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4"/>
  </p:notesMasterIdLst>
  <p:handoutMasterIdLst>
    <p:handoutMasterId r:id="rId255"/>
  </p:handoutMasterIdLst>
  <p:sldIdLst>
    <p:sldId id="417" r:id="rId2"/>
    <p:sldId id="418" r:id="rId3"/>
    <p:sldId id="504" r:id="rId4"/>
    <p:sldId id="256" r:id="rId5"/>
    <p:sldId id="269" r:id="rId6"/>
    <p:sldId id="257" r:id="rId7"/>
    <p:sldId id="258" r:id="rId8"/>
    <p:sldId id="259" r:id="rId9"/>
    <p:sldId id="260" r:id="rId10"/>
    <p:sldId id="516" r:id="rId11"/>
    <p:sldId id="261" r:id="rId12"/>
    <p:sldId id="262" r:id="rId13"/>
    <p:sldId id="266" r:id="rId14"/>
    <p:sldId id="267" r:id="rId15"/>
    <p:sldId id="268" r:id="rId16"/>
    <p:sldId id="270" r:id="rId17"/>
    <p:sldId id="271" r:id="rId18"/>
    <p:sldId id="272" r:id="rId19"/>
    <p:sldId id="273" r:id="rId20"/>
    <p:sldId id="546" r:id="rId21"/>
    <p:sldId id="274" r:id="rId22"/>
    <p:sldId id="275" r:id="rId23"/>
    <p:sldId id="276" r:id="rId24"/>
    <p:sldId id="277" r:id="rId25"/>
    <p:sldId id="278" r:id="rId26"/>
    <p:sldId id="435" r:id="rId27"/>
    <p:sldId id="436" r:id="rId28"/>
    <p:sldId id="279" r:id="rId29"/>
    <p:sldId id="280" r:id="rId30"/>
    <p:sldId id="281" r:id="rId31"/>
    <p:sldId id="517" r:id="rId32"/>
    <p:sldId id="282" r:id="rId33"/>
    <p:sldId id="283" r:id="rId34"/>
    <p:sldId id="284" r:id="rId35"/>
    <p:sldId id="419" r:id="rId36"/>
    <p:sldId id="285" r:id="rId37"/>
    <p:sldId id="509" r:id="rId38"/>
    <p:sldId id="496" r:id="rId39"/>
    <p:sldId id="286" r:id="rId40"/>
    <p:sldId id="437" r:id="rId41"/>
    <p:sldId id="497" r:id="rId42"/>
    <p:sldId id="287" r:id="rId43"/>
    <p:sldId id="288" r:id="rId44"/>
    <p:sldId id="289" r:id="rId45"/>
    <p:sldId id="290" r:id="rId46"/>
    <p:sldId id="291" r:id="rId47"/>
    <p:sldId id="293" r:id="rId48"/>
    <p:sldId id="294" r:id="rId49"/>
    <p:sldId id="547" r:id="rId50"/>
    <p:sldId id="453" r:id="rId51"/>
    <p:sldId id="454" r:id="rId52"/>
    <p:sldId id="505" r:id="rId53"/>
    <p:sldId id="455" r:id="rId54"/>
    <p:sldId id="456" r:id="rId55"/>
    <p:sldId id="457" r:id="rId56"/>
    <p:sldId id="458" r:id="rId57"/>
    <p:sldId id="459" r:id="rId58"/>
    <p:sldId id="460" r:id="rId59"/>
    <p:sldId id="461" r:id="rId60"/>
    <p:sldId id="518" r:id="rId61"/>
    <p:sldId id="462" r:id="rId62"/>
    <p:sldId id="463" r:id="rId63"/>
    <p:sldId id="464" r:id="rId64"/>
    <p:sldId id="465" r:id="rId65"/>
    <p:sldId id="466" r:id="rId66"/>
    <p:sldId id="467" r:id="rId67"/>
    <p:sldId id="468" r:id="rId68"/>
    <p:sldId id="469" r:id="rId69"/>
    <p:sldId id="470" r:id="rId70"/>
    <p:sldId id="548" r:id="rId71"/>
    <p:sldId id="295" r:id="rId72"/>
    <p:sldId id="296" r:id="rId73"/>
    <p:sldId id="297" r:id="rId74"/>
    <p:sldId id="298" r:id="rId75"/>
    <p:sldId id="299" r:id="rId76"/>
    <p:sldId id="300" r:id="rId77"/>
    <p:sldId id="413" r:id="rId78"/>
    <p:sldId id="414" r:id="rId79"/>
    <p:sldId id="301" r:id="rId80"/>
    <p:sldId id="302" r:id="rId81"/>
    <p:sldId id="303" r:id="rId82"/>
    <p:sldId id="304" r:id="rId83"/>
    <p:sldId id="305" r:id="rId84"/>
    <p:sldId id="306" r:id="rId85"/>
    <p:sldId id="421" r:id="rId86"/>
    <p:sldId id="549" r:id="rId87"/>
    <p:sldId id="307" r:id="rId88"/>
    <p:sldId id="308" r:id="rId89"/>
    <p:sldId id="309" r:id="rId90"/>
    <p:sldId id="310" r:id="rId91"/>
    <p:sldId id="311" r:id="rId92"/>
    <p:sldId id="312" r:id="rId93"/>
    <p:sldId id="313" r:id="rId94"/>
    <p:sldId id="314" r:id="rId95"/>
    <p:sldId id="315" r:id="rId96"/>
    <p:sldId id="316" r:id="rId97"/>
    <p:sldId id="317" r:id="rId98"/>
    <p:sldId id="318" r:id="rId99"/>
    <p:sldId id="319" r:id="rId100"/>
    <p:sldId id="320" r:id="rId101"/>
    <p:sldId id="321" r:id="rId102"/>
    <p:sldId id="322" r:id="rId103"/>
    <p:sldId id="323" r:id="rId104"/>
    <p:sldId id="510" r:id="rId105"/>
    <p:sldId id="324" r:id="rId106"/>
    <p:sldId id="325" r:id="rId107"/>
    <p:sldId id="422" r:id="rId108"/>
    <p:sldId id="550" r:id="rId109"/>
    <p:sldId id="326" r:id="rId110"/>
    <p:sldId id="327" r:id="rId111"/>
    <p:sldId id="328" r:id="rId112"/>
    <p:sldId id="329" r:id="rId113"/>
    <p:sldId id="330" r:id="rId114"/>
    <p:sldId id="331" r:id="rId115"/>
    <p:sldId id="332" r:id="rId116"/>
    <p:sldId id="333" r:id="rId117"/>
    <p:sldId id="423" r:id="rId118"/>
    <p:sldId id="424" r:id="rId119"/>
    <p:sldId id="334" r:id="rId120"/>
    <p:sldId id="335" r:id="rId121"/>
    <p:sldId id="336" r:id="rId122"/>
    <p:sldId id="337" r:id="rId123"/>
    <p:sldId id="338" r:id="rId124"/>
    <p:sldId id="339" r:id="rId125"/>
    <p:sldId id="340" r:id="rId126"/>
    <p:sldId id="341" r:id="rId127"/>
    <p:sldId id="342" r:id="rId128"/>
    <p:sldId id="343" r:id="rId129"/>
    <p:sldId id="498" r:id="rId130"/>
    <p:sldId id="499" r:id="rId131"/>
    <p:sldId id="344" r:id="rId132"/>
    <p:sldId id="345" r:id="rId133"/>
    <p:sldId id="346" r:id="rId134"/>
    <p:sldId id="347" r:id="rId135"/>
    <p:sldId id="348" r:id="rId136"/>
    <p:sldId id="542" r:id="rId137"/>
    <p:sldId id="349" r:id="rId138"/>
    <p:sldId id="350" r:id="rId139"/>
    <p:sldId id="351" r:id="rId140"/>
    <p:sldId id="352" r:id="rId141"/>
    <p:sldId id="353" r:id="rId142"/>
    <p:sldId id="354" r:id="rId143"/>
    <p:sldId id="452" r:id="rId144"/>
    <p:sldId id="355" r:id="rId145"/>
    <p:sldId id="415" r:id="rId146"/>
    <p:sldId id="416" r:id="rId147"/>
    <p:sldId id="356" r:id="rId148"/>
    <p:sldId id="560" r:id="rId149"/>
    <p:sldId id="561" r:id="rId150"/>
    <p:sldId id="543" r:id="rId151"/>
    <p:sldId id="557" r:id="rId152"/>
    <p:sldId id="358" r:id="rId153"/>
    <p:sldId id="357" r:id="rId154"/>
    <p:sldId id="558" r:id="rId155"/>
    <p:sldId id="359" r:id="rId156"/>
    <p:sldId id="360" r:id="rId157"/>
    <p:sldId id="425" r:id="rId158"/>
    <p:sldId id="551" r:id="rId159"/>
    <p:sldId id="361" r:id="rId160"/>
    <p:sldId id="362" r:id="rId161"/>
    <p:sldId id="363" r:id="rId162"/>
    <p:sldId id="364" r:id="rId163"/>
    <p:sldId id="365" r:id="rId164"/>
    <p:sldId id="545" r:id="rId165"/>
    <p:sldId id="431" r:id="rId166"/>
    <p:sldId id="432" r:id="rId167"/>
    <p:sldId id="433" r:id="rId168"/>
    <p:sldId id="434" r:id="rId169"/>
    <p:sldId id="366" r:id="rId170"/>
    <p:sldId id="367" r:id="rId171"/>
    <p:sldId id="370" r:id="rId172"/>
    <p:sldId id="371" r:id="rId173"/>
    <p:sldId id="372" r:id="rId174"/>
    <p:sldId id="471" r:id="rId175"/>
    <p:sldId id="373" r:id="rId176"/>
    <p:sldId id="374" r:id="rId177"/>
    <p:sldId id="368" r:id="rId178"/>
    <p:sldId id="369" r:id="rId179"/>
    <p:sldId id="439" r:id="rId180"/>
    <p:sldId id="375" r:id="rId181"/>
    <p:sldId id="376" r:id="rId182"/>
    <p:sldId id="426" r:id="rId183"/>
    <p:sldId id="552" r:id="rId184"/>
    <p:sldId id="519" r:id="rId185"/>
    <p:sldId id="520" r:id="rId186"/>
    <p:sldId id="521" r:id="rId187"/>
    <p:sldId id="522" r:id="rId188"/>
    <p:sldId id="523" r:id="rId189"/>
    <p:sldId id="524" r:id="rId190"/>
    <p:sldId id="525" r:id="rId191"/>
    <p:sldId id="526" r:id="rId192"/>
    <p:sldId id="527" r:id="rId193"/>
    <p:sldId id="553" r:id="rId194"/>
    <p:sldId id="396" r:id="rId195"/>
    <p:sldId id="397" r:id="rId196"/>
    <p:sldId id="398" r:id="rId197"/>
    <p:sldId id="399" r:id="rId198"/>
    <p:sldId id="400" r:id="rId199"/>
    <p:sldId id="559" r:id="rId200"/>
    <p:sldId id="403" r:id="rId201"/>
    <p:sldId id="404" r:id="rId202"/>
    <p:sldId id="405" r:id="rId203"/>
    <p:sldId id="406" r:id="rId204"/>
    <p:sldId id="407" r:id="rId205"/>
    <p:sldId id="408" r:id="rId206"/>
    <p:sldId id="409" r:id="rId207"/>
    <p:sldId id="410" r:id="rId208"/>
    <p:sldId id="411" r:id="rId209"/>
    <p:sldId id="438" r:id="rId210"/>
    <p:sldId id="566" r:id="rId211"/>
    <p:sldId id="562" r:id="rId212"/>
    <p:sldId id="563" r:id="rId213"/>
    <p:sldId id="564" r:id="rId214"/>
    <p:sldId id="565" r:id="rId215"/>
    <p:sldId id="428" r:id="rId216"/>
    <p:sldId id="554" r:id="rId217"/>
    <p:sldId id="473" r:id="rId218"/>
    <p:sldId id="474" r:id="rId219"/>
    <p:sldId id="475" r:id="rId220"/>
    <p:sldId id="476" r:id="rId221"/>
    <p:sldId id="477" r:id="rId222"/>
    <p:sldId id="478" r:id="rId223"/>
    <p:sldId id="541" r:id="rId224"/>
    <p:sldId id="538" r:id="rId225"/>
    <p:sldId id="540" r:id="rId226"/>
    <p:sldId id="494" r:id="rId227"/>
    <p:sldId id="555" r:id="rId228"/>
    <p:sldId id="479" r:id="rId229"/>
    <p:sldId id="491" r:id="rId230"/>
    <p:sldId id="511" r:id="rId231"/>
    <p:sldId id="492" r:id="rId232"/>
    <p:sldId id="513" r:id="rId233"/>
    <p:sldId id="489" r:id="rId234"/>
    <p:sldId id="490" r:id="rId235"/>
    <p:sldId id="539" r:id="rId236"/>
    <p:sldId id="480" r:id="rId237"/>
    <p:sldId id="481" r:id="rId238"/>
    <p:sldId id="482" r:id="rId239"/>
    <p:sldId id="484" r:id="rId240"/>
    <p:sldId id="483" r:id="rId241"/>
    <p:sldId id="485" r:id="rId242"/>
    <p:sldId id="486" r:id="rId243"/>
    <p:sldId id="487" r:id="rId244"/>
    <p:sldId id="488" r:id="rId245"/>
    <p:sldId id="501" r:id="rId246"/>
    <p:sldId id="502" r:id="rId247"/>
    <p:sldId id="503" r:id="rId248"/>
    <p:sldId id="495" r:id="rId249"/>
    <p:sldId id="556" r:id="rId250"/>
    <p:sldId id="515" r:id="rId251"/>
    <p:sldId id="472" r:id="rId252"/>
    <p:sldId id="412" r:id="rId253"/>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0">
          <p15:clr>
            <a:srgbClr val="A4A3A4"/>
          </p15:clr>
        </p15:guide>
        <p15:guide id="2" orient="horz" pos="1918">
          <p15:clr>
            <a:srgbClr val="A4A3A4"/>
          </p15:clr>
        </p15:guide>
        <p15:guide id="3" orient="horz" pos="1047">
          <p15:clr>
            <a:srgbClr val="A4A3A4"/>
          </p15:clr>
        </p15:guide>
        <p15:guide id="4" pos="2867">
          <p15:clr>
            <a:srgbClr val="A4A3A4"/>
          </p15:clr>
        </p15:guide>
        <p15:guide id="5" pos="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D2F"/>
    <a:srgbClr val="ECAA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14" autoAdjust="0"/>
    <p:restoredTop sz="84321" autoAdjust="0"/>
  </p:normalViewPr>
  <p:slideViewPr>
    <p:cSldViewPr snapToGrid="0" showGuides="1">
      <p:cViewPr varScale="1">
        <p:scale>
          <a:sx n="55" d="100"/>
          <a:sy n="55" d="100"/>
        </p:scale>
        <p:origin x="1731" y="27"/>
      </p:cViewPr>
      <p:guideLst>
        <p:guide orient="horz" pos="2290"/>
        <p:guide orient="horz" pos="1918"/>
        <p:guide orient="horz" pos="1047"/>
        <p:guide pos="2867"/>
        <p:guide pos="98"/>
      </p:guideLst>
    </p:cSldViewPr>
  </p:slideViewPr>
  <p:outlineViewPr>
    <p:cViewPr>
      <p:scale>
        <a:sx n="33" d="100"/>
        <a:sy n="33" d="100"/>
      </p:scale>
      <p:origin x="0" y="266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notesMaster" Target="notesMasters/notesMaster1.xml"/><Relationship Id="rId259"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handoutMaster" Target="handoutMasters/handout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26F95A-AED1-8141-A161-C8FBC7EE4A4A}" type="datetimeFigureOut">
              <a:rPr lang="sv-SE" smtClean="0"/>
              <a:t>2015-12-30</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7625A1-34FF-A94A-B394-1506C95127C1}" type="slidenum">
              <a:rPr lang="sv-SE" smtClean="0"/>
              <a:t>‹#›</a:t>
            </a:fld>
            <a:endParaRPr lang="sv-SE"/>
          </a:p>
        </p:txBody>
      </p:sp>
    </p:spTree>
    <p:extLst>
      <p:ext uri="{BB962C8B-B14F-4D97-AF65-F5344CB8AC3E}">
        <p14:creationId xmlns:p14="http://schemas.microsoft.com/office/powerpoint/2010/main" val="4276909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0BC4AF-BAD7-5049-8E7B-2F38070F977F}" type="datetimeFigureOut">
              <a:rPr lang="sv-SE" smtClean="0"/>
              <a:t>2015-12-30</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1D18B6-AD1B-D641-8FEA-9C1B8EB3FE7E}" type="slidenum">
              <a:rPr lang="sv-SE" smtClean="0"/>
              <a:t>‹#›</a:t>
            </a:fld>
            <a:endParaRPr lang="sv-SE"/>
          </a:p>
        </p:txBody>
      </p:sp>
    </p:spTree>
    <p:extLst>
      <p:ext uri="{BB962C8B-B14F-4D97-AF65-F5344CB8AC3E}">
        <p14:creationId xmlns:p14="http://schemas.microsoft.com/office/powerpoint/2010/main" val="35625987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lager@falog.s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traguiden.s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traguiden.s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traguiden.se"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traguiden.se"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traguiden.se"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traradhuset.se"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a:t>
            </a:fld>
            <a:endParaRPr lang="sv-SE"/>
          </a:p>
        </p:txBody>
      </p:sp>
    </p:spTree>
    <p:extLst>
      <p:ext uri="{BB962C8B-B14F-4D97-AF65-F5344CB8AC3E}">
        <p14:creationId xmlns:p14="http://schemas.microsoft.com/office/powerpoint/2010/main" val="252951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Kvaliteten hos trävirket inuti stammen påverkas av hur skogen har skötts genom åren.  </a:t>
            </a:r>
          </a:p>
          <a:p>
            <a:r>
              <a:rPr lang="sv-SE" sz="1200" kern="1200" dirty="0" smtClean="0">
                <a:solidFill>
                  <a:schemeClr val="tx1"/>
                </a:solidFill>
                <a:effectLst/>
                <a:latin typeface="+mn-lt"/>
                <a:ea typeface="+mn-ea"/>
                <a:cs typeface="+mn-cs"/>
              </a:rPr>
              <a:t>En gran som stått fritt utan andra träd i närheten blir yvig med kraftiga grenar från marken och uppåt. Ett sådant träd ger virke med stora kvistar i rotstocken, ett virke har låg kvalitet, till exempel som konstruktionsvirke, och därmed begränsad användning. I övre delen av trädet är alla grenar levande och virket från mellanstock och </a:t>
            </a:r>
            <a:r>
              <a:rPr lang="sv-SE" sz="1200" kern="1200" dirty="0" err="1" smtClean="0">
                <a:solidFill>
                  <a:schemeClr val="tx1"/>
                </a:solidFill>
                <a:effectLst/>
                <a:latin typeface="+mn-lt"/>
                <a:ea typeface="+mn-ea"/>
                <a:cs typeface="+mn-cs"/>
              </a:rPr>
              <a:t>toppstock</a:t>
            </a:r>
            <a:r>
              <a:rPr lang="sv-SE" sz="1200" kern="1200" dirty="0" smtClean="0">
                <a:solidFill>
                  <a:schemeClr val="tx1"/>
                </a:solidFill>
                <a:effectLst/>
                <a:latin typeface="+mn-lt"/>
                <a:ea typeface="+mn-ea"/>
                <a:cs typeface="+mn-cs"/>
              </a:rPr>
              <a:t> har troligen högre kvalitet och bredare användning.</a:t>
            </a:r>
          </a:p>
          <a:p>
            <a:r>
              <a:rPr lang="sv-SE" sz="1200" kern="1200" dirty="0" smtClean="0">
                <a:solidFill>
                  <a:schemeClr val="tx1"/>
                </a:solidFill>
                <a:effectLst/>
                <a:latin typeface="+mn-lt"/>
                <a:ea typeface="+mn-ea"/>
                <a:cs typeface="+mn-cs"/>
              </a:rPr>
              <a:t>En gran i ett tätt bestånd får ett annat utseende. Grenarna på nedre delen av stammen dör bort och lämnar döda kvistar inuti stammen i rot- och mellanstocken. Virke från dessa stockar passar då inte till paneler. Däremot påverkas inte hållfastheten varför virket kan sorteras till konstruktionsvirke. I övre delen av trädet är alla grenar levande och virket från mellanstock och </a:t>
            </a:r>
            <a:r>
              <a:rPr lang="sv-SE" sz="1200" kern="1200" dirty="0" err="1" smtClean="0">
                <a:solidFill>
                  <a:schemeClr val="tx1"/>
                </a:solidFill>
                <a:effectLst/>
                <a:latin typeface="+mn-lt"/>
                <a:ea typeface="+mn-ea"/>
                <a:cs typeface="+mn-cs"/>
              </a:rPr>
              <a:t>toppstock</a:t>
            </a:r>
            <a:r>
              <a:rPr lang="sv-SE" sz="1200" kern="1200" dirty="0" smtClean="0">
                <a:solidFill>
                  <a:schemeClr val="tx1"/>
                </a:solidFill>
                <a:effectLst/>
                <a:latin typeface="+mn-lt"/>
                <a:ea typeface="+mn-ea"/>
                <a:cs typeface="+mn-cs"/>
              </a:rPr>
              <a:t> har troligen högre kvalitet och bredare användning.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a:t>
            </a:fld>
            <a:endParaRPr lang="sv-SE"/>
          </a:p>
        </p:txBody>
      </p:sp>
    </p:spTree>
    <p:extLst>
      <p:ext uri="{BB962C8B-B14F-4D97-AF65-F5344CB8AC3E}">
        <p14:creationId xmlns:p14="http://schemas.microsoft.com/office/powerpoint/2010/main" val="5804835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Tvärsnittmåtten på hyvlat virke framgår </a:t>
            </a:r>
            <a:r>
              <a:rPr lang="sv-SE" sz="1200" kern="1200" dirty="0" err="1" smtClean="0">
                <a:solidFill>
                  <a:schemeClr val="tx1"/>
                </a:solidFill>
                <a:effectLst/>
                <a:latin typeface="+mn-lt"/>
                <a:ea typeface="+mn-ea"/>
                <a:cs typeface="+mn-cs"/>
              </a:rPr>
              <a:t>avtabell</a:t>
            </a:r>
            <a:r>
              <a:rPr lang="sv-SE" sz="1200" kern="1200" dirty="0" smtClean="0">
                <a:solidFill>
                  <a:schemeClr val="tx1"/>
                </a:solidFill>
                <a:effectLst/>
                <a:latin typeface="+mn-lt"/>
                <a:ea typeface="+mn-ea"/>
                <a:cs typeface="+mn-cs"/>
              </a:rPr>
              <a:t> 31. Alla mått är inte lika frekventa. Produkterna har olika namn, läkt, bräda, regel, planka, bjälke/sparre. En bräda är tunnare än 35 millimeter och en planka tjockare än 35 millimeter.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113</a:t>
            </a:fld>
            <a:endParaRPr lang="sv-SE"/>
          </a:p>
        </p:txBody>
      </p:sp>
    </p:spTree>
    <p:extLst>
      <p:ext uri="{BB962C8B-B14F-4D97-AF65-F5344CB8AC3E}">
        <p14:creationId xmlns:p14="http://schemas.microsoft.com/office/powerpoint/2010/main" val="25019789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I tabell 35 återfinns toleranserna för måtten på hyvlat virke. Dessa kan jämföras med motsvarande toleranser för sågat virke, tabell 33. De skarpare måtten gör trä väl anpassat för modern byggande.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114</a:t>
            </a:fld>
            <a:endParaRPr lang="sv-SE"/>
          </a:p>
        </p:txBody>
      </p:sp>
    </p:spTree>
    <p:extLst>
      <p:ext uri="{BB962C8B-B14F-4D97-AF65-F5344CB8AC3E}">
        <p14:creationId xmlns:p14="http://schemas.microsoft.com/office/powerpoint/2010/main" val="18193389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Svenskt virke saluförs vanligen i paket där allt virke har samma längd. Längderna är multiplar av 300 millimeter från 2 700 millimeter till 5 400 millimeter.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115</a:t>
            </a:fld>
            <a:endParaRPr lang="sv-SE"/>
          </a:p>
        </p:txBody>
      </p:sp>
    </p:spTree>
    <p:extLst>
      <p:ext uri="{BB962C8B-B14F-4D97-AF65-F5344CB8AC3E}">
        <p14:creationId xmlns:p14="http://schemas.microsoft.com/office/powerpoint/2010/main" val="3134079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Man får olika ytor på beroende på det använda verktyget. De olika ytorna beskrivs utförligt på sidan 50. Några ytor förekommer sällan i handeln, reducerad yta och sågad yta. En vanlig yta är den </a:t>
            </a:r>
            <a:r>
              <a:rPr lang="sv-SE" sz="1200" kern="1200" dirty="0" err="1" smtClean="0">
                <a:solidFill>
                  <a:schemeClr val="tx1"/>
                </a:solidFill>
                <a:effectLst/>
                <a:latin typeface="+mn-lt"/>
                <a:ea typeface="+mn-ea"/>
                <a:cs typeface="+mn-cs"/>
              </a:rPr>
              <a:t>finsågade</a:t>
            </a:r>
            <a:r>
              <a:rPr lang="sv-SE" sz="1200" kern="1200" dirty="0" smtClean="0">
                <a:solidFill>
                  <a:schemeClr val="tx1"/>
                </a:solidFill>
                <a:effectLst/>
                <a:latin typeface="+mn-lt"/>
                <a:ea typeface="+mn-ea"/>
                <a:cs typeface="+mn-cs"/>
              </a:rPr>
              <a:t> ytan som förekommer på många utvändiga paneler. Den är sågad i torrt trä och har en finare sågad yta än traditionellt sågad yta som är sågad i rått virke.</a:t>
            </a:r>
          </a:p>
          <a:p>
            <a:r>
              <a:rPr lang="sv-SE" sz="1200" kern="1200" dirty="0" smtClean="0">
                <a:solidFill>
                  <a:schemeClr val="tx1"/>
                </a:solidFill>
                <a:effectLst/>
                <a:latin typeface="+mn-lt"/>
                <a:ea typeface="+mn-ea"/>
                <a:cs typeface="+mn-cs"/>
              </a:rPr>
              <a:t>Nya sorters ytor är rillad yta och </a:t>
            </a:r>
            <a:r>
              <a:rPr lang="sv-SE" sz="1200" kern="1200" dirty="0" err="1" smtClean="0">
                <a:solidFill>
                  <a:schemeClr val="tx1"/>
                </a:solidFill>
                <a:effectLst/>
                <a:latin typeface="+mn-lt"/>
                <a:ea typeface="+mn-ea"/>
                <a:cs typeface="+mn-cs"/>
              </a:rPr>
              <a:t>paint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cutter</a:t>
            </a:r>
            <a:r>
              <a:rPr lang="sv-SE" sz="1200" kern="1200" dirty="0" smtClean="0">
                <a:solidFill>
                  <a:schemeClr val="tx1"/>
                </a:solidFill>
                <a:effectLst/>
                <a:latin typeface="+mn-lt"/>
                <a:ea typeface="+mn-ea"/>
                <a:cs typeface="+mn-cs"/>
              </a:rPr>
              <a:t>-yta. Den rillade ytan fina längsgående spår och görs för att fräscha upp den ursprungliga sågade ytan. Paint-</a:t>
            </a:r>
            <a:r>
              <a:rPr lang="sv-SE" sz="1200" kern="1200" dirty="0" err="1" smtClean="0">
                <a:solidFill>
                  <a:schemeClr val="tx1"/>
                </a:solidFill>
                <a:effectLst/>
                <a:latin typeface="+mn-lt"/>
                <a:ea typeface="+mn-ea"/>
                <a:cs typeface="+mn-cs"/>
              </a:rPr>
              <a:t>cutter</a:t>
            </a:r>
            <a:r>
              <a:rPr lang="sv-SE" sz="1200" kern="1200" dirty="0" smtClean="0">
                <a:solidFill>
                  <a:schemeClr val="tx1"/>
                </a:solidFill>
                <a:effectLst/>
                <a:latin typeface="+mn-lt"/>
                <a:ea typeface="+mn-ea"/>
                <a:cs typeface="+mn-cs"/>
              </a:rPr>
              <a:t>-ytan framhäver </a:t>
            </a:r>
            <a:r>
              <a:rPr lang="sv-SE" sz="1200" kern="1200" dirty="0" err="1" smtClean="0">
                <a:solidFill>
                  <a:schemeClr val="tx1"/>
                </a:solidFill>
                <a:effectLst/>
                <a:latin typeface="+mn-lt"/>
                <a:ea typeface="+mn-ea"/>
                <a:cs typeface="+mn-cs"/>
              </a:rPr>
              <a:t>trästrukturen</a:t>
            </a:r>
            <a:r>
              <a:rPr lang="sv-SE" sz="1200" kern="1200" dirty="0" smtClean="0">
                <a:solidFill>
                  <a:schemeClr val="tx1"/>
                </a:solidFill>
                <a:effectLst/>
                <a:latin typeface="+mn-lt"/>
                <a:ea typeface="+mn-ea"/>
                <a:cs typeface="+mn-cs"/>
              </a:rPr>
              <a:t> vid målning.</a:t>
            </a:r>
          </a:p>
          <a:p>
            <a:r>
              <a:rPr lang="sv-SE" sz="1200" kern="1200" dirty="0" smtClean="0">
                <a:solidFill>
                  <a:schemeClr val="tx1"/>
                </a:solidFill>
                <a:effectLst/>
                <a:latin typeface="+mn-lt"/>
                <a:ea typeface="+mn-ea"/>
                <a:cs typeface="+mn-cs"/>
              </a:rPr>
              <a:t>Ytorna upplevs bäst på prover då man får känna på dem och se dem i släpljus.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116</a:t>
            </a:fld>
            <a:endParaRPr lang="sv-SE"/>
          </a:p>
        </p:txBody>
      </p:sp>
    </p:spTree>
    <p:extLst>
      <p:ext uri="{BB962C8B-B14F-4D97-AF65-F5344CB8AC3E}">
        <p14:creationId xmlns:p14="http://schemas.microsoft.com/office/powerpoint/2010/main" val="33522879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Illustrationerna är instruktiva. Det kan vara bra att lära sig rätt ord för olika företeelser. Att använda fel ord avslöjar direkt brist på kunskap.</a:t>
            </a:r>
          </a:p>
          <a:p>
            <a:r>
              <a:rPr lang="sv-SE" sz="1200" kern="1200" dirty="0" smtClean="0">
                <a:solidFill>
                  <a:schemeClr val="tx1"/>
                </a:solidFill>
                <a:effectLst/>
                <a:latin typeface="+mn-lt"/>
                <a:ea typeface="+mn-ea"/>
                <a:cs typeface="+mn-cs"/>
              </a:rPr>
              <a:t>Ett ord som saknas är ”pärla”, den längsgående rundade ås som finns på pärlspont.</a:t>
            </a:r>
          </a:p>
          <a:p>
            <a:r>
              <a:rPr lang="sv-SE" sz="1200" kern="1200" dirty="0" smtClean="0">
                <a:solidFill>
                  <a:schemeClr val="tx1"/>
                </a:solidFill>
                <a:effectLst/>
                <a:latin typeface="+mn-lt"/>
                <a:ea typeface="+mn-ea"/>
                <a:cs typeface="+mn-cs"/>
              </a:rPr>
              <a:t>Spåren på undersidan av en panelbräda kan ha olika form. Deras uppgift är att minska de krafter som uppkommer när en bräda vill kupa sig. Brädan skall inte lika lätt ”dra spik”. Kupningen storlek påverkas däremot inte.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119</a:t>
            </a:fld>
            <a:endParaRPr lang="sv-SE"/>
          </a:p>
        </p:txBody>
      </p:sp>
    </p:spTree>
    <p:extLst>
      <p:ext uri="{BB962C8B-B14F-4D97-AF65-F5344CB8AC3E}">
        <p14:creationId xmlns:p14="http://schemas.microsoft.com/office/powerpoint/2010/main" val="13831422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Bredden hos en bräda anges olika i standard och i handeln. I standarden anges täckande bredd, C-mått, medan handeln talar om brädans bredd inklusive fjädern, B-måttet. Får man se det mindre måttet så bör en varningsklocka ringa!</a:t>
            </a:r>
          </a:p>
          <a:p>
            <a:r>
              <a:rPr lang="sv-SE" sz="1200" kern="1200" dirty="0" smtClean="0">
                <a:solidFill>
                  <a:schemeClr val="tx1"/>
                </a:solidFill>
                <a:effectLst/>
                <a:latin typeface="+mn-lt"/>
                <a:ea typeface="+mn-ea"/>
                <a:cs typeface="+mn-cs"/>
              </a:rPr>
              <a:t>Fjädern måste vara bredare, 15 millimeter i stället för 10 millimeter, på brädor med större bredd än 100 millimeter. Den bredare brädan krymper mera än den smalare. Annars skulle fjädern kunna krypa ur noten.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120</a:t>
            </a:fld>
            <a:endParaRPr lang="sv-SE"/>
          </a:p>
        </p:txBody>
      </p:sp>
    </p:spTree>
    <p:extLst>
      <p:ext uri="{BB962C8B-B14F-4D97-AF65-F5344CB8AC3E}">
        <p14:creationId xmlns:p14="http://schemas.microsoft.com/office/powerpoint/2010/main" val="482969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Utgångsprofil för förädling. Landgångar och spänger.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121</a:t>
            </a:fld>
            <a:endParaRPr lang="sv-SE"/>
          </a:p>
        </p:txBody>
      </p:sp>
    </p:spTree>
    <p:extLst>
      <p:ext uri="{BB962C8B-B14F-4D97-AF65-F5344CB8AC3E}">
        <p14:creationId xmlns:p14="http://schemas.microsoft.com/office/powerpoint/2010/main" val="19880481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Är ofta </a:t>
            </a:r>
            <a:r>
              <a:rPr lang="sv-SE" sz="1200" kern="1200" dirty="0" err="1" smtClean="0">
                <a:solidFill>
                  <a:schemeClr val="tx1"/>
                </a:solidFill>
                <a:effectLst/>
                <a:latin typeface="+mn-lt"/>
                <a:ea typeface="+mn-ea"/>
                <a:cs typeface="+mn-cs"/>
              </a:rPr>
              <a:t>dimensionshyvlat</a:t>
            </a:r>
            <a:r>
              <a:rPr lang="sv-SE" sz="1200" kern="1200" dirty="0" smtClean="0">
                <a:solidFill>
                  <a:schemeClr val="tx1"/>
                </a:solidFill>
                <a:effectLst/>
                <a:latin typeface="+mn-lt"/>
                <a:ea typeface="+mn-ea"/>
                <a:cs typeface="+mn-cs"/>
              </a:rPr>
              <a:t> för att man skall få skarpare mått och tvärsnitt utan kupning. Dimensionshyvling innebär att ytan inte har lika hög kvalitet som om den är planhyvlad. Inbyggnadsvirke.</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122</a:t>
            </a:fld>
            <a:endParaRPr lang="sv-SE"/>
          </a:p>
        </p:txBody>
      </p:sp>
    </p:spTree>
    <p:extLst>
      <p:ext uri="{BB962C8B-B14F-4D97-AF65-F5344CB8AC3E}">
        <p14:creationId xmlns:p14="http://schemas.microsoft.com/office/powerpoint/2010/main" val="25749291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Har en yta avsedd för invändigt synligt virke. Företrädesvis furu.</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123</a:t>
            </a:fld>
            <a:endParaRPr lang="sv-SE"/>
          </a:p>
        </p:txBody>
      </p:sp>
    </p:spTree>
    <p:extLst>
      <p:ext uri="{BB962C8B-B14F-4D97-AF65-F5344CB8AC3E}">
        <p14:creationId xmlns:p14="http://schemas.microsoft.com/office/powerpoint/2010/main" val="16000037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Kallas ofta trall. Är oftast impregnerade i klass AB. Hyvlas numera på alla fyra sidorna och hörnen är rundade. Rillning av godsidan kan förekomma.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124</a:t>
            </a:fld>
            <a:endParaRPr lang="sv-SE"/>
          </a:p>
        </p:txBody>
      </p:sp>
    </p:spTree>
    <p:extLst>
      <p:ext uri="{BB962C8B-B14F-4D97-AF65-F5344CB8AC3E}">
        <p14:creationId xmlns:p14="http://schemas.microsoft.com/office/powerpoint/2010/main" val="1617891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Skötseln av skogen styrs av lagstiftning, </a:t>
            </a:r>
            <a:r>
              <a:rPr lang="sv-SE" sz="1200" kern="1200" dirty="0" err="1" smtClean="0">
                <a:solidFill>
                  <a:schemeClr val="tx1"/>
                </a:solidFill>
                <a:effectLst/>
                <a:latin typeface="+mn-lt"/>
                <a:ea typeface="+mn-ea"/>
                <a:cs typeface="+mn-cs"/>
              </a:rPr>
              <a:t>skogsvådslagen</a:t>
            </a:r>
            <a:r>
              <a:rPr lang="sv-SE" sz="1200" kern="1200" dirty="0" smtClean="0">
                <a:solidFill>
                  <a:schemeClr val="tx1"/>
                </a:solidFill>
                <a:effectLst/>
                <a:latin typeface="+mn-lt"/>
                <a:ea typeface="+mn-ea"/>
                <a:cs typeface="+mn-cs"/>
              </a:rPr>
              <a:t>, men också av olika frivilliga övervakningssystem.</a:t>
            </a:r>
          </a:p>
          <a:p>
            <a:r>
              <a:rPr lang="sv-SE" sz="1200" kern="1200" dirty="0" smtClean="0">
                <a:solidFill>
                  <a:schemeClr val="tx1"/>
                </a:solidFill>
                <a:effectLst/>
                <a:latin typeface="+mn-lt"/>
                <a:ea typeface="+mn-ea"/>
                <a:cs typeface="+mn-cs"/>
              </a:rPr>
              <a:t>Skogsvårdslagen kräver naturvård och åtgärder för att skogen skall återskapas genom plantering eller naturlig föryngring.</a:t>
            </a:r>
          </a:p>
          <a:p>
            <a:r>
              <a:rPr lang="sv-SE" sz="1200" kern="1200" dirty="0" smtClean="0">
                <a:solidFill>
                  <a:schemeClr val="tx1"/>
                </a:solidFill>
                <a:effectLst/>
                <a:latin typeface="+mn-lt"/>
                <a:ea typeface="+mn-ea"/>
                <a:cs typeface="+mn-cs"/>
              </a:rPr>
              <a:t>Övervakningssystemen är internationella, FSC = Forest </a:t>
            </a:r>
            <a:r>
              <a:rPr lang="sv-SE" sz="1200" kern="1200" dirty="0" err="1" smtClean="0">
                <a:solidFill>
                  <a:schemeClr val="tx1"/>
                </a:solidFill>
                <a:effectLst/>
                <a:latin typeface="+mn-lt"/>
                <a:ea typeface="+mn-ea"/>
                <a:cs typeface="+mn-cs"/>
              </a:rPr>
              <a:t>Stewardship</a:t>
            </a:r>
            <a:r>
              <a:rPr lang="sv-SE" sz="1200" kern="1200" dirty="0" smtClean="0">
                <a:solidFill>
                  <a:schemeClr val="tx1"/>
                </a:solidFill>
                <a:effectLst/>
                <a:latin typeface="+mn-lt"/>
                <a:ea typeface="+mn-ea"/>
                <a:cs typeface="+mn-cs"/>
              </a:rPr>
              <a:t> Council, och PEFC = </a:t>
            </a:r>
            <a:r>
              <a:rPr lang="sv-SE" sz="1200" kern="1200" dirty="0" err="1" smtClean="0">
                <a:solidFill>
                  <a:schemeClr val="tx1"/>
                </a:solidFill>
                <a:effectLst/>
                <a:latin typeface="+mn-lt"/>
                <a:ea typeface="+mn-ea"/>
                <a:cs typeface="+mn-cs"/>
              </a:rPr>
              <a:t>Programme</a:t>
            </a:r>
            <a:r>
              <a:rPr lang="sv-SE" sz="1200" kern="1200" dirty="0" smtClean="0">
                <a:solidFill>
                  <a:schemeClr val="tx1"/>
                </a:solidFill>
                <a:effectLst/>
                <a:latin typeface="+mn-lt"/>
                <a:ea typeface="+mn-ea"/>
                <a:cs typeface="+mn-cs"/>
              </a:rPr>
              <a:t> for the </a:t>
            </a:r>
            <a:r>
              <a:rPr lang="sv-SE" sz="1200" kern="1200" dirty="0" err="1" smtClean="0">
                <a:solidFill>
                  <a:schemeClr val="tx1"/>
                </a:solidFill>
                <a:effectLst/>
                <a:latin typeface="+mn-lt"/>
                <a:ea typeface="+mn-ea"/>
                <a:cs typeface="+mn-cs"/>
              </a:rPr>
              <a:t>Endorsement</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of</a:t>
            </a:r>
            <a:r>
              <a:rPr lang="sv-SE" sz="1200" kern="1200" dirty="0" smtClean="0">
                <a:solidFill>
                  <a:schemeClr val="tx1"/>
                </a:solidFill>
                <a:effectLst/>
                <a:latin typeface="+mn-lt"/>
                <a:ea typeface="+mn-ea"/>
                <a:cs typeface="+mn-cs"/>
              </a:rPr>
              <a:t> Forest </a:t>
            </a:r>
            <a:r>
              <a:rPr lang="sv-SE" sz="1200" kern="1200" dirty="0" err="1" smtClean="0">
                <a:solidFill>
                  <a:schemeClr val="tx1"/>
                </a:solidFill>
                <a:effectLst/>
                <a:latin typeface="+mn-lt"/>
                <a:ea typeface="+mn-ea"/>
                <a:cs typeface="+mn-cs"/>
              </a:rPr>
              <a:t>Certification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schemes</a:t>
            </a:r>
            <a:r>
              <a:rPr lang="sv-SE" sz="1200" kern="1200" dirty="0" smtClean="0">
                <a:solidFill>
                  <a:schemeClr val="tx1"/>
                </a:solidFill>
                <a:effectLst/>
                <a:latin typeface="+mn-lt"/>
                <a:ea typeface="+mn-ea"/>
                <a:cs typeface="+mn-cs"/>
              </a:rPr>
              <a:t>. Ca 2/3-delar av skogsmarken är certifierad vilket underlättar export av virke.</a:t>
            </a:r>
          </a:p>
          <a:p>
            <a:r>
              <a:rPr lang="sv-SE" sz="1200" kern="1200" dirty="0" smtClean="0">
                <a:solidFill>
                  <a:schemeClr val="tx1"/>
                </a:solidFill>
                <a:effectLst/>
                <a:latin typeface="+mn-lt"/>
                <a:ea typeface="+mn-ea"/>
                <a:cs typeface="+mn-cs"/>
              </a:rPr>
              <a:t>Läs mera: Sidan 7 längst ner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11</a:t>
            </a:fld>
            <a:endParaRPr lang="sv-SE"/>
          </a:p>
        </p:txBody>
      </p:sp>
    </p:spTree>
    <p:extLst>
      <p:ext uri="{BB962C8B-B14F-4D97-AF65-F5344CB8AC3E}">
        <p14:creationId xmlns:p14="http://schemas.microsoft.com/office/powerpoint/2010/main" val="11351794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En produkt för inbyggnad som till exempel undergolv. Kan även förekomma som synligt golv men då av högre kvalitet.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125</a:t>
            </a:fld>
            <a:endParaRPr lang="sv-SE"/>
          </a:p>
        </p:txBody>
      </p:sp>
    </p:spTree>
    <p:extLst>
      <p:ext uri="{BB962C8B-B14F-4D97-AF65-F5344CB8AC3E}">
        <p14:creationId xmlns:p14="http://schemas.microsoft.com/office/powerpoint/2010/main" val="2401080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ny produkt som ersätter den tidigare ”</a:t>
            </a:r>
            <a:r>
              <a:rPr lang="sv-SE" sz="1200" kern="1200" dirty="0" err="1" smtClean="0">
                <a:solidFill>
                  <a:schemeClr val="tx1"/>
                </a:solidFill>
                <a:effectLst/>
                <a:latin typeface="+mn-lt"/>
                <a:ea typeface="+mn-ea"/>
                <a:cs typeface="+mn-cs"/>
              </a:rPr>
              <a:t>råsponten</a:t>
            </a:r>
            <a:r>
              <a:rPr lang="sv-SE" sz="1200" kern="1200" dirty="0" smtClean="0">
                <a:solidFill>
                  <a:schemeClr val="tx1"/>
                </a:solidFill>
                <a:effectLst/>
                <a:latin typeface="+mn-lt"/>
                <a:ea typeface="+mn-ea"/>
                <a:cs typeface="+mn-cs"/>
              </a:rPr>
              <a:t>”. Den sågade ytan har numera rillats för att den skall bli lika fräsch som de hyvlade sidorna. Den ger då också bättre underlag för senare målning.</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126</a:t>
            </a:fld>
            <a:endParaRPr lang="sv-SE"/>
          </a:p>
        </p:txBody>
      </p:sp>
    </p:spTree>
    <p:extLst>
      <p:ext uri="{BB962C8B-B14F-4D97-AF65-F5344CB8AC3E}">
        <p14:creationId xmlns:p14="http://schemas.microsoft.com/office/powerpoint/2010/main" val="9906803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Stående paneler kan bestå av enbart brädor eller brädor med läkt. Brädorna kan vara skarpkantade, spontade eller falsade. Framsidan är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Kanterna var tidigare hyvlade men är numera rillade för att målningen skall ge samma glans. Kanterna kan vara fasade och rillade. Hörnen är numera ofta rundade. Baksidan kan vara spårad.</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127</a:t>
            </a:fld>
            <a:endParaRPr lang="sv-SE"/>
          </a:p>
        </p:txBody>
      </p:sp>
    </p:spTree>
    <p:extLst>
      <p:ext uri="{BB962C8B-B14F-4D97-AF65-F5344CB8AC3E}">
        <p14:creationId xmlns:p14="http://schemas.microsoft.com/office/powerpoint/2010/main" val="8505799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Kan monteras kant i kant, med springa eller med lockläkt.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128</a:t>
            </a:fld>
            <a:endParaRPr lang="sv-SE"/>
          </a:p>
        </p:txBody>
      </p:sp>
    </p:spTree>
    <p:extLst>
      <p:ext uri="{BB962C8B-B14F-4D97-AF65-F5344CB8AC3E}">
        <p14:creationId xmlns:p14="http://schemas.microsoft.com/office/powerpoint/2010/main" val="1598028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Kan monteras med eller utan lockläkt. Läkten kan placeras på varje fog eller glesare. Det senare ofta på större byggnader.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131</a:t>
            </a:fld>
            <a:endParaRPr lang="sv-SE"/>
          </a:p>
        </p:txBody>
      </p:sp>
    </p:spTree>
    <p:extLst>
      <p:ext uri="{BB962C8B-B14F-4D97-AF65-F5344CB8AC3E}">
        <p14:creationId xmlns:p14="http://schemas.microsoft.com/office/powerpoint/2010/main" val="16081508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Denna panel har många lokala namn, 10-15 stycken. Det rätta namnet är korrekt beskrivande och används till exempel i Vilma.</a:t>
            </a:r>
          </a:p>
          <a:p>
            <a:r>
              <a:rPr lang="sv-SE" sz="1200" kern="1200" dirty="0" smtClean="0">
                <a:solidFill>
                  <a:schemeClr val="tx1"/>
                </a:solidFill>
                <a:effectLst/>
                <a:latin typeface="+mn-lt"/>
                <a:ea typeface="+mn-ea"/>
                <a:cs typeface="+mn-cs"/>
              </a:rPr>
              <a:t>Framsidan är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och alla tidigare synliga hyvlade ytor är numera rillade. Hörnen är rundade eller rillade. Denna förändring är gjord för att förbättra målningen.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132</a:t>
            </a:fld>
            <a:endParaRPr lang="sv-SE"/>
          </a:p>
        </p:txBody>
      </p:sp>
    </p:spTree>
    <p:extLst>
      <p:ext uri="{BB962C8B-B14F-4D97-AF65-F5344CB8AC3E}">
        <p14:creationId xmlns:p14="http://schemas.microsoft.com/office/powerpoint/2010/main" val="31100801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Framsidan är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Faserna är rillade.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133</a:t>
            </a:fld>
            <a:endParaRPr lang="sv-SE"/>
          </a:p>
        </p:txBody>
      </p:sp>
    </p:spTree>
    <p:extLst>
      <p:ext uri="{BB962C8B-B14F-4D97-AF65-F5344CB8AC3E}">
        <p14:creationId xmlns:p14="http://schemas.microsoft.com/office/powerpoint/2010/main" val="10514392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Liggande utvändiga paneler består av enbart brädor. Brädorna kan vara skarpkantade, spontade eller falsade. Framsidan är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utom på stockpanelen som är hyvlad. Kanterna var tidigare hyvlade men är numera rillade för att målningen skall ge samma glans. Kanterna kan vara fasade och rillade. Hörnen är numera ofta rundade. Baksidan kan vara spårad.</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134</a:t>
            </a:fld>
            <a:endParaRPr lang="sv-SE"/>
          </a:p>
        </p:txBody>
      </p:sp>
    </p:spTree>
    <p:extLst>
      <p:ext uri="{BB962C8B-B14F-4D97-AF65-F5344CB8AC3E}">
        <p14:creationId xmlns:p14="http://schemas.microsoft.com/office/powerpoint/2010/main" val="7324605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Kallas ibland </a:t>
            </a:r>
            <a:r>
              <a:rPr lang="sv-SE" sz="1200" kern="1200" dirty="0" err="1" smtClean="0">
                <a:solidFill>
                  <a:schemeClr val="tx1"/>
                </a:solidFill>
                <a:effectLst/>
                <a:latin typeface="+mn-lt"/>
                <a:ea typeface="+mn-ea"/>
                <a:cs typeface="+mn-cs"/>
              </a:rPr>
              <a:t>timmarmanspanel</a:t>
            </a:r>
            <a:r>
              <a:rPr lang="sv-SE" sz="1200" kern="1200" dirty="0" smtClean="0">
                <a:solidFill>
                  <a:schemeClr val="tx1"/>
                </a:solidFill>
                <a:effectLst/>
                <a:latin typeface="+mn-lt"/>
                <a:ea typeface="+mn-ea"/>
                <a:cs typeface="+mn-cs"/>
              </a:rPr>
              <a:t> och består av ytterpanelbrädor som monteras som liggande med överlapp. Illustration saknas i Att välja trä.</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135</a:t>
            </a:fld>
            <a:endParaRPr lang="sv-SE"/>
          </a:p>
        </p:txBody>
      </p:sp>
    </p:spTree>
    <p:extLst>
      <p:ext uri="{BB962C8B-B14F-4D97-AF65-F5344CB8AC3E}">
        <p14:creationId xmlns:p14="http://schemas.microsoft.com/office/powerpoint/2010/main" val="2097379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Framsidan är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Alla andra synliga ytor är utförda med tanke på bästa målningsresultat.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136</a:t>
            </a:fld>
            <a:endParaRPr lang="sv-SE"/>
          </a:p>
        </p:txBody>
      </p:sp>
    </p:spTree>
    <p:extLst>
      <p:ext uri="{BB962C8B-B14F-4D97-AF65-F5344CB8AC3E}">
        <p14:creationId xmlns:p14="http://schemas.microsoft.com/office/powerpoint/2010/main" val="136866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Här följer några argument för att trä är ett miljövänligt materialval. Detta ger trä fördelar som andra byggmaterial har svårt att möta.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12</a:t>
            </a:fld>
            <a:endParaRPr lang="sv-SE"/>
          </a:p>
        </p:txBody>
      </p:sp>
    </p:spTree>
    <p:extLst>
      <p:ext uri="{BB962C8B-B14F-4D97-AF65-F5344CB8AC3E}">
        <p14:creationId xmlns:p14="http://schemas.microsoft.com/office/powerpoint/2010/main" val="21351953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Framsidan är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Alla andra synliga ytor är utförda med tanke på bästa målningsresultat.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137</a:t>
            </a:fld>
            <a:endParaRPr lang="sv-SE"/>
          </a:p>
        </p:txBody>
      </p:sp>
    </p:spTree>
    <p:extLst>
      <p:ext uri="{BB962C8B-B14F-4D97-AF65-F5344CB8AC3E}">
        <p14:creationId xmlns:p14="http://schemas.microsoft.com/office/powerpoint/2010/main" val="9969595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Invändiga paneler monteras i tak och på vägg oftast liggande. De är spontade och oftast av furu med hyvlade ytor för målning. De spikad ofta ”dolt” det vill säga i fjädern. Även uppsättning med så kallad klipps </a:t>
            </a:r>
            <a:r>
              <a:rPr lang="sv-SE" sz="1200" kern="1200" dirty="0" err="1" smtClean="0">
                <a:solidFill>
                  <a:schemeClr val="tx1"/>
                </a:solidFill>
                <a:effectLst/>
                <a:latin typeface="+mn-lt"/>
                <a:ea typeface="+mn-ea"/>
                <a:cs typeface="+mn-cs"/>
              </a:rPr>
              <a:t>förekomer</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139</a:t>
            </a:fld>
            <a:endParaRPr lang="sv-SE"/>
          </a:p>
        </p:txBody>
      </p:sp>
    </p:spTree>
    <p:extLst>
      <p:ext uri="{BB962C8B-B14F-4D97-AF65-F5344CB8AC3E}">
        <p14:creationId xmlns:p14="http://schemas.microsoft.com/office/powerpoint/2010/main" val="9669747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Spåret kan ha raka eller fasade kanter.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140</a:t>
            </a:fld>
            <a:endParaRPr lang="sv-SE"/>
          </a:p>
        </p:txBody>
      </p:sp>
    </p:spTree>
    <p:extLst>
      <p:ext uri="{BB962C8B-B14F-4D97-AF65-F5344CB8AC3E}">
        <p14:creationId xmlns:p14="http://schemas.microsoft.com/office/powerpoint/2010/main" val="21857170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Pärlsponten är en invändig panelprofil som ofta förekommer i äldre hus. </a:t>
            </a:r>
          </a:p>
          <a:p>
            <a:r>
              <a:rPr lang="sv-SE" sz="1200" kern="1200" dirty="0" smtClean="0">
                <a:solidFill>
                  <a:schemeClr val="tx1"/>
                </a:solidFill>
                <a:effectLst/>
                <a:latin typeface="+mn-lt"/>
                <a:ea typeface="+mn-ea"/>
                <a:cs typeface="+mn-cs"/>
              </a:rPr>
              <a:t>Allmogepanelen är inte standardiserad utan många lokala varianter förekommer. Vid en komplettering är därför en uppmätning av profilen att rekommendera före inköp.</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141</a:t>
            </a:fld>
            <a:endParaRPr lang="sv-SE"/>
          </a:p>
        </p:txBody>
      </p:sp>
    </p:spTree>
    <p:extLst>
      <p:ext uri="{BB962C8B-B14F-4D97-AF65-F5344CB8AC3E}">
        <p14:creationId xmlns:p14="http://schemas.microsoft.com/office/powerpoint/2010/main" val="36389037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De finns två sorters gjutlister. De tillhör </a:t>
            </a:r>
            <a:r>
              <a:rPr lang="sv-SE" sz="1200" kern="1200" dirty="0" err="1" smtClean="0">
                <a:solidFill>
                  <a:schemeClr val="tx1"/>
                </a:solidFill>
                <a:effectLst/>
                <a:latin typeface="+mn-lt"/>
                <a:ea typeface="+mn-ea"/>
                <a:cs typeface="+mn-cs"/>
              </a:rPr>
              <a:t>formsättningen</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142</a:t>
            </a:fld>
            <a:endParaRPr lang="sv-SE"/>
          </a:p>
        </p:txBody>
      </p:sp>
    </p:spTree>
    <p:extLst>
      <p:ext uri="{BB962C8B-B14F-4D97-AF65-F5344CB8AC3E}">
        <p14:creationId xmlns:p14="http://schemas.microsoft.com/office/powerpoint/2010/main" val="40634712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Listerna har ett eget kvalitetssystem, sort A och sort B. De tillverkas av furu eller lövträ och är av hög kvalitet, av trädets ”</a:t>
            </a:r>
            <a:r>
              <a:rPr lang="sv-SE" sz="1200" kern="1200" dirty="0" err="1" smtClean="0">
                <a:solidFill>
                  <a:schemeClr val="tx1"/>
                </a:solidFill>
                <a:effectLst/>
                <a:latin typeface="+mn-lt"/>
                <a:ea typeface="+mn-ea"/>
                <a:cs typeface="+mn-cs"/>
              </a:rPr>
              <a:t>oxfile</a:t>
            </a:r>
            <a:r>
              <a:rPr lang="sv-SE" sz="1200" kern="1200" dirty="0" smtClean="0">
                <a:solidFill>
                  <a:schemeClr val="tx1"/>
                </a:solidFill>
                <a:effectLst/>
                <a:latin typeface="+mn-lt"/>
                <a:ea typeface="+mn-ea"/>
                <a:cs typeface="+mn-cs"/>
              </a:rPr>
              <a:t>”. Lister är ofta fingerskarvade.</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143</a:t>
            </a:fld>
            <a:endParaRPr lang="sv-SE"/>
          </a:p>
        </p:txBody>
      </p:sp>
    </p:spTree>
    <p:extLst>
      <p:ext uri="{BB962C8B-B14F-4D97-AF65-F5344CB8AC3E}">
        <p14:creationId xmlns:p14="http://schemas.microsoft.com/office/powerpoint/2010/main" val="30994375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Liksom för invändiga paneler finns allmogeprofiler som har lokal utformning.</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144</a:t>
            </a:fld>
            <a:endParaRPr lang="sv-SE"/>
          </a:p>
        </p:txBody>
      </p:sp>
    </p:spTree>
    <p:extLst>
      <p:ext uri="{BB962C8B-B14F-4D97-AF65-F5344CB8AC3E}">
        <p14:creationId xmlns:p14="http://schemas.microsoft.com/office/powerpoint/2010/main" val="13963048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Limträ är numera inte bara balkar, det finns pelare, ytterpanel och trall. De är tillverkade enligt samma koncept men man har tagit vara på träets egenskaper för varje produkt.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147</a:t>
            </a:fld>
            <a:endParaRPr lang="sv-SE"/>
          </a:p>
        </p:txBody>
      </p:sp>
    </p:spTree>
    <p:extLst>
      <p:ext uri="{BB962C8B-B14F-4D97-AF65-F5344CB8AC3E}">
        <p14:creationId xmlns:p14="http://schemas.microsoft.com/office/powerpoint/2010/main" val="2548848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41D18B6-AD1B-D641-8FEA-9C1B8EB3FE7E}" type="slidenum">
              <a:rPr lang="sv-SE" smtClean="0"/>
              <a:t>150</a:t>
            </a:fld>
            <a:endParaRPr lang="sv-SE"/>
          </a:p>
        </p:txBody>
      </p:sp>
    </p:spTree>
    <p:extLst>
      <p:ext uri="{BB962C8B-B14F-4D97-AF65-F5344CB8AC3E}">
        <p14:creationId xmlns:p14="http://schemas.microsoft.com/office/powerpoint/2010/main" val="2919209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41D18B6-AD1B-D641-8FEA-9C1B8EB3FE7E}" type="slidenum">
              <a:rPr lang="sv-SE" smtClean="0"/>
              <a:t>151</a:t>
            </a:fld>
            <a:endParaRPr lang="sv-SE"/>
          </a:p>
        </p:txBody>
      </p:sp>
    </p:spTree>
    <p:extLst>
      <p:ext uri="{BB962C8B-B14F-4D97-AF65-F5344CB8AC3E}">
        <p14:creationId xmlns:p14="http://schemas.microsoft.com/office/powerpoint/2010/main" val="1851888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Cykeln för en växande skog innebär både upptagning och avgivning av koldioxid, CO</a:t>
            </a:r>
            <a:r>
              <a:rPr lang="sv-SE" sz="1200" kern="1200" baseline="-25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Direkt efter avverkningen finns grenar och toppar, ”</a:t>
            </a:r>
            <a:r>
              <a:rPr lang="sv-SE" sz="1200" i="1" kern="1200" dirty="0" smtClean="0">
                <a:solidFill>
                  <a:schemeClr val="tx1"/>
                </a:solidFill>
                <a:effectLst/>
                <a:latin typeface="+mn-lt"/>
                <a:ea typeface="+mn-ea"/>
                <a:cs typeface="+mn-cs"/>
              </a:rPr>
              <a:t>GROT” </a:t>
            </a:r>
            <a:r>
              <a:rPr lang="sv-SE" sz="1200" kern="1200" dirty="0" smtClean="0">
                <a:solidFill>
                  <a:schemeClr val="tx1"/>
                </a:solidFill>
                <a:effectLst/>
                <a:latin typeface="+mn-lt"/>
                <a:ea typeface="+mn-ea"/>
                <a:cs typeface="+mn-cs"/>
              </a:rPr>
              <a:t>samt</a:t>
            </a:r>
            <a:r>
              <a:rPr lang="sv-SE" sz="1200" i="1" kern="120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stubbar kvar. Dessa förmultnar sakta och blir slutligen humus. Under förmultningen avges CO</a:t>
            </a:r>
            <a:r>
              <a:rPr lang="sv-SE" sz="1200" kern="1200" baseline="-25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När den unga skogen växer binds CO</a:t>
            </a:r>
            <a:r>
              <a:rPr lang="sv-SE" sz="1200" kern="1200" baseline="-25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 i den bildade veden genom den så kallad fotosyntesen. Växande skog innebär att mängden CO</a:t>
            </a:r>
            <a:r>
              <a:rPr lang="sv-SE" sz="1200" kern="1200" baseline="-25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 i atmosfären minskar. Detta ger uttrycket: ”Skogen är en kolsänka”. Sådana behövs för att globalt minska mängden växthusgaser i atmosfären. </a:t>
            </a:r>
          </a:p>
          <a:p>
            <a:r>
              <a:rPr lang="sv-SE" sz="1200" kern="1200" dirty="0" smtClean="0">
                <a:solidFill>
                  <a:schemeClr val="tx1"/>
                </a:solidFill>
                <a:effectLst/>
                <a:latin typeface="+mn-lt"/>
                <a:ea typeface="+mn-ea"/>
                <a:cs typeface="+mn-cs"/>
              </a:rPr>
              <a:t>I en naturskog där träden får vara kvar tills de dör och förmultnar finns ingen kolsänka utan avgivning och upptag av CO</a:t>
            </a:r>
            <a:r>
              <a:rPr lang="sv-SE" sz="1200" kern="1200" baseline="-25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 är lika stora över en cykel.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13</a:t>
            </a:fld>
            <a:endParaRPr lang="sv-SE"/>
          </a:p>
        </p:txBody>
      </p:sp>
    </p:spTree>
    <p:extLst>
      <p:ext uri="{BB962C8B-B14F-4D97-AF65-F5344CB8AC3E}">
        <p14:creationId xmlns:p14="http://schemas.microsoft.com/office/powerpoint/2010/main" val="410360127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Limträpelare tillverkas i hållfasthetsklass GL 30 h. Samma betydelse som för </a:t>
            </a:r>
            <a:r>
              <a:rPr lang="sv-SE" sz="1200" kern="1200" dirty="0" err="1" smtClean="0">
                <a:solidFill>
                  <a:schemeClr val="tx1"/>
                </a:solidFill>
                <a:effectLst/>
                <a:latin typeface="+mn-lt"/>
                <a:ea typeface="+mn-ea"/>
                <a:cs typeface="+mn-cs"/>
              </a:rPr>
              <a:t>limträbalker</a:t>
            </a:r>
            <a:r>
              <a:rPr lang="sv-SE" sz="1200" kern="1200" dirty="0" smtClean="0">
                <a:solidFill>
                  <a:schemeClr val="tx1"/>
                </a:solidFill>
                <a:effectLst/>
                <a:latin typeface="+mn-lt"/>
                <a:ea typeface="+mn-ea"/>
                <a:cs typeface="+mn-cs"/>
              </a:rPr>
              <a:t> i PP-bilden tidigare.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152</a:t>
            </a:fld>
            <a:endParaRPr lang="sv-SE"/>
          </a:p>
        </p:txBody>
      </p:sp>
    </p:spTree>
    <p:extLst>
      <p:ext uri="{BB962C8B-B14F-4D97-AF65-F5344CB8AC3E}">
        <p14:creationId xmlns:p14="http://schemas.microsoft.com/office/powerpoint/2010/main" val="20976759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41D18B6-AD1B-D641-8FEA-9C1B8EB3FE7E}" type="slidenum">
              <a:rPr lang="sv-SE" smtClean="0"/>
              <a:t>153</a:t>
            </a:fld>
            <a:endParaRPr lang="sv-SE"/>
          </a:p>
        </p:txBody>
      </p:sp>
    </p:spTree>
    <p:extLst>
      <p:ext uri="{BB962C8B-B14F-4D97-AF65-F5344CB8AC3E}">
        <p14:creationId xmlns:p14="http://schemas.microsoft.com/office/powerpoint/2010/main" val="13622284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41D18B6-AD1B-D641-8FEA-9C1B8EB3FE7E}" type="slidenum">
              <a:rPr lang="sv-SE" smtClean="0"/>
              <a:t>154</a:t>
            </a:fld>
            <a:endParaRPr lang="sv-SE"/>
          </a:p>
        </p:txBody>
      </p:sp>
    </p:spTree>
    <p:extLst>
      <p:ext uri="{BB962C8B-B14F-4D97-AF65-F5344CB8AC3E}">
        <p14:creationId xmlns:p14="http://schemas.microsoft.com/office/powerpoint/2010/main" val="47656933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Panelerna kan vara liggande eller stående. Profilerna är desamma. Täckande bredden är 200 eller 300 millimeter. Framsidan är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och övriga ytor är rillade. Träslaget är gran.</a:t>
            </a:r>
          </a:p>
          <a:p>
            <a:r>
              <a:rPr lang="sv-SE" sz="1200" kern="1200" dirty="0" smtClean="0">
                <a:solidFill>
                  <a:schemeClr val="tx1"/>
                </a:solidFill>
                <a:effectLst/>
                <a:latin typeface="+mn-lt"/>
                <a:ea typeface="+mn-ea"/>
                <a:cs typeface="+mn-cs"/>
              </a:rPr>
              <a:t>Så breda paneler fungerar på grund av att de sammanlimmade stavarna har valts ut så att man fått ”stående årsringar”, det vill säga minsta möjliga rörelse i </a:t>
            </a:r>
            <a:r>
              <a:rPr lang="sv-SE" sz="1200" kern="1200" dirty="0" err="1" smtClean="0">
                <a:solidFill>
                  <a:schemeClr val="tx1"/>
                </a:solidFill>
                <a:effectLst/>
                <a:latin typeface="+mn-lt"/>
                <a:ea typeface="+mn-ea"/>
                <a:cs typeface="+mn-cs"/>
              </a:rPr>
              <a:t>breddled</a:t>
            </a:r>
            <a:r>
              <a:rPr lang="sv-SE" sz="1200" kern="1200" dirty="0" smtClean="0">
                <a:solidFill>
                  <a:schemeClr val="tx1"/>
                </a:solidFill>
                <a:effectLst/>
                <a:latin typeface="+mn-lt"/>
                <a:ea typeface="+mn-ea"/>
                <a:cs typeface="+mn-cs"/>
              </a:rPr>
              <a:t>.</a:t>
            </a:r>
          </a:p>
        </p:txBody>
      </p:sp>
      <p:sp>
        <p:nvSpPr>
          <p:cNvPr id="4" name="Platshållare för bildnummer 3"/>
          <p:cNvSpPr>
            <a:spLocks noGrp="1"/>
          </p:cNvSpPr>
          <p:nvPr>
            <p:ph type="sldNum" sz="quarter" idx="10"/>
          </p:nvPr>
        </p:nvSpPr>
        <p:spPr/>
        <p:txBody>
          <a:bodyPr/>
          <a:lstStyle/>
          <a:p>
            <a:fld id="{741D18B6-AD1B-D641-8FEA-9C1B8EB3FE7E}" type="slidenum">
              <a:rPr lang="sv-SE" smtClean="0"/>
              <a:t>155</a:t>
            </a:fld>
            <a:endParaRPr lang="sv-SE"/>
          </a:p>
        </p:txBody>
      </p:sp>
    </p:spTree>
    <p:extLst>
      <p:ext uri="{BB962C8B-B14F-4D97-AF65-F5344CB8AC3E}">
        <p14:creationId xmlns:p14="http://schemas.microsoft.com/office/powerpoint/2010/main" val="15298868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Tillverkas på samma sätt som limträpanelerna. </a:t>
            </a:r>
            <a:r>
              <a:rPr lang="sv-SE" sz="1200" kern="1200" dirty="0" err="1" smtClean="0">
                <a:solidFill>
                  <a:schemeClr val="tx1"/>
                </a:solidFill>
                <a:effectLst/>
                <a:latin typeface="+mn-lt"/>
                <a:ea typeface="+mn-ea"/>
                <a:cs typeface="+mn-cs"/>
              </a:rPr>
              <a:t>Överytan</a:t>
            </a:r>
            <a:r>
              <a:rPr lang="sv-SE" sz="1200" kern="1200" dirty="0" smtClean="0">
                <a:solidFill>
                  <a:schemeClr val="tx1"/>
                </a:solidFill>
                <a:effectLst/>
                <a:latin typeface="+mn-lt"/>
                <a:ea typeface="+mn-ea"/>
                <a:cs typeface="+mn-cs"/>
              </a:rPr>
              <a:t> är djupt rillad i </a:t>
            </a:r>
            <a:r>
              <a:rPr lang="sv-SE" sz="1200" kern="1200" dirty="0" err="1" smtClean="0">
                <a:solidFill>
                  <a:schemeClr val="tx1"/>
                </a:solidFill>
                <a:effectLst/>
                <a:latin typeface="+mn-lt"/>
                <a:ea typeface="+mn-ea"/>
                <a:cs typeface="+mn-cs"/>
              </a:rPr>
              <a:t>mittpariet</a:t>
            </a:r>
            <a:r>
              <a:rPr lang="sv-SE" sz="1200" kern="1200" dirty="0" smtClean="0">
                <a:solidFill>
                  <a:schemeClr val="tx1"/>
                </a:solidFill>
                <a:effectLst/>
                <a:latin typeface="+mn-lt"/>
                <a:ea typeface="+mn-ea"/>
                <a:cs typeface="+mn-cs"/>
              </a:rPr>
              <a:t>. Hörnen rundade. Träslaget är XXXXXXXX?</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156</a:t>
            </a:fld>
            <a:endParaRPr lang="sv-SE"/>
          </a:p>
        </p:txBody>
      </p:sp>
    </p:spTree>
    <p:extLst>
      <p:ext uri="{BB962C8B-B14F-4D97-AF65-F5344CB8AC3E}">
        <p14:creationId xmlns:p14="http://schemas.microsoft.com/office/powerpoint/2010/main" val="69305050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157</a:t>
            </a:fld>
            <a:endParaRPr lang="sv-SE"/>
          </a:p>
        </p:txBody>
      </p:sp>
    </p:spTree>
    <p:extLst>
      <p:ext uri="{BB962C8B-B14F-4D97-AF65-F5344CB8AC3E}">
        <p14:creationId xmlns:p14="http://schemas.microsoft.com/office/powerpoint/2010/main" val="31730242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Avsnittets många sidor visar att trä är ett material med en mångsidig användning.</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159</a:t>
            </a:fld>
            <a:endParaRPr lang="sv-SE"/>
          </a:p>
        </p:txBody>
      </p:sp>
    </p:spTree>
    <p:extLst>
      <p:ext uri="{BB962C8B-B14F-4D97-AF65-F5344CB8AC3E}">
        <p14:creationId xmlns:p14="http://schemas.microsoft.com/office/powerpoint/2010/main" val="383434288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används i byggandet, som hyvlade produkter och som färdiga element. Trä är ett viktigt material i alla snickerier. Trä finns också som skivor och värmeisolering.</a:t>
            </a:r>
          </a:p>
          <a:p>
            <a:r>
              <a:rPr lang="sv-SE" sz="1200" kern="1200" dirty="0" smtClean="0">
                <a:solidFill>
                  <a:schemeClr val="tx1"/>
                </a:solidFill>
                <a:effectLst/>
                <a:latin typeface="+mn-lt"/>
                <a:ea typeface="+mn-ea"/>
                <a:cs typeface="+mn-cs"/>
              </a:rPr>
              <a:t>Använd PP-bilden som en </a:t>
            </a:r>
            <a:r>
              <a:rPr lang="sv-SE" sz="1200" kern="1200" dirty="0" err="1" smtClean="0">
                <a:solidFill>
                  <a:schemeClr val="tx1"/>
                </a:solidFill>
                <a:effectLst/>
                <a:latin typeface="+mn-lt"/>
                <a:ea typeface="+mn-ea"/>
                <a:cs typeface="+mn-cs"/>
              </a:rPr>
              <a:t>innehållsföreteckning</a:t>
            </a:r>
            <a:r>
              <a:rPr lang="sv-SE" sz="1200" kern="1200" dirty="0" smtClean="0">
                <a:solidFill>
                  <a:schemeClr val="tx1"/>
                </a:solidFill>
                <a:effectLst/>
                <a:latin typeface="+mn-lt"/>
                <a:ea typeface="+mn-ea"/>
                <a:cs typeface="+mn-cs"/>
              </a:rPr>
              <a:t> för kommande bilder.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160</a:t>
            </a:fld>
            <a:endParaRPr lang="sv-SE"/>
          </a:p>
        </p:txBody>
      </p:sp>
    </p:spTree>
    <p:extLst>
      <p:ext uri="{BB962C8B-B14F-4D97-AF65-F5344CB8AC3E}">
        <p14:creationId xmlns:p14="http://schemas.microsoft.com/office/powerpoint/2010/main" val="317670371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är en traditionell produkt i allt byggande. Gran är ett bra byggvirke på grund av att det inte tar upp vatten. Numera är nästan allt trä på en byggplats hyvlat. Det är endast landgångar som har sågad yta. Den vanligaste kvaliteten är G4-2 om inget annat sägs.</a:t>
            </a:r>
          </a:p>
          <a:p>
            <a:r>
              <a:rPr lang="sv-SE" sz="1200" kern="1200" dirty="0" smtClean="0">
                <a:solidFill>
                  <a:schemeClr val="tx1"/>
                </a:solidFill>
                <a:effectLst/>
                <a:latin typeface="+mn-lt"/>
                <a:ea typeface="+mn-ea"/>
                <a:cs typeface="+mn-cs"/>
              </a:rPr>
              <a:t>För bärande konstruktioner krävs konstruktionsvirke. Att sänka kvaliteten från den föreskrivna är kriminellt, likaså att använda handelssorterat virke. För att inskärpa allvaret i ett sådant tillvägagångssätt kan man likna det med att man har människors liv och hälsa i ena vågskålen och några futtiga kronor i den andra.</a:t>
            </a:r>
          </a:p>
          <a:p>
            <a:r>
              <a:rPr lang="sv-SE" sz="1200" kern="1200" dirty="0" smtClean="0">
                <a:solidFill>
                  <a:schemeClr val="tx1"/>
                </a:solidFill>
                <a:effectLst/>
                <a:latin typeface="+mn-lt"/>
                <a:ea typeface="+mn-ea"/>
                <a:cs typeface="+mn-cs"/>
              </a:rPr>
              <a:t>Beklädnadsvirke görs av gran för utvändig användning och furu, eventuellt gran, för invändig användning. Utvändigt väljs kvaliteten G4-2 eller bättre. Invändigt brukar man vilja ha något högre kvalitet i boningsrum, G4-1 eller bättre. I enklare utrymmen kan lägre kvalitet väljas. Listverk har alltid en hög kvalitet.</a:t>
            </a:r>
          </a:p>
          <a:p>
            <a:r>
              <a:rPr lang="sv-SE" sz="1200" kern="1200" dirty="0" smtClean="0">
                <a:solidFill>
                  <a:schemeClr val="tx1"/>
                </a:solidFill>
                <a:effectLst/>
                <a:latin typeface="+mn-lt"/>
                <a:ea typeface="+mn-ea"/>
                <a:cs typeface="+mn-cs"/>
              </a:rPr>
              <a:t>Formvirke till gjutningar brukar ha en låg kvalitet, G4-4 eller bättre. Den sågade sidan vänds mot betongen. För broar, stödmurar och synliga ytor i anläggningar ställs högre krav. För bärande delar i en </a:t>
            </a:r>
            <a:r>
              <a:rPr lang="sv-SE" sz="1200" kern="1200" dirty="0" err="1" smtClean="0">
                <a:solidFill>
                  <a:schemeClr val="tx1"/>
                </a:solidFill>
                <a:effectLst/>
                <a:latin typeface="+mn-lt"/>
                <a:ea typeface="+mn-ea"/>
                <a:cs typeface="+mn-cs"/>
              </a:rPr>
              <a:t>formsättning</a:t>
            </a:r>
            <a:r>
              <a:rPr lang="sv-SE" sz="1200" kern="1200" dirty="0" smtClean="0">
                <a:solidFill>
                  <a:schemeClr val="tx1"/>
                </a:solidFill>
                <a:effectLst/>
                <a:latin typeface="+mn-lt"/>
                <a:ea typeface="+mn-ea"/>
                <a:cs typeface="+mn-cs"/>
              </a:rPr>
              <a:t>, stämp, </a:t>
            </a:r>
            <a:r>
              <a:rPr lang="sv-SE" sz="1200" kern="1200" dirty="0" err="1" smtClean="0">
                <a:solidFill>
                  <a:schemeClr val="tx1"/>
                </a:solidFill>
                <a:effectLst/>
                <a:latin typeface="+mn-lt"/>
                <a:ea typeface="+mn-ea"/>
                <a:cs typeface="+mn-cs"/>
              </a:rPr>
              <a:t>bockryggar</a:t>
            </a:r>
            <a:r>
              <a:rPr lang="sv-SE" sz="1200" kern="1200" dirty="0" smtClean="0">
                <a:solidFill>
                  <a:schemeClr val="tx1"/>
                </a:solidFill>
                <a:effectLst/>
                <a:latin typeface="+mn-lt"/>
                <a:ea typeface="+mn-ea"/>
                <a:cs typeface="+mn-cs"/>
              </a:rPr>
              <a:t> och så vidare, används konstruktionsvirke. </a:t>
            </a:r>
          </a:p>
          <a:p>
            <a:r>
              <a:rPr lang="sv-SE" sz="1200" kern="1200" dirty="0" smtClean="0">
                <a:solidFill>
                  <a:schemeClr val="tx1"/>
                </a:solidFill>
                <a:effectLst/>
                <a:latin typeface="+mn-lt"/>
                <a:ea typeface="+mn-ea"/>
                <a:cs typeface="+mn-cs"/>
              </a:rPr>
              <a:t>För virke till ställningar används konstruktionsvirke. Sågat virke i landgångarna med hänsyn till halkrisken. Virket får återanvändas men inte målas.</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161</a:t>
            </a:fld>
            <a:endParaRPr lang="sv-SE"/>
          </a:p>
        </p:txBody>
      </p:sp>
    </p:spTree>
    <p:extLst>
      <p:ext uri="{BB962C8B-B14F-4D97-AF65-F5344CB8AC3E}">
        <p14:creationId xmlns:p14="http://schemas.microsoft.com/office/powerpoint/2010/main" val="158114480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Reglarna i väggar kan vara bärande eller icke bärande. På de bärande reglarna ställs hållfasthetskrav varför de skall vara av konstruktionsvirke. På de icke bärande väggreglarna ställs inga hållfasthetskrav. I praktiken är rakhet och skevhet starkare krav än bärförmågan. En trend är därför att virke av klass C18 används i alla reglar oavsett </a:t>
            </a:r>
            <a:r>
              <a:rPr lang="sv-SE" sz="1200" kern="1200" dirty="0" err="1" smtClean="0">
                <a:solidFill>
                  <a:schemeClr val="tx1"/>
                </a:solidFill>
                <a:effectLst/>
                <a:latin typeface="+mn-lt"/>
                <a:ea typeface="+mn-ea"/>
                <a:cs typeface="+mn-cs"/>
              </a:rPr>
              <a:t>väggtyp</a:t>
            </a:r>
            <a:r>
              <a:rPr lang="sv-SE" sz="1200" kern="1200" dirty="0" smtClean="0">
                <a:solidFill>
                  <a:schemeClr val="tx1"/>
                </a:solidFill>
                <a:effectLst/>
                <a:latin typeface="+mn-lt"/>
                <a:ea typeface="+mn-ea"/>
                <a:cs typeface="+mn-cs"/>
              </a:rPr>
              <a:t>. Formstabiliteten hos dessa är högre än för C14 eller G4-2.</a:t>
            </a:r>
          </a:p>
          <a:p>
            <a:r>
              <a:rPr lang="sv-SE" sz="1200" kern="1200" dirty="0" smtClean="0">
                <a:solidFill>
                  <a:schemeClr val="tx1"/>
                </a:solidFill>
                <a:effectLst/>
                <a:latin typeface="+mn-lt"/>
                <a:ea typeface="+mn-ea"/>
                <a:cs typeface="+mn-cs"/>
              </a:rPr>
              <a:t>Till inbrädning av yttertak användes tidigare </a:t>
            </a:r>
            <a:r>
              <a:rPr lang="sv-SE" sz="1200" kern="1200" dirty="0" err="1" smtClean="0">
                <a:solidFill>
                  <a:schemeClr val="tx1"/>
                </a:solidFill>
                <a:effectLst/>
                <a:latin typeface="+mn-lt"/>
                <a:ea typeface="+mn-ea"/>
                <a:cs typeface="+mn-cs"/>
              </a:rPr>
              <a:t>råspont</a:t>
            </a:r>
            <a:r>
              <a:rPr lang="sv-SE" sz="1200" kern="1200" dirty="0" smtClean="0">
                <a:solidFill>
                  <a:schemeClr val="tx1"/>
                </a:solidFill>
                <a:effectLst/>
                <a:latin typeface="+mn-lt"/>
                <a:ea typeface="+mn-ea"/>
                <a:cs typeface="+mn-cs"/>
              </a:rPr>
              <a:t> med den sågade sidan, godsidan, uppåt. På synliga taksprång skall virke med samma kvalitet som fasad, gran G4-2 eller bättre, användas. </a:t>
            </a:r>
            <a:r>
              <a:rPr lang="sv-SE" sz="1200" kern="1200" dirty="0" err="1" smtClean="0">
                <a:solidFill>
                  <a:schemeClr val="tx1"/>
                </a:solidFill>
                <a:effectLst/>
                <a:latin typeface="+mn-lt"/>
                <a:ea typeface="+mn-ea"/>
                <a:cs typeface="+mn-cs"/>
              </a:rPr>
              <a:t>Råsponten</a:t>
            </a:r>
            <a:r>
              <a:rPr lang="sv-SE" sz="1200" kern="1200" dirty="0" smtClean="0">
                <a:solidFill>
                  <a:schemeClr val="tx1"/>
                </a:solidFill>
                <a:effectLst/>
                <a:latin typeface="+mn-lt"/>
                <a:ea typeface="+mn-ea"/>
                <a:cs typeface="+mn-cs"/>
              </a:rPr>
              <a:t> har numera ersatts av en ny produkt </a:t>
            </a:r>
            <a:r>
              <a:rPr lang="sv-SE" sz="1200" i="1" kern="1200" dirty="0" smtClean="0">
                <a:solidFill>
                  <a:schemeClr val="tx1"/>
                </a:solidFill>
                <a:effectLst/>
                <a:latin typeface="+mn-lt"/>
                <a:ea typeface="+mn-ea"/>
                <a:cs typeface="+mn-cs"/>
              </a:rPr>
              <a:t>underlagsspont. </a:t>
            </a:r>
            <a:r>
              <a:rPr lang="sv-SE" sz="1200" kern="1200" dirty="0" smtClean="0">
                <a:solidFill>
                  <a:schemeClr val="tx1"/>
                </a:solidFill>
                <a:effectLst/>
                <a:latin typeface="+mn-lt"/>
                <a:ea typeface="+mn-ea"/>
                <a:cs typeface="+mn-cs"/>
              </a:rPr>
              <a:t>Träslaget är gran och den sågade ytan har rillats. </a:t>
            </a:r>
          </a:p>
          <a:p>
            <a:r>
              <a:rPr lang="sv-SE" sz="1200" kern="1200" dirty="0" smtClean="0">
                <a:solidFill>
                  <a:schemeClr val="tx1"/>
                </a:solidFill>
                <a:effectLst/>
                <a:latin typeface="+mn-lt"/>
                <a:ea typeface="+mn-ea"/>
                <a:cs typeface="+mn-cs"/>
              </a:rPr>
              <a:t>På synliga taksprång kan då underlagssponten vändas och målas med godtagbart resultat särskilt om högre kvalitet än G4-3 används.</a:t>
            </a:r>
          </a:p>
          <a:p>
            <a:r>
              <a:rPr lang="sv-SE" sz="1200" kern="1200" dirty="0" smtClean="0">
                <a:solidFill>
                  <a:schemeClr val="tx1"/>
                </a:solidFill>
                <a:effectLst/>
                <a:latin typeface="+mn-lt"/>
                <a:ea typeface="+mn-ea"/>
                <a:cs typeface="+mn-cs"/>
              </a:rPr>
              <a:t>Ett alternativ till synliga taksprång av inbrädningsvirke är att bygga in takfot och sidosprång med virke av fasadkvalitet.</a:t>
            </a:r>
          </a:p>
          <a:p>
            <a:r>
              <a:rPr lang="sv-SE" sz="1200" kern="1200" dirty="0" smtClean="0">
                <a:solidFill>
                  <a:schemeClr val="tx1"/>
                </a:solidFill>
                <a:effectLst/>
                <a:latin typeface="+mn-lt"/>
                <a:ea typeface="+mn-ea"/>
                <a:cs typeface="+mn-cs"/>
              </a:rPr>
              <a:t>Terrasser, altaner och balkonger utförs av impregnerat virke. Om den bärande konstruktionen, balkar och räcken, är sådan att eventuellt brott innebär risk för personskada skall dessa delar vara av konstruktionsvirke i träskyddsklass NTR/A. Allt annat virke, i första hand </a:t>
            </a:r>
            <a:r>
              <a:rPr lang="sv-SE" sz="1200" kern="1200" dirty="0" err="1" smtClean="0">
                <a:solidFill>
                  <a:schemeClr val="tx1"/>
                </a:solidFill>
                <a:effectLst/>
                <a:latin typeface="+mn-lt"/>
                <a:ea typeface="+mn-ea"/>
                <a:cs typeface="+mn-cs"/>
              </a:rPr>
              <a:t>tralläkt</a:t>
            </a:r>
            <a:r>
              <a:rPr lang="sv-SE" sz="1200" kern="1200" dirty="0" smtClean="0">
                <a:solidFill>
                  <a:schemeClr val="tx1"/>
                </a:solidFill>
                <a:effectLst/>
                <a:latin typeface="+mn-lt"/>
                <a:ea typeface="+mn-ea"/>
                <a:cs typeface="+mn-cs"/>
              </a:rPr>
              <a:t>, utförs i träskyddsklass NTR/AB. Fästdon väljs enligt anvisningarna.</a:t>
            </a:r>
          </a:p>
          <a:p>
            <a:r>
              <a:rPr lang="sv-SE" sz="1200" kern="1200" dirty="0" smtClean="0">
                <a:solidFill>
                  <a:schemeClr val="tx1"/>
                </a:solidFill>
                <a:effectLst/>
                <a:latin typeface="+mn-lt"/>
                <a:ea typeface="+mn-ea"/>
                <a:cs typeface="+mn-cs"/>
              </a:rPr>
              <a:t>Räcken som är så utformade att eventuellt brott innebär risk för personskada skall i dessa delar vara av konstruktionsvirke i träskyddsklass NTR/A.</a:t>
            </a:r>
          </a:p>
          <a:p>
            <a:r>
              <a:rPr lang="sv-SE" sz="1200" kern="1200" dirty="0" smtClean="0">
                <a:solidFill>
                  <a:schemeClr val="tx1"/>
                </a:solidFill>
                <a:effectLst/>
                <a:latin typeface="+mn-lt"/>
                <a:ea typeface="+mn-ea"/>
                <a:cs typeface="+mn-cs"/>
              </a:rPr>
              <a:t>Staket och plank utförs normalt i gran. En ny produkt med förbättrade egenskaper för sådan användning är NTR/Gran, det vill säga gran som genom impregnering fått en ytlig träskyddsbehandling. </a:t>
            </a:r>
            <a:r>
              <a:rPr lang="sv-SE" sz="1200" kern="1200" dirty="0" err="1" smtClean="0">
                <a:solidFill>
                  <a:schemeClr val="tx1"/>
                </a:solidFill>
                <a:effectLst/>
                <a:latin typeface="+mn-lt"/>
                <a:ea typeface="+mn-ea"/>
                <a:cs typeface="+mn-cs"/>
              </a:rPr>
              <a:t>Kapändar</a:t>
            </a:r>
            <a:r>
              <a:rPr lang="sv-SE" sz="1200" kern="1200" dirty="0" smtClean="0">
                <a:solidFill>
                  <a:schemeClr val="tx1"/>
                </a:solidFill>
                <a:effectLst/>
                <a:latin typeface="+mn-lt"/>
                <a:ea typeface="+mn-ea"/>
                <a:cs typeface="+mn-cs"/>
              </a:rPr>
              <a:t> bör behandlas med träskyddsmedel.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162</a:t>
            </a:fld>
            <a:endParaRPr lang="sv-SE"/>
          </a:p>
        </p:txBody>
      </p:sp>
    </p:spTree>
    <p:extLst>
      <p:ext uri="{BB962C8B-B14F-4D97-AF65-F5344CB8AC3E}">
        <p14:creationId xmlns:p14="http://schemas.microsoft.com/office/powerpoint/2010/main" val="629568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En stor fördel för byggandet med trä är att det inbyggda virket har bunden CO</a:t>
            </a:r>
            <a:r>
              <a:rPr lang="sv-SE" sz="1200" kern="1200" baseline="-25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 i sig och om trähuset har lång livslängd så är också bindningstiden för kolsänkan lång.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14</a:t>
            </a:fld>
            <a:endParaRPr lang="sv-SE"/>
          </a:p>
        </p:txBody>
      </p:sp>
    </p:spTree>
    <p:extLst>
      <p:ext uri="{BB962C8B-B14F-4D97-AF65-F5344CB8AC3E}">
        <p14:creationId xmlns:p14="http://schemas.microsoft.com/office/powerpoint/2010/main" val="21332613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För bärande konstruktioner krävs konstruktionsvirke. Att sänka kvaliteten från den föreskrivna är kriminellt, likaså att använda handelssorterat virke. För att inskärpa allvaret i ett sådant tillvägagångssätt kan man likna det med att man har människors liv och hälsa i ena vågskålen och några futtiga kronor i den andra. Hur tänker då den som ändrar på det val av konstruktionsvirke som handlingarna anger?</a:t>
            </a:r>
          </a:p>
          <a:p>
            <a:r>
              <a:rPr lang="sv-SE" sz="1200" kern="1200" dirty="0" smtClean="0">
                <a:solidFill>
                  <a:schemeClr val="tx1"/>
                </a:solidFill>
                <a:effectLst/>
                <a:latin typeface="+mn-lt"/>
                <a:ea typeface="+mn-ea"/>
                <a:cs typeface="+mn-cs"/>
              </a:rPr>
              <a:t>I första hand tänker man på de bärande delarna i stommen. Kraven gäller även trappor och räcken.</a:t>
            </a:r>
          </a:p>
          <a:p>
            <a:r>
              <a:rPr lang="sv-SE" sz="1200" kern="1200" dirty="0" smtClean="0">
                <a:solidFill>
                  <a:schemeClr val="tx1"/>
                </a:solidFill>
                <a:effectLst/>
                <a:latin typeface="+mn-lt"/>
                <a:ea typeface="+mn-ea"/>
                <a:cs typeface="+mn-cs"/>
              </a:rPr>
              <a:t>I anläggningar förekommer andra sorters laster, såsom trafiklaster på broar och spänger samt vindlaster på bullerskärmar, såväl statiska som dynamiska.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163</a:t>
            </a:fld>
            <a:endParaRPr lang="sv-SE"/>
          </a:p>
        </p:txBody>
      </p:sp>
    </p:spTree>
    <p:extLst>
      <p:ext uri="{BB962C8B-B14F-4D97-AF65-F5344CB8AC3E}">
        <p14:creationId xmlns:p14="http://schemas.microsoft.com/office/powerpoint/2010/main" val="323122284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Utvändigt beklädnadsvirke skall vara G4-1 eller bättre och av gran. Ytan skall vara </a:t>
            </a:r>
            <a:r>
              <a:rPr lang="sv-SE" sz="1200" kern="1200" dirty="0" err="1" smtClean="0">
                <a:solidFill>
                  <a:schemeClr val="tx1"/>
                </a:solidFill>
                <a:effectLst/>
                <a:latin typeface="+mn-lt"/>
                <a:ea typeface="+mn-ea"/>
                <a:cs typeface="+mn-cs"/>
              </a:rPr>
              <a:t>finsågad</a:t>
            </a:r>
            <a:r>
              <a:rPr lang="sv-SE" sz="1200" kern="1200" dirty="0" smtClean="0">
                <a:solidFill>
                  <a:schemeClr val="tx1"/>
                </a:solidFill>
                <a:effectLst/>
                <a:latin typeface="+mn-lt"/>
                <a:ea typeface="+mn-ea"/>
                <a:cs typeface="+mn-cs"/>
              </a:rPr>
              <a:t>, det vill säga sågad ur en torkad utgångsprodukt. De ytor i profilerna som tidigare var hyvlade är numera rillade för att ge bättre underlag för målningsbehandlingen. Hörnen i profilerna är dövade, rundade, för att färgen skall få samma tjocklek på hörnet som på övriga delar av profilen. </a:t>
            </a:r>
          </a:p>
          <a:p>
            <a:r>
              <a:rPr lang="sv-SE" sz="1200" kern="1200" dirty="0" smtClean="0">
                <a:solidFill>
                  <a:schemeClr val="tx1"/>
                </a:solidFill>
                <a:effectLst/>
                <a:latin typeface="+mn-lt"/>
                <a:ea typeface="+mn-ea"/>
                <a:cs typeface="+mn-cs"/>
              </a:rPr>
              <a:t>Utvändig panel skall numera vara CE-märkt.</a:t>
            </a:r>
          </a:p>
          <a:p>
            <a:r>
              <a:rPr lang="sv-SE" sz="1200" kern="1200" dirty="0" smtClean="0">
                <a:solidFill>
                  <a:schemeClr val="tx1"/>
                </a:solidFill>
                <a:effectLst/>
                <a:latin typeface="+mn-lt"/>
                <a:ea typeface="+mn-ea"/>
                <a:cs typeface="+mn-cs"/>
              </a:rPr>
              <a:t>För ett gott målningsresultat skall träytan vara så fräsch som möjligt vid monteringen och grundningen på plats skall ske snarast möjligt. En nyhet är att många tillverkare av utvändiga paneler utför en industriell grundmålning, så kallade fabriksgrundning. Den innebär att en grundning med 60 </a:t>
            </a:r>
            <a:r>
              <a:rPr lang="sv-SE" sz="1200" kern="1200" dirty="0" err="1" smtClean="0">
                <a:solidFill>
                  <a:schemeClr val="tx1"/>
                </a:solidFill>
                <a:effectLst/>
                <a:latin typeface="+mn-lt"/>
                <a:ea typeface="+mn-ea"/>
                <a:cs typeface="+mn-cs"/>
              </a:rPr>
              <a:t>μm</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mymeter</a:t>
            </a:r>
            <a:r>
              <a:rPr lang="sv-SE" sz="1200" kern="1200" dirty="0" smtClean="0">
                <a:solidFill>
                  <a:schemeClr val="tx1"/>
                </a:solidFill>
                <a:effectLst/>
                <a:latin typeface="+mn-lt"/>
                <a:ea typeface="+mn-ea"/>
                <a:cs typeface="+mn-cs"/>
              </a:rPr>
              <a:t>) tjocklek läggs på direkt efter profileringen, det vill säga på en mycket fräsch yta. Detta motsvarar en färgåtgång på en liter per 6-7 m</a:t>
            </a:r>
            <a:r>
              <a:rPr lang="sv-SE" sz="1200" kern="1200" baseline="30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 Fabriksgrundningen innebär att panelen kan monteras och att man kan avvakta med fortsatt målningsbehandling till lämplig väderlek.</a:t>
            </a:r>
          </a:p>
          <a:p>
            <a:r>
              <a:rPr lang="sv-SE" sz="1200" kern="1200" dirty="0" smtClean="0">
                <a:solidFill>
                  <a:schemeClr val="tx1"/>
                </a:solidFill>
                <a:effectLst/>
                <a:latin typeface="+mn-lt"/>
                <a:ea typeface="+mn-ea"/>
                <a:cs typeface="+mn-cs"/>
              </a:rPr>
              <a:t>Fabriksgrundningen kan även kompletteras med en första strykning…</a:t>
            </a:r>
          </a:p>
          <a:p>
            <a:r>
              <a:rPr lang="sv-SE" sz="1200" kern="1200" dirty="0" smtClean="0">
                <a:solidFill>
                  <a:schemeClr val="tx1"/>
                </a:solidFill>
                <a:effectLst/>
                <a:latin typeface="+mn-lt"/>
                <a:ea typeface="+mn-ea"/>
                <a:cs typeface="+mn-cs"/>
              </a:rPr>
              <a:t>Denna behandling skall inte jämföras med transportgrundning som är tunnare och som inte fungerar som grundning i en systemmålning.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165</a:t>
            </a:fld>
            <a:endParaRPr lang="sv-SE"/>
          </a:p>
        </p:txBody>
      </p:sp>
    </p:spTree>
    <p:extLst>
      <p:ext uri="{BB962C8B-B14F-4D97-AF65-F5344CB8AC3E}">
        <p14:creationId xmlns:p14="http://schemas.microsoft.com/office/powerpoint/2010/main" val="308716254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Till invändigt beklädnadsvirke brukar man vilja ha hög kvalitet i boningsrum, G4-1 eller bättre. I enklare utrymmen kan lägre kvalitet väljas. I första hand väljs furu på grund av dess goda hyvlingsegenskaper. Gran kan förekomma. </a:t>
            </a:r>
          </a:p>
          <a:p>
            <a:r>
              <a:rPr lang="sv-SE" sz="1200" kern="1200" dirty="0" smtClean="0">
                <a:solidFill>
                  <a:schemeClr val="tx1"/>
                </a:solidFill>
                <a:effectLst/>
                <a:latin typeface="+mn-lt"/>
                <a:ea typeface="+mn-ea"/>
                <a:cs typeface="+mn-cs"/>
              </a:rPr>
              <a:t>Invändig panel skall numera vara CE-märkt.</a:t>
            </a:r>
          </a:p>
          <a:p>
            <a:r>
              <a:rPr lang="sv-SE" sz="1200" kern="1200" dirty="0" smtClean="0">
                <a:solidFill>
                  <a:schemeClr val="tx1"/>
                </a:solidFill>
                <a:effectLst/>
                <a:latin typeface="+mn-lt"/>
                <a:ea typeface="+mn-ea"/>
                <a:cs typeface="+mn-cs"/>
              </a:rPr>
              <a:t>Listverk, foder och socklar har alltid en hög kvalitet.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166</a:t>
            </a:fld>
            <a:endParaRPr lang="sv-SE"/>
          </a:p>
        </p:txBody>
      </p:sp>
    </p:spTree>
    <p:extLst>
      <p:ext uri="{BB962C8B-B14F-4D97-AF65-F5344CB8AC3E}">
        <p14:creationId xmlns:p14="http://schemas.microsoft.com/office/powerpoint/2010/main" val="33278508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Formvirke till gjutningar brukar ha en låg kvalitet, G4-4 eller bättre. Den sågade sidan vänds mot betongen. För broar, stödmurar och synliga ytor i anläggningar ställs högre krav. För bärande delarna i en </a:t>
            </a:r>
            <a:r>
              <a:rPr lang="sv-SE" sz="1200" kern="1200" dirty="0" err="1" smtClean="0">
                <a:solidFill>
                  <a:schemeClr val="tx1"/>
                </a:solidFill>
                <a:effectLst/>
                <a:latin typeface="+mn-lt"/>
                <a:ea typeface="+mn-ea"/>
                <a:cs typeface="+mn-cs"/>
              </a:rPr>
              <a:t>formsättning</a:t>
            </a:r>
            <a:r>
              <a:rPr lang="sv-SE" sz="1200" kern="1200" dirty="0" smtClean="0">
                <a:solidFill>
                  <a:schemeClr val="tx1"/>
                </a:solidFill>
                <a:effectLst/>
                <a:latin typeface="+mn-lt"/>
                <a:ea typeface="+mn-ea"/>
                <a:cs typeface="+mn-cs"/>
              </a:rPr>
              <a:t>, stämp, </a:t>
            </a:r>
            <a:r>
              <a:rPr lang="sv-SE" sz="1200" kern="1200" dirty="0" err="1" smtClean="0">
                <a:solidFill>
                  <a:schemeClr val="tx1"/>
                </a:solidFill>
                <a:effectLst/>
                <a:latin typeface="+mn-lt"/>
                <a:ea typeface="+mn-ea"/>
                <a:cs typeface="+mn-cs"/>
              </a:rPr>
              <a:t>bockryggar</a:t>
            </a:r>
            <a:r>
              <a:rPr lang="sv-SE" sz="1200" kern="1200" dirty="0" smtClean="0">
                <a:solidFill>
                  <a:schemeClr val="tx1"/>
                </a:solidFill>
                <a:effectLst/>
                <a:latin typeface="+mn-lt"/>
                <a:ea typeface="+mn-ea"/>
                <a:cs typeface="+mn-cs"/>
              </a:rPr>
              <a:t> och så vidare, används konstruktionsvirke.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167</a:t>
            </a:fld>
            <a:endParaRPr lang="sv-SE"/>
          </a:p>
        </p:txBody>
      </p:sp>
    </p:spTree>
    <p:extLst>
      <p:ext uri="{BB962C8B-B14F-4D97-AF65-F5344CB8AC3E}">
        <p14:creationId xmlns:p14="http://schemas.microsoft.com/office/powerpoint/2010/main" val="11819690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För virke till ställningar används konstruktionsvirke. Sågat virke i landgångarna med hänsyn till halkrisken. Virket får återanvändas men inte målas.</a:t>
            </a:r>
          </a:p>
          <a:p>
            <a:r>
              <a:rPr lang="sv-SE" sz="1200" kern="1200" dirty="0" smtClean="0">
                <a:solidFill>
                  <a:schemeClr val="tx1"/>
                </a:solidFill>
                <a:effectLst/>
                <a:latin typeface="+mn-lt"/>
                <a:ea typeface="+mn-ea"/>
                <a:cs typeface="+mn-cs"/>
              </a:rPr>
              <a:t>För ställning till murningsarbeten ställs högre krav på bärförmåga.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168</a:t>
            </a:fld>
            <a:endParaRPr lang="sv-SE"/>
          </a:p>
        </p:txBody>
      </p:sp>
    </p:spTree>
    <p:extLst>
      <p:ext uri="{BB962C8B-B14F-4D97-AF65-F5344CB8AC3E}">
        <p14:creationId xmlns:p14="http://schemas.microsoft.com/office/powerpoint/2010/main" val="40245464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På det virke som används till snickerier ställs höga krav på kvalitet, G4-1 eller bättre, och </a:t>
            </a:r>
            <a:r>
              <a:rPr lang="sv-SE" sz="1200" kern="1200" dirty="0" err="1" smtClean="0">
                <a:solidFill>
                  <a:schemeClr val="tx1"/>
                </a:solidFill>
                <a:effectLst/>
                <a:latin typeface="+mn-lt"/>
                <a:ea typeface="+mn-ea"/>
                <a:cs typeface="+mn-cs"/>
              </a:rPr>
              <a:t>ytfinish</a:t>
            </a:r>
            <a:r>
              <a:rPr lang="sv-SE" sz="1200" kern="1200" dirty="0" smtClean="0">
                <a:solidFill>
                  <a:schemeClr val="tx1"/>
                </a:solidFill>
                <a:effectLst/>
                <a:latin typeface="+mn-lt"/>
                <a:ea typeface="+mn-ea"/>
                <a:cs typeface="+mn-cs"/>
              </a:rPr>
              <a:t>. Vanligen används furu. För att minska förekomsten av kvistar används fingerskarvning men också sammanlimning av vekare dimensioner till större. Rörelser och sprickor kan på så sätt begränsas.</a:t>
            </a:r>
          </a:p>
          <a:p>
            <a:r>
              <a:rPr lang="sv-SE" sz="1200" kern="1200" dirty="0" smtClean="0">
                <a:solidFill>
                  <a:schemeClr val="tx1"/>
                </a:solidFill>
                <a:effectLst/>
                <a:latin typeface="+mn-lt"/>
                <a:ea typeface="+mn-ea"/>
                <a:cs typeface="+mn-cs"/>
              </a:rPr>
              <a:t>Det förekommer att träet närmast märgen tas bort, så kallade märgfångare. Detta för att begränsa oönskade fuktrörelser hos färdiga komponenter. Veden närmast märgen, så kallade </a:t>
            </a:r>
            <a:r>
              <a:rPr lang="sv-SE" sz="1200" kern="1200" dirty="0" err="1" smtClean="0">
                <a:solidFill>
                  <a:schemeClr val="tx1"/>
                </a:solidFill>
                <a:effectLst/>
                <a:latin typeface="+mn-lt"/>
                <a:ea typeface="+mn-ea"/>
                <a:cs typeface="+mn-cs"/>
              </a:rPr>
              <a:t>ungdomsved</a:t>
            </a:r>
            <a:r>
              <a:rPr lang="sv-SE" sz="1200" kern="1200" dirty="0" smtClean="0">
                <a:solidFill>
                  <a:schemeClr val="tx1"/>
                </a:solidFill>
                <a:effectLst/>
                <a:latin typeface="+mn-lt"/>
                <a:ea typeface="+mn-ea"/>
                <a:cs typeface="+mn-cs"/>
              </a:rPr>
              <a:t>, har större fuktrörelser än </a:t>
            </a:r>
            <a:r>
              <a:rPr lang="sv-SE" sz="1200" kern="1200" dirty="0" err="1" smtClean="0">
                <a:solidFill>
                  <a:schemeClr val="tx1"/>
                </a:solidFill>
                <a:effectLst/>
                <a:latin typeface="+mn-lt"/>
                <a:ea typeface="+mn-ea"/>
                <a:cs typeface="+mn-cs"/>
              </a:rPr>
              <a:t>normalved</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Snickerier levereras färdiga inklusive ytbehandling för montering från fabrik.</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169</a:t>
            </a:fld>
            <a:endParaRPr lang="sv-SE"/>
          </a:p>
        </p:txBody>
      </p:sp>
    </p:spTree>
    <p:extLst>
      <p:ext uri="{BB962C8B-B14F-4D97-AF65-F5344CB8AC3E}">
        <p14:creationId xmlns:p14="http://schemas.microsoft.com/office/powerpoint/2010/main" val="162436948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Den här PP-bilden kan ses som en innehållsförteckning för kommande bilder.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170</a:t>
            </a:fld>
            <a:endParaRPr lang="sv-SE"/>
          </a:p>
        </p:txBody>
      </p:sp>
    </p:spTree>
    <p:extLst>
      <p:ext uri="{BB962C8B-B14F-4D97-AF65-F5344CB8AC3E}">
        <p14:creationId xmlns:p14="http://schemas.microsoft.com/office/powerpoint/2010/main" val="297693160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Stommen till en byggnad innehåller olika prefabricerade element färdiga för montering. Prefabriceringen sker inomhus i varma lokaler och med ändamålsenlig utrustning vilket ökar kvaliteten. Tiden på </a:t>
            </a:r>
            <a:r>
              <a:rPr lang="sv-SE" sz="1200" kern="1200" dirty="0" err="1" smtClean="0">
                <a:solidFill>
                  <a:schemeClr val="tx1"/>
                </a:solidFill>
                <a:effectLst/>
                <a:latin typeface="+mn-lt"/>
                <a:ea typeface="+mn-ea"/>
                <a:cs typeface="+mn-cs"/>
              </a:rPr>
              <a:t>byggplasten</a:t>
            </a:r>
            <a:r>
              <a:rPr lang="sv-SE" sz="1200" kern="1200" dirty="0" smtClean="0">
                <a:solidFill>
                  <a:schemeClr val="tx1"/>
                </a:solidFill>
                <a:effectLst/>
                <a:latin typeface="+mn-lt"/>
                <a:ea typeface="+mn-ea"/>
                <a:cs typeface="+mn-cs"/>
              </a:rPr>
              <a:t> reduceras och möjliggör ett industrialiserat byggande.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171</a:t>
            </a:fld>
            <a:endParaRPr lang="sv-SE"/>
          </a:p>
        </p:txBody>
      </p:sp>
    </p:spTree>
    <p:extLst>
      <p:ext uri="{BB962C8B-B14F-4D97-AF65-F5344CB8AC3E}">
        <p14:creationId xmlns:p14="http://schemas.microsoft.com/office/powerpoint/2010/main" val="281698847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Texten om limträ är utförlig. </a:t>
            </a:r>
          </a:p>
          <a:p>
            <a:r>
              <a:rPr lang="sv-SE" sz="1200" kern="1200" dirty="0" smtClean="0">
                <a:solidFill>
                  <a:schemeClr val="tx1"/>
                </a:solidFill>
                <a:effectLst/>
                <a:latin typeface="+mn-lt"/>
                <a:ea typeface="+mn-ea"/>
                <a:cs typeface="+mn-cs"/>
              </a:rPr>
              <a:t>Man kan påpeka några speciella fakta.</a:t>
            </a:r>
          </a:p>
          <a:p>
            <a:pPr lvl="0"/>
            <a:r>
              <a:rPr lang="sv-SE" sz="1200" kern="1200" dirty="0" smtClean="0">
                <a:solidFill>
                  <a:schemeClr val="tx1"/>
                </a:solidFill>
                <a:effectLst/>
                <a:latin typeface="+mn-lt"/>
                <a:ea typeface="+mn-ea"/>
                <a:cs typeface="+mn-cs"/>
              </a:rPr>
              <a:t>Den sortering som sker av virket till lamellerna har beteckningen T15 och T22. Den har ingenting med den tidigare behandlade T-virkessorteringen att göra. En olycklig kollision!</a:t>
            </a:r>
          </a:p>
          <a:p>
            <a:pPr lvl="0"/>
            <a:r>
              <a:rPr lang="sv-SE" sz="1200" kern="1200" dirty="0" smtClean="0">
                <a:solidFill>
                  <a:schemeClr val="tx1"/>
                </a:solidFill>
                <a:effectLst/>
                <a:latin typeface="+mn-lt"/>
                <a:ea typeface="+mn-ea"/>
                <a:cs typeface="+mn-cs"/>
              </a:rPr>
              <a:t>Det är lite överkurs att det i hållfasthetsklasserna har smugit sig in tillverkningstekniska frågor, hur man valt lameller, h eller c. och om balken har tillverkats i full bredd eller om den kluvits, s. Det viktiga är siffran GL28 respektive GL 30. GL står för </a:t>
            </a:r>
            <a:r>
              <a:rPr lang="sv-SE" sz="1200" kern="1200" dirty="0" err="1" smtClean="0">
                <a:solidFill>
                  <a:schemeClr val="tx1"/>
                </a:solidFill>
                <a:effectLst/>
                <a:latin typeface="+mn-lt"/>
                <a:ea typeface="+mn-ea"/>
                <a:cs typeface="+mn-cs"/>
              </a:rPr>
              <a:t>Glue</a:t>
            </a:r>
            <a:r>
              <a:rPr lang="sv-SE" sz="1200" kern="1200" dirty="0" smtClean="0">
                <a:solidFill>
                  <a:schemeClr val="tx1"/>
                </a:solidFill>
                <a:effectLst/>
                <a:latin typeface="+mn-lt"/>
                <a:ea typeface="+mn-ea"/>
                <a:cs typeface="+mn-cs"/>
              </a:rPr>
              <a:t> Lam = limträ på engelska.</a:t>
            </a:r>
          </a:p>
          <a:p>
            <a:pPr lvl="0"/>
            <a:r>
              <a:rPr lang="sv-SE" sz="1200" kern="1200" dirty="0" smtClean="0">
                <a:solidFill>
                  <a:schemeClr val="tx1"/>
                </a:solidFill>
                <a:effectLst/>
                <a:latin typeface="+mn-lt"/>
                <a:ea typeface="+mn-ea"/>
                <a:cs typeface="+mn-cs"/>
              </a:rPr>
              <a:t>Den övre figuren på sidan 68 innehåller tyvärr ett fel. Den beskriver inte ett generellt fall utan är ett exempel. Vid ett annat antal lameller blir inte yttre zonen angivna 17 procent.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172</a:t>
            </a:fld>
            <a:endParaRPr lang="sv-SE"/>
          </a:p>
        </p:txBody>
      </p:sp>
    </p:spTree>
    <p:extLst>
      <p:ext uri="{BB962C8B-B14F-4D97-AF65-F5344CB8AC3E}">
        <p14:creationId xmlns:p14="http://schemas.microsoft.com/office/powerpoint/2010/main" val="115493739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Kallas ibland ”</a:t>
            </a:r>
            <a:r>
              <a:rPr lang="sv-SE" sz="1200" kern="1200" dirty="0" err="1" smtClean="0">
                <a:solidFill>
                  <a:schemeClr val="tx1"/>
                </a:solidFill>
                <a:effectLst/>
                <a:latin typeface="+mn-lt"/>
                <a:ea typeface="+mn-ea"/>
                <a:cs typeface="+mn-cs"/>
              </a:rPr>
              <a:t>Kerto</a:t>
            </a:r>
            <a:r>
              <a:rPr lang="sv-SE" sz="1200" kern="1200" dirty="0" smtClean="0">
                <a:solidFill>
                  <a:schemeClr val="tx1"/>
                </a:solidFill>
                <a:effectLst/>
                <a:latin typeface="+mn-lt"/>
                <a:ea typeface="+mn-ea"/>
                <a:cs typeface="+mn-cs"/>
              </a:rPr>
              <a:t>” efter ett finskt varumärke. </a:t>
            </a:r>
          </a:p>
          <a:p>
            <a:r>
              <a:rPr lang="sv-SE" sz="1200" kern="1200" dirty="0" err="1" smtClean="0">
                <a:solidFill>
                  <a:schemeClr val="tx1"/>
                </a:solidFill>
                <a:effectLst/>
                <a:latin typeface="+mn-lt"/>
                <a:ea typeface="+mn-ea"/>
                <a:cs typeface="+mn-cs"/>
              </a:rPr>
              <a:t>Fanerträ</a:t>
            </a:r>
            <a:r>
              <a:rPr lang="sv-SE" sz="1200" kern="1200" dirty="0" smtClean="0">
                <a:solidFill>
                  <a:schemeClr val="tx1"/>
                </a:solidFill>
                <a:effectLst/>
                <a:latin typeface="+mn-lt"/>
                <a:ea typeface="+mn-ea"/>
                <a:cs typeface="+mn-cs"/>
              </a:rPr>
              <a:t> förekommer vanligen som balk med alla fanerskikt orienterade i balkens längdriktning. Skall man i stället nyttja </a:t>
            </a:r>
            <a:r>
              <a:rPr lang="sv-SE" sz="1200" kern="1200" dirty="0" err="1" smtClean="0">
                <a:solidFill>
                  <a:schemeClr val="tx1"/>
                </a:solidFill>
                <a:effectLst/>
                <a:latin typeface="+mn-lt"/>
                <a:ea typeface="+mn-ea"/>
                <a:cs typeface="+mn-cs"/>
              </a:rPr>
              <a:t>fanerträ</a:t>
            </a:r>
            <a:r>
              <a:rPr lang="sv-SE" sz="1200" kern="1200" dirty="0" smtClean="0">
                <a:solidFill>
                  <a:schemeClr val="tx1"/>
                </a:solidFill>
                <a:effectLst/>
                <a:latin typeface="+mn-lt"/>
                <a:ea typeface="+mn-ea"/>
                <a:cs typeface="+mn-cs"/>
              </a:rPr>
              <a:t> som skiva, till exempel i bjälklag, placeras några fanerskikt vinkelrätt mot ytskikten. Produkten liknar då plywood.</a:t>
            </a:r>
          </a:p>
          <a:p>
            <a:r>
              <a:rPr lang="sv-SE" sz="1200" kern="1200" dirty="0" err="1" smtClean="0">
                <a:solidFill>
                  <a:schemeClr val="tx1"/>
                </a:solidFill>
                <a:effectLst/>
                <a:latin typeface="+mn-lt"/>
                <a:ea typeface="+mn-ea"/>
                <a:cs typeface="+mn-cs"/>
              </a:rPr>
              <a:t>Fanerträ</a:t>
            </a:r>
            <a:r>
              <a:rPr lang="sv-SE" sz="1200" kern="1200" dirty="0" smtClean="0">
                <a:solidFill>
                  <a:schemeClr val="tx1"/>
                </a:solidFill>
                <a:effectLst/>
                <a:latin typeface="+mn-lt"/>
                <a:ea typeface="+mn-ea"/>
                <a:cs typeface="+mn-cs"/>
              </a:rPr>
              <a:t> har den högsta hållfastheten som hittills uppnåtts med svenskt barrträ, se 47.</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173</a:t>
            </a:fld>
            <a:endParaRPr lang="sv-SE"/>
          </a:p>
        </p:txBody>
      </p:sp>
    </p:spTree>
    <p:extLst>
      <p:ext uri="{BB962C8B-B14F-4D97-AF65-F5344CB8AC3E}">
        <p14:creationId xmlns:p14="http://schemas.microsoft.com/office/powerpoint/2010/main" val="272007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Denna bild vill beskriva trävirkets miljöfördelar.  </a:t>
            </a:r>
          </a:p>
          <a:p>
            <a:r>
              <a:rPr lang="sv-SE" sz="1200" kern="1200" dirty="0" smtClean="0">
                <a:solidFill>
                  <a:schemeClr val="tx1"/>
                </a:solidFill>
                <a:effectLst/>
                <a:latin typeface="+mn-lt"/>
                <a:ea typeface="+mn-ea"/>
                <a:cs typeface="+mn-cs"/>
              </a:rPr>
              <a:t>På översta trappsteget står att trä är en förnyelsebar naturresurs.</a:t>
            </a:r>
          </a:p>
          <a:p>
            <a:r>
              <a:rPr lang="sv-SE" sz="1200" kern="1200" dirty="0" smtClean="0">
                <a:solidFill>
                  <a:schemeClr val="tx1"/>
                </a:solidFill>
                <a:effectLst/>
                <a:latin typeface="+mn-lt"/>
                <a:ea typeface="+mn-ea"/>
                <a:cs typeface="+mn-cs"/>
              </a:rPr>
              <a:t>På nästa trappsteg neråt står att träprodukter går att återanvända. I detta fall ett fönster. Finns det flera?</a:t>
            </a:r>
          </a:p>
          <a:p>
            <a:r>
              <a:rPr lang="sv-SE" sz="1200" kern="1200" dirty="0" smtClean="0">
                <a:solidFill>
                  <a:schemeClr val="tx1"/>
                </a:solidFill>
                <a:effectLst/>
                <a:latin typeface="+mn-lt"/>
                <a:ea typeface="+mn-ea"/>
                <a:cs typeface="+mn-cs"/>
              </a:rPr>
              <a:t>På nästa trappsteg neråt står att träprodukter går att materialåtervinna. Man kan till exempel flisa begagnat virke till att användas som marktäckning.</a:t>
            </a:r>
          </a:p>
          <a:p>
            <a:r>
              <a:rPr lang="sv-SE" sz="1200" kern="1200" dirty="0" smtClean="0">
                <a:solidFill>
                  <a:schemeClr val="tx1"/>
                </a:solidFill>
                <a:effectLst/>
                <a:latin typeface="+mn-lt"/>
                <a:ea typeface="+mn-ea"/>
                <a:cs typeface="+mn-cs"/>
              </a:rPr>
              <a:t>På näst sista trappsteget kan trä bli bränsle. Många städer och samhällen värms idag med träavfall. Ge exempel. Även impregnerat virke kan </a:t>
            </a:r>
            <a:r>
              <a:rPr lang="sv-SE" sz="1200" kern="1200" dirty="0" err="1" smtClean="0">
                <a:solidFill>
                  <a:schemeClr val="tx1"/>
                </a:solidFill>
                <a:effectLst/>
                <a:latin typeface="+mn-lt"/>
                <a:ea typeface="+mn-ea"/>
                <a:cs typeface="+mn-cs"/>
              </a:rPr>
              <a:t>energiutvinnas</a:t>
            </a:r>
            <a:r>
              <a:rPr lang="sv-SE" sz="1200" kern="1200" dirty="0" smtClean="0">
                <a:solidFill>
                  <a:schemeClr val="tx1"/>
                </a:solidFill>
                <a:effectLst/>
                <a:latin typeface="+mn-lt"/>
                <a:ea typeface="+mn-ea"/>
                <a:cs typeface="+mn-cs"/>
              </a:rPr>
              <a:t> i särskilda anläggningar med rökgasrening.</a:t>
            </a:r>
          </a:p>
          <a:p>
            <a:r>
              <a:rPr lang="sv-SE" sz="1200" kern="1200" dirty="0" smtClean="0">
                <a:solidFill>
                  <a:schemeClr val="tx1"/>
                </a:solidFill>
                <a:effectLst/>
                <a:latin typeface="+mn-lt"/>
                <a:ea typeface="+mn-ea"/>
                <a:cs typeface="+mn-cs"/>
              </a:rPr>
              <a:t>Inget trä skall behöva läggas på deponi för att ruttna! På den nivån hamnar alla andra byggmaterial!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15</a:t>
            </a:fld>
            <a:endParaRPr lang="sv-SE"/>
          </a:p>
        </p:txBody>
      </p:sp>
    </p:spTree>
    <p:extLst>
      <p:ext uri="{BB962C8B-B14F-4D97-AF65-F5344CB8AC3E}">
        <p14:creationId xmlns:p14="http://schemas.microsoft.com/office/powerpoint/2010/main" val="137035440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Lättbalkar med I-tvärsnitt används som balkar i bjälklag eller tak eller reglar i ytterväggar med hög värmeisoleringsgrad.</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174</a:t>
            </a:fld>
            <a:endParaRPr lang="sv-SE"/>
          </a:p>
        </p:txBody>
      </p:sp>
    </p:spTree>
    <p:extLst>
      <p:ext uri="{BB962C8B-B14F-4D97-AF65-F5344CB8AC3E}">
        <p14:creationId xmlns:p14="http://schemas.microsoft.com/office/powerpoint/2010/main" val="37923239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Takstolar har länge varit ett förtillverkat konstruktionselement. Den gamla takstolsjiggen på äldre byggplatser är ett minne blott.</a:t>
            </a:r>
          </a:p>
          <a:p>
            <a:r>
              <a:rPr lang="sv-SE" sz="1200" kern="1200" dirty="0" smtClean="0">
                <a:solidFill>
                  <a:schemeClr val="tx1"/>
                </a:solidFill>
                <a:effectLst/>
                <a:latin typeface="+mn-lt"/>
                <a:ea typeface="+mn-ea"/>
                <a:cs typeface="+mn-cs"/>
              </a:rPr>
              <a:t>Genom sammanfogningen med spikplåtar ligger alla </a:t>
            </a:r>
            <a:r>
              <a:rPr lang="sv-SE" sz="1200" kern="1200" dirty="0" err="1" smtClean="0">
                <a:solidFill>
                  <a:schemeClr val="tx1"/>
                </a:solidFill>
                <a:effectLst/>
                <a:latin typeface="+mn-lt"/>
                <a:ea typeface="+mn-ea"/>
                <a:cs typeface="+mn-cs"/>
              </a:rPr>
              <a:t>trädelar</a:t>
            </a:r>
            <a:r>
              <a:rPr lang="sv-SE" sz="1200" kern="1200" dirty="0" smtClean="0">
                <a:solidFill>
                  <a:schemeClr val="tx1"/>
                </a:solidFill>
                <a:effectLst/>
                <a:latin typeface="+mn-lt"/>
                <a:ea typeface="+mn-ea"/>
                <a:cs typeface="+mn-cs"/>
              </a:rPr>
              <a:t> i samma plan vilket underlättar värmeisoleringsarbetet.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175</a:t>
            </a:fld>
            <a:endParaRPr lang="sv-SE"/>
          </a:p>
        </p:txBody>
      </p:sp>
    </p:spTree>
    <p:extLst>
      <p:ext uri="{BB962C8B-B14F-4D97-AF65-F5344CB8AC3E}">
        <p14:creationId xmlns:p14="http://schemas.microsoft.com/office/powerpoint/2010/main" val="33678320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En produkt som utvecklats för att användas i massivt </a:t>
            </a:r>
            <a:r>
              <a:rPr lang="sv-SE" sz="1200" kern="1200" dirty="0" err="1" smtClean="0">
                <a:solidFill>
                  <a:schemeClr val="tx1"/>
                </a:solidFill>
                <a:effectLst/>
                <a:latin typeface="+mn-lt"/>
                <a:ea typeface="+mn-ea"/>
                <a:cs typeface="+mn-cs"/>
              </a:rPr>
              <a:t>träbyggande</a:t>
            </a:r>
            <a:r>
              <a:rPr lang="sv-SE" sz="1200" kern="1200" dirty="0" smtClean="0">
                <a:solidFill>
                  <a:schemeClr val="tx1"/>
                </a:solidFill>
                <a:effectLst/>
                <a:latin typeface="+mn-lt"/>
                <a:ea typeface="+mn-ea"/>
                <a:cs typeface="+mn-cs"/>
              </a:rPr>
              <a:t>. Produkterna, till väggar eller tak, skall jämföras med traditionella element i betong. Den stora skillnaden är vikten och möjligheten till bearbetning på </a:t>
            </a:r>
            <a:r>
              <a:rPr lang="sv-SE" sz="1200" kern="1200" dirty="0" err="1" smtClean="0">
                <a:solidFill>
                  <a:schemeClr val="tx1"/>
                </a:solidFill>
                <a:effectLst/>
                <a:latin typeface="+mn-lt"/>
                <a:ea typeface="+mn-ea"/>
                <a:cs typeface="+mn-cs"/>
              </a:rPr>
              <a:t>arbetsplasten</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176</a:t>
            </a:fld>
            <a:endParaRPr lang="sv-SE"/>
          </a:p>
        </p:txBody>
      </p:sp>
    </p:spTree>
    <p:extLst>
      <p:ext uri="{BB962C8B-B14F-4D97-AF65-F5344CB8AC3E}">
        <p14:creationId xmlns:p14="http://schemas.microsoft.com/office/powerpoint/2010/main" val="33761963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Både ytterväggar och innerväggar tillverkas som färdiga element för montering i en färdig stomme eller för att ingå i stommen. De kan vara bärande eller icke bärande. Innerväggar kan vara rumsskiljande eller lägenhetsskiljande.</a:t>
            </a:r>
          </a:p>
          <a:p>
            <a:r>
              <a:rPr lang="sv-SE" sz="1200" kern="1200" dirty="0" smtClean="0">
                <a:solidFill>
                  <a:schemeClr val="tx1"/>
                </a:solidFill>
                <a:effectLst/>
                <a:latin typeface="+mn-lt"/>
                <a:ea typeface="+mn-ea"/>
                <a:cs typeface="+mn-cs"/>
              </a:rPr>
              <a:t>Graden av färdigställande kan variera, ytskikt, ytbehandling, installationer, dörrar, fönster och så vidare.</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177</a:t>
            </a:fld>
            <a:endParaRPr lang="sv-SE"/>
          </a:p>
        </p:txBody>
      </p:sp>
    </p:spTree>
    <p:extLst>
      <p:ext uri="{BB962C8B-B14F-4D97-AF65-F5344CB8AC3E}">
        <p14:creationId xmlns:p14="http://schemas.microsoft.com/office/powerpoint/2010/main" val="1429163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Bjälklagselement tillverkas som färdiga element att ingå i en stomme. De kan vara ljudisolerande och ingå i ett flerbostadshus eller kontor.</a:t>
            </a:r>
          </a:p>
          <a:p>
            <a:r>
              <a:rPr lang="sv-SE" sz="1200" kern="1200" dirty="0" smtClean="0">
                <a:solidFill>
                  <a:schemeClr val="tx1"/>
                </a:solidFill>
                <a:effectLst/>
                <a:latin typeface="+mn-lt"/>
                <a:ea typeface="+mn-ea"/>
                <a:cs typeface="+mn-cs"/>
              </a:rPr>
              <a:t>Graden av färdigställande kan variera, ytskikt, ytbehandling, installationer och så vidare.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178</a:t>
            </a:fld>
            <a:endParaRPr lang="sv-SE"/>
          </a:p>
        </p:txBody>
      </p:sp>
    </p:spTree>
    <p:extLst>
      <p:ext uri="{BB962C8B-B14F-4D97-AF65-F5344CB8AC3E}">
        <p14:creationId xmlns:p14="http://schemas.microsoft.com/office/powerpoint/2010/main" val="24586669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Takelement tillverkas i förväg för att snabbt kunna lyftas upp och bilda tak över en byggnad. Översidan är alltid vattenavledande. </a:t>
            </a:r>
          </a:p>
          <a:p>
            <a:r>
              <a:rPr lang="sv-SE" sz="1200" kern="1200" dirty="0" smtClean="0">
                <a:solidFill>
                  <a:schemeClr val="tx1"/>
                </a:solidFill>
                <a:effectLst/>
                <a:latin typeface="+mn-lt"/>
                <a:ea typeface="+mn-ea"/>
                <a:cs typeface="+mn-cs"/>
              </a:rPr>
              <a:t>PP-bilden visar sektioner av platsbyggda takelement.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179</a:t>
            </a:fld>
            <a:endParaRPr lang="sv-SE"/>
          </a:p>
        </p:txBody>
      </p:sp>
    </p:spTree>
    <p:extLst>
      <p:ext uri="{BB962C8B-B14F-4D97-AF65-F5344CB8AC3E}">
        <p14:creationId xmlns:p14="http://schemas.microsoft.com/office/powerpoint/2010/main" val="370250375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bräda kunde från början inte göras bredare än stockens diameter. Man kunde limma samman flera brädor till en skiva, till exempel bordskiva. Den banbrytande innovationen på 1930-talet var tillkomsten av plywood- och träfiberskivor. </a:t>
            </a:r>
          </a:p>
          <a:p>
            <a:r>
              <a:rPr lang="sv-SE" sz="1200" kern="1200" dirty="0" smtClean="0">
                <a:solidFill>
                  <a:schemeClr val="tx1"/>
                </a:solidFill>
                <a:effectLst/>
                <a:latin typeface="+mn-lt"/>
                <a:ea typeface="+mn-ea"/>
                <a:cs typeface="+mn-cs"/>
              </a:rPr>
              <a:t>Därefter har en lång rad av skivprodukter utvecklats. De finns utförligt beskrivna i texten.</a:t>
            </a:r>
          </a:p>
          <a:p>
            <a:r>
              <a:rPr lang="sv-SE" sz="1200" kern="1200" dirty="0" smtClean="0">
                <a:solidFill>
                  <a:schemeClr val="tx1"/>
                </a:solidFill>
                <a:effectLst/>
                <a:latin typeface="+mn-lt"/>
                <a:ea typeface="+mn-ea"/>
                <a:cs typeface="+mn-cs"/>
              </a:rPr>
              <a:t>En </a:t>
            </a:r>
            <a:r>
              <a:rPr lang="sv-SE" sz="1200" kern="1200" dirty="0" err="1" smtClean="0">
                <a:solidFill>
                  <a:schemeClr val="tx1"/>
                </a:solidFill>
                <a:effectLst/>
                <a:latin typeface="+mn-lt"/>
                <a:ea typeface="+mn-ea"/>
                <a:cs typeface="+mn-cs"/>
              </a:rPr>
              <a:t>nyprodukt</a:t>
            </a:r>
            <a:r>
              <a:rPr lang="sv-SE" sz="1200" kern="1200" dirty="0" smtClean="0">
                <a:solidFill>
                  <a:schemeClr val="tx1"/>
                </a:solidFill>
                <a:effectLst/>
                <a:latin typeface="+mn-lt"/>
                <a:ea typeface="+mn-ea"/>
                <a:cs typeface="+mn-cs"/>
              </a:rPr>
              <a:t> är underlagsspontluckan som har ersatt den gamla </a:t>
            </a:r>
            <a:r>
              <a:rPr lang="sv-SE" sz="1200" kern="1200" dirty="0" err="1" smtClean="0">
                <a:solidFill>
                  <a:schemeClr val="tx1"/>
                </a:solidFill>
                <a:effectLst/>
                <a:latin typeface="+mn-lt"/>
                <a:ea typeface="+mn-ea"/>
                <a:cs typeface="+mn-cs"/>
              </a:rPr>
              <a:t>råspontluckan</a:t>
            </a:r>
            <a:r>
              <a:rPr lang="sv-SE" sz="1200" kern="1200" dirty="0" smtClean="0">
                <a:solidFill>
                  <a:schemeClr val="tx1"/>
                </a:solidFill>
                <a:effectLst/>
                <a:latin typeface="+mn-lt"/>
                <a:ea typeface="+mn-ea"/>
                <a:cs typeface="+mn-cs"/>
              </a:rPr>
              <a:t>. Den nya produkten har rillad godsida i övrigt lika.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180</a:t>
            </a:fld>
            <a:endParaRPr lang="sv-SE"/>
          </a:p>
        </p:txBody>
      </p:sp>
    </p:spTree>
    <p:extLst>
      <p:ext uri="{BB962C8B-B14F-4D97-AF65-F5344CB8AC3E}">
        <p14:creationId xmlns:p14="http://schemas.microsoft.com/office/powerpoint/2010/main" val="30854946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 äldre byggande användes sågspån och kutterspån som en utmärkt värmeisolering.  Dess moderna motsvarighet är lösullsisolering av cellulosa.</a:t>
            </a:r>
          </a:p>
          <a:p>
            <a:r>
              <a:rPr lang="sv-SE" sz="1200" kern="1200" dirty="0" smtClean="0">
                <a:solidFill>
                  <a:schemeClr val="tx1"/>
                </a:solidFill>
                <a:effectLst/>
                <a:latin typeface="+mn-lt"/>
                <a:ea typeface="+mn-ea"/>
                <a:cs typeface="+mn-cs"/>
              </a:rPr>
              <a:t>De båda materialens värmeisolerande förmåga visas på sidan 26.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181</a:t>
            </a:fld>
            <a:endParaRPr lang="sv-SE"/>
          </a:p>
        </p:txBody>
      </p:sp>
    </p:spTree>
    <p:extLst>
      <p:ext uri="{BB962C8B-B14F-4D97-AF65-F5344CB8AC3E}">
        <p14:creationId xmlns:p14="http://schemas.microsoft.com/office/powerpoint/2010/main" val="33288245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182</a:t>
            </a:fld>
            <a:endParaRPr lang="sv-SE"/>
          </a:p>
        </p:txBody>
      </p:sp>
    </p:spTree>
    <p:extLst>
      <p:ext uri="{BB962C8B-B14F-4D97-AF65-F5344CB8AC3E}">
        <p14:creationId xmlns:p14="http://schemas.microsoft.com/office/powerpoint/2010/main" val="7634302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används i byggnader och anläggningar. Träbyggnader har funnits i alla tider. Trä som viktig beståndsdel i anläggningar har börjat användas i större utsträckning sedan tjugotalet år tillbaka.</a:t>
            </a:r>
          </a:p>
          <a:p>
            <a:r>
              <a:rPr lang="sv-SE" sz="1200" kern="1200" dirty="0" smtClean="0">
                <a:solidFill>
                  <a:schemeClr val="tx1"/>
                </a:solidFill>
                <a:effectLst/>
                <a:latin typeface="+mn-lt"/>
                <a:ea typeface="+mn-ea"/>
                <a:cs typeface="+mn-cs"/>
              </a:rPr>
              <a:t>Metoderna att bygga utvecklas hela tiden. Det gamla hantverket med manuell hantering av material och all tillverkning på plats har ersatts av ökad industrialisering. Byggtiderna blir allt kortare.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184</a:t>
            </a:fld>
            <a:endParaRPr lang="sv-SE"/>
          </a:p>
        </p:txBody>
      </p:sp>
    </p:spTree>
    <p:extLst>
      <p:ext uri="{BB962C8B-B14F-4D97-AF65-F5344CB8AC3E}">
        <p14:creationId xmlns:p14="http://schemas.microsoft.com/office/powerpoint/2010/main" val="57103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Figuren är obegriplig och troligen felaktig! Den är ritad för pappers- och massaindustrin och fått ett påhäng av sågverk och byggsektor. Trähusen finns inte med utan trävaror blir direkt </a:t>
            </a:r>
            <a:r>
              <a:rPr lang="sv-SE" sz="1200" kern="1200" dirty="0" err="1" smtClean="0">
                <a:solidFill>
                  <a:schemeClr val="tx1"/>
                </a:solidFill>
                <a:effectLst/>
                <a:latin typeface="+mn-lt"/>
                <a:ea typeface="+mn-ea"/>
                <a:cs typeface="+mn-cs"/>
              </a:rPr>
              <a:t>returträ</a:t>
            </a:r>
            <a:r>
              <a:rPr lang="sv-SE" sz="1200" kern="1200" dirty="0" smtClean="0">
                <a:solidFill>
                  <a:schemeClr val="tx1"/>
                </a:solidFill>
                <a:effectLst/>
                <a:latin typeface="+mn-lt"/>
                <a:ea typeface="+mn-ea"/>
                <a:cs typeface="+mn-cs"/>
              </a:rPr>
              <a:t> som sedan kallas uttjänta produkter som blir bioenergi som genererar koldioxid som tas upp i ett hållbart skogsbruk. PP-bilden har så liten grad på texten att den inte går att läsa!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16</a:t>
            </a:fld>
            <a:endParaRPr lang="sv-SE"/>
          </a:p>
        </p:txBody>
      </p:sp>
    </p:spTree>
    <p:extLst>
      <p:ext uri="{BB962C8B-B14F-4D97-AF65-F5344CB8AC3E}">
        <p14:creationId xmlns:p14="http://schemas.microsoft.com/office/powerpoint/2010/main" val="25089348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industriella byggandet innebär hög förtillverkningsgrad. Delar tillverkas i varma lokaler under kontrollerade förutsättningar och baserade på noggrann projektering.</a:t>
            </a:r>
          </a:p>
          <a:p>
            <a:r>
              <a:rPr lang="sv-SE" sz="1200" kern="1200" dirty="0" smtClean="0">
                <a:solidFill>
                  <a:schemeClr val="tx1"/>
                </a:solidFill>
                <a:effectLst/>
                <a:latin typeface="+mn-lt"/>
                <a:ea typeface="+mn-ea"/>
                <a:cs typeface="+mn-cs"/>
              </a:rPr>
              <a:t>Arbetet på byggplatsen innebär montering av delar med hög färdigställandegrad vilket leder till kortare byggtider. Kvaliteten kan säkerställas från tillverkning till färdig byggnad.</a:t>
            </a:r>
          </a:p>
          <a:p>
            <a:r>
              <a:rPr lang="sv-SE" sz="1200" kern="1200" dirty="0" smtClean="0">
                <a:solidFill>
                  <a:schemeClr val="tx1"/>
                </a:solidFill>
                <a:effectLst/>
                <a:latin typeface="+mn-lt"/>
                <a:ea typeface="+mn-ea"/>
                <a:cs typeface="+mn-cs"/>
              </a:rPr>
              <a:t>Byggnader i många våningar kan utföras i trä sedan </a:t>
            </a:r>
            <a:r>
              <a:rPr lang="sv-SE" sz="1200" kern="1200" dirty="0" err="1" smtClean="0">
                <a:solidFill>
                  <a:schemeClr val="tx1"/>
                </a:solidFill>
                <a:effectLst/>
                <a:latin typeface="+mn-lt"/>
                <a:ea typeface="+mn-ea"/>
                <a:cs typeface="+mn-cs"/>
              </a:rPr>
              <a:t>brandkraven</a:t>
            </a:r>
            <a:r>
              <a:rPr lang="sv-SE" sz="1200" kern="1200" dirty="0" smtClean="0">
                <a:solidFill>
                  <a:schemeClr val="tx1"/>
                </a:solidFill>
                <a:effectLst/>
                <a:latin typeface="+mn-lt"/>
                <a:ea typeface="+mn-ea"/>
                <a:cs typeface="+mn-cs"/>
              </a:rPr>
              <a:t> blivit materialoberoende.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185</a:t>
            </a:fld>
            <a:endParaRPr lang="sv-SE"/>
          </a:p>
        </p:txBody>
      </p:sp>
    </p:spTree>
    <p:extLst>
      <p:ext uri="{BB962C8B-B14F-4D97-AF65-F5344CB8AC3E}">
        <p14:creationId xmlns:p14="http://schemas.microsoft.com/office/powerpoint/2010/main" val="23844970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Att bygga i lösvirke liknar det ursprungliga sättet att uppföra trähus. Tekniken används än idag och är praktisk och ekonomisk för enstaka småhus. Metoden är mycket flexibel och medger ändringar.</a:t>
            </a:r>
          </a:p>
          <a:p>
            <a:r>
              <a:rPr lang="sv-SE" sz="1200" kern="1200" dirty="0" smtClean="0">
                <a:solidFill>
                  <a:schemeClr val="tx1"/>
                </a:solidFill>
                <a:effectLst/>
                <a:latin typeface="+mn-lt"/>
                <a:ea typeface="+mn-ea"/>
                <a:cs typeface="+mn-cs"/>
              </a:rPr>
              <a:t>Den kräver yrkeskunnande och yrkesskicklighet.</a:t>
            </a:r>
          </a:p>
          <a:p>
            <a:r>
              <a:rPr lang="sv-SE" sz="1200" kern="1200" dirty="0" smtClean="0">
                <a:solidFill>
                  <a:schemeClr val="tx1"/>
                </a:solidFill>
                <a:effectLst/>
                <a:latin typeface="+mn-lt"/>
                <a:ea typeface="+mn-ea"/>
                <a:cs typeface="+mn-cs"/>
              </a:rPr>
              <a:t>Byggtiden innan stommen kommer under tak kan vara lång och därmed är sättet att bygga känsligt för klimatpåverkan.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186</a:t>
            </a:fld>
            <a:endParaRPr lang="sv-SE"/>
          </a:p>
        </p:txBody>
      </p:sp>
    </p:spTree>
    <p:extLst>
      <p:ext uri="{BB962C8B-B14F-4D97-AF65-F5344CB8AC3E}">
        <p14:creationId xmlns:p14="http://schemas.microsoft.com/office/powerpoint/2010/main" val="387688516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Byggande med element innebär att delar till byggnader färdigställs på fabrik under säkra förhållanden. Det kan vara element till stommen i form av planelement, väggar och bjälklag, eller hela volymer, vanligen rum.</a:t>
            </a:r>
          </a:p>
          <a:p>
            <a:r>
              <a:rPr lang="sv-SE" sz="1200" kern="1200" dirty="0" smtClean="0">
                <a:solidFill>
                  <a:schemeClr val="tx1"/>
                </a:solidFill>
                <a:effectLst/>
                <a:latin typeface="+mn-lt"/>
                <a:ea typeface="+mn-ea"/>
                <a:cs typeface="+mn-cs"/>
              </a:rPr>
              <a:t>Färdigställandegraden varierar vad gäller ytskikt och installationer.</a:t>
            </a:r>
          </a:p>
          <a:p>
            <a:r>
              <a:rPr lang="sv-SE" sz="1200" kern="1200" dirty="0" smtClean="0">
                <a:solidFill>
                  <a:schemeClr val="tx1"/>
                </a:solidFill>
                <a:effectLst/>
                <a:latin typeface="+mn-lt"/>
                <a:ea typeface="+mn-ea"/>
                <a:cs typeface="+mn-cs"/>
              </a:rPr>
              <a:t>Elementen transporteras till byggplatsen inplastade och monteras för att snabbt komma under tak eller annat väderskydd.</a:t>
            </a:r>
          </a:p>
          <a:p>
            <a:r>
              <a:rPr lang="sv-SE" sz="1200" kern="1200" dirty="0" smtClean="0">
                <a:solidFill>
                  <a:schemeClr val="tx1"/>
                </a:solidFill>
                <a:effectLst/>
                <a:latin typeface="+mn-lt"/>
                <a:ea typeface="+mn-ea"/>
                <a:cs typeface="+mn-cs"/>
              </a:rPr>
              <a:t>Metoden har utvecklats för småhus men används numera även för flervåningshus.</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187</a:t>
            </a:fld>
            <a:endParaRPr lang="sv-SE"/>
          </a:p>
        </p:txBody>
      </p:sp>
    </p:spTree>
    <p:extLst>
      <p:ext uri="{BB962C8B-B14F-4D97-AF65-F5344CB8AC3E}">
        <p14:creationId xmlns:p14="http://schemas.microsoft.com/office/powerpoint/2010/main" val="15379338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är från början ett torrt material som skall hållas torrt genom hela kedjan till dess byggnaden är inflyttad.  </a:t>
            </a:r>
          </a:p>
          <a:p>
            <a:r>
              <a:rPr lang="sv-SE" sz="1200" kern="1200" dirty="0" smtClean="0">
                <a:solidFill>
                  <a:schemeClr val="tx1"/>
                </a:solidFill>
                <a:effectLst/>
                <a:latin typeface="+mn-lt"/>
                <a:ea typeface="+mn-ea"/>
                <a:cs typeface="+mn-cs"/>
              </a:rPr>
              <a:t>Detta sker genom en fortlöpande torr tillverkningsprocess, ett fungerande transportskydd och en kort produktionstid där tiden till dess byggnaden kommer under tak skall hållas så kort och kontrollerad som möjligt.</a:t>
            </a:r>
          </a:p>
          <a:p>
            <a:r>
              <a:rPr lang="sv-SE" sz="1200" kern="1200" dirty="0" smtClean="0">
                <a:solidFill>
                  <a:schemeClr val="tx1"/>
                </a:solidFill>
                <a:effectLst/>
                <a:latin typeface="+mn-lt"/>
                <a:ea typeface="+mn-ea"/>
                <a:cs typeface="+mn-cs"/>
              </a:rPr>
              <a:t>Med moderna hjälpmedel kan fukten i materialen under hela byggprocessen kontrolleras och dokumenteras.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188</a:t>
            </a:fld>
            <a:endParaRPr lang="sv-SE"/>
          </a:p>
        </p:txBody>
      </p:sp>
    </p:spTree>
    <p:extLst>
      <p:ext uri="{BB962C8B-B14F-4D97-AF65-F5344CB8AC3E}">
        <p14:creationId xmlns:p14="http://schemas.microsoft.com/office/powerpoint/2010/main" val="17481614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Att bygga broar av trä har tagit fart sedan tjugoår tillbaka. Den vanligaste typen är gång- och cykelbroar men även vägbroar för tung trafik byggs. Den stora fördelen är graden av förtillverkning och den minimala störningen som montaget innebär.</a:t>
            </a:r>
          </a:p>
          <a:p>
            <a:r>
              <a:rPr lang="sv-SE" sz="1200" kern="1200" dirty="0" smtClean="0">
                <a:solidFill>
                  <a:schemeClr val="tx1"/>
                </a:solidFill>
                <a:effectLst/>
                <a:latin typeface="+mn-lt"/>
                <a:ea typeface="+mn-ea"/>
                <a:cs typeface="+mn-cs"/>
              </a:rPr>
              <a:t>Man kan fråga om någon sett en träbro?</a:t>
            </a:r>
          </a:p>
          <a:p>
            <a:r>
              <a:rPr lang="sv-SE" sz="1200" kern="1200" dirty="0" smtClean="0">
                <a:solidFill>
                  <a:schemeClr val="tx1"/>
                </a:solidFill>
                <a:effectLst/>
                <a:latin typeface="+mn-lt"/>
                <a:ea typeface="+mn-ea"/>
                <a:cs typeface="+mn-cs"/>
              </a:rPr>
              <a:t>Bullerskärmar är en annan ny produkt. Sådana finns numera längs alla större vägar genom tät bebyggelse. Alla har en individuell utformning väl anpassad till terrängen. Även järnvägar avskärmas numera.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189</a:t>
            </a:fld>
            <a:endParaRPr lang="sv-SE"/>
          </a:p>
        </p:txBody>
      </p:sp>
    </p:spTree>
    <p:extLst>
      <p:ext uri="{BB962C8B-B14F-4D97-AF65-F5344CB8AC3E}">
        <p14:creationId xmlns:p14="http://schemas.microsoft.com/office/powerpoint/2010/main" val="422483552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Att bygga broar av trä har tagit fart sedan tjugoår tillbaka. Den vanligaste typen är gång- och cykelbroar men även vägbroar för tung trafik byggs. Cykelbroar kan vara upp mot 200 meterlånga och vägbroar upp mot 100 meter. Man talar då om total längd och inte spannets längd.</a:t>
            </a:r>
          </a:p>
          <a:p>
            <a:r>
              <a:rPr lang="sv-SE" sz="1200" kern="1200" dirty="0" smtClean="0">
                <a:solidFill>
                  <a:schemeClr val="tx1"/>
                </a:solidFill>
                <a:effectLst/>
                <a:latin typeface="+mn-lt"/>
                <a:ea typeface="+mn-ea"/>
                <a:cs typeface="+mn-cs"/>
              </a:rPr>
              <a:t>De flesta träbroar är permanenta men en vägbro anlades i Norra-länken-bygget i Stockholm för en </a:t>
            </a:r>
            <a:r>
              <a:rPr lang="sv-SE" sz="1200" kern="1200" dirty="0" err="1" smtClean="0">
                <a:solidFill>
                  <a:schemeClr val="tx1"/>
                </a:solidFill>
                <a:effectLst/>
                <a:latin typeface="+mn-lt"/>
                <a:ea typeface="+mn-ea"/>
                <a:cs typeface="+mn-cs"/>
              </a:rPr>
              <a:t>användningstid</a:t>
            </a:r>
            <a:r>
              <a:rPr lang="sv-SE" sz="1200" kern="1200" dirty="0" smtClean="0">
                <a:solidFill>
                  <a:schemeClr val="tx1"/>
                </a:solidFill>
                <a:effectLst/>
                <a:latin typeface="+mn-lt"/>
                <a:ea typeface="+mn-ea"/>
                <a:cs typeface="+mn-cs"/>
              </a:rPr>
              <a:t> av två år. Den skall därefter återanvändas på annan plats.</a:t>
            </a:r>
          </a:p>
          <a:p>
            <a:r>
              <a:rPr lang="sv-SE" sz="1200" kern="1200" dirty="0" err="1" smtClean="0">
                <a:solidFill>
                  <a:schemeClr val="tx1"/>
                </a:solidFill>
                <a:effectLst/>
                <a:latin typeface="+mn-lt"/>
                <a:ea typeface="+mn-ea"/>
                <a:cs typeface="+mn-cs"/>
              </a:rPr>
              <a:t>Bärverket</a:t>
            </a:r>
            <a:r>
              <a:rPr lang="sv-SE" sz="1200" kern="1200" dirty="0" smtClean="0">
                <a:solidFill>
                  <a:schemeClr val="tx1"/>
                </a:solidFill>
                <a:effectLst/>
                <a:latin typeface="+mn-lt"/>
                <a:ea typeface="+mn-ea"/>
                <a:cs typeface="+mn-cs"/>
              </a:rPr>
              <a:t> är utfört av limträ eller KL-trä.</a:t>
            </a:r>
          </a:p>
          <a:p>
            <a:r>
              <a:rPr lang="sv-SE" sz="1200" kern="1200" dirty="0" smtClean="0">
                <a:solidFill>
                  <a:schemeClr val="tx1"/>
                </a:solidFill>
                <a:effectLst/>
                <a:latin typeface="+mn-lt"/>
                <a:ea typeface="+mn-ea"/>
                <a:cs typeface="+mn-cs"/>
              </a:rPr>
              <a:t>Den stora fördelen är graden av förtillverkning och den minimala störningen som montaget innebär och broarnas låga vikt.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190</a:t>
            </a:fld>
            <a:endParaRPr lang="sv-SE"/>
          </a:p>
        </p:txBody>
      </p:sp>
    </p:spTree>
    <p:extLst>
      <p:ext uri="{BB962C8B-B14F-4D97-AF65-F5344CB8AC3E}">
        <p14:creationId xmlns:p14="http://schemas.microsoft.com/office/powerpoint/2010/main" val="26898391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Bullerskärmar är en annan ny produkt. Sådan finns numera längs alla större vägar genom tät bebyggelse. Även järnvägar avskärmas numera.</a:t>
            </a:r>
          </a:p>
          <a:p>
            <a:r>
              <a:rPr lang="sv-SE" sz="1200" kern="1200" dirty="0" smtClean="0">
                <a:solidFill>
                  <a:schemeClr val="tx1"/>
                </a:solidFill>
                <a:effectLst/>
                <a:latin typeface="+mn-lt"/>
                <a:ea typeface="+mn-ea"/>
                <a:cs typeface="+mn-cs"/>
              </a:rPr>
              <a:t>Bullerskärmar av trä förtillverkas på fabrik och monteras på plats. Grundläggningen görs traditionellt. Montaget sker snabbt med kortvarig störning av trafiken.</a:t>
            </a:r>
          </a:p>
          <a:p>
            <a:r>
              <a:rPr lang="sv-SE" sz="1200" kern="1200" dirty="0" smtClean="0">
                <a:solidFill>
                  <a:schemeClr val="tx1"/>
                </a:solidFill>
                <a:effectLst/>
                <a:latin typeface="+mn-lt"/>
                <a:ea typeface="+mn-ea"/>
                <a:cs typeface="+mn-cs"/>
              </a:rPr>
              <a:t>Alla skärmar har en individuell utformning och är väl anpassad till terrängen.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191</a:t>
            </a:fld>
            <a:endParaRPr lang="sv-SE"/>
          </a:p>
        </p:txBody>
      </p:sp>
    </p:spTree>
    <p:extLst>
      <p:ext uri="{BB962C8B-B14F-4D97-AF65-F5344CB8AC3E}">
        <p14:creationId xmlns:p14="http://schemas.microsoft.com/office/powerpoint/2010/main" val="4550919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192</a:t>
            </a:fld>
            <a:endParaRPr lang="sv-SE"/>
          </a:p>
        </p:txBody>
      </p:sp>
    </p:spTree>
    <p:extLst>
      <p:ext uri="{BB962C8B-B14F-4D97-AF65-F5344CB8AC3E}">
        <p14:creationId xmlns:p14="http://schemas.microsoft.com/office/powerpoint/2010/main" val="385434403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målas både utvändigt och invändigt. Men vad är färg? Hur samverkar den med trä? Hur skall en behandling byggas upp? Hur skall en målningsbehandling underhållas?</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194</a:t>
            </a:fld>
            <a:endParaRPr lang="sv-SE"/>
          </a:p>
        </p:txBody>
      </p:sp>
    </p:spTree>
    <p:extLst>
      <p:ext uri="{BB962C8B-B14F-4D97-AF65-F5344CB8AC3E}">
        <p14:creationId xmlns:p14="http://schemas.microsoft.com/office/powerpoint/2010/main" val="328448544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Framställningen blir klarare om man försöker hålla begreppen isär ”färg” och ”kulör”. I dagligt tal är de ofta desamma. Man kan träna genom att säga: ”Vilken kulör har färgen i burken?”</a:t>
            </a:r>
          </a:p>
          <a:p>
            <a:r>
              <a:rPr lang="sv-SE" sz="1200" kern="1200" dirty="0" smtClean="0">
                <a:solidFill>
                  <a:schemeClr val="tx1"/>
                </a:solidFill>
                <a:effectLst/>
                <a:latin typeface="+mn-lt"/>
                <a:ea typeface="+mn-ea"/>
                <a:cs typeface="+mn-cs"/>
              </a:rPr>
              <a:t>Hur täcker färgen? Lyser träet igenom?</a:t>
            </a:r>
          </a:p>
          <a:p>
            <a:r>
              <a:rPr lang="sv-SE" sz="1200" kern="1200" dirty="0" smtClean="0">
                <a:solidFill>
                  <a:schemeClr val="tx1"/>
                </a:solidFill>
                <a:effectLst/>
                <a:latin typeface="+mn-lt"/>
                <a:ea typeface="+mn-ea"/>
                <a:cs typeface="+mn-cs"/>
              </a:rPr>
              <a:t>Ger färgen något skydd mot väder och vind?</a:t>
            </a:r>
          </a:p>
          <a:p>
            <a:r>
              <a:rPr lang="sv-SE" sz="1200" kern="1200" dirty="0" smtClean="0">
                <a:solidFill>
                  <a:schemeClr val="tx1"/>
                </a:solidFill>
                <a:effectLst/>
                <a:latin typeface="+mn-lt"/>
                <a:ea typeface="+mn-ea"/>
                <a:cs typeface="+mn-cs"/>
              </a:rPr>
              <a:t>Behöver en målningsbehandling underhållas?</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195</a:t>
            </a:fld>
            <a:endParaRPr lang="sv-SE"/>
          </a:p>
        </p:txBody>
      </p:sp>
    </p:spTree>
    <p:extLst>
      <p:ext uri="{BB962C8B-B14F-4D97-AF65-F5344CB8AC3E}">
        <p14:creationId xmlns:p14="http://schemas.microsoft.com/office/powerpoint/2010/main" val="3645926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Sett över en byggnads livslängd så används energi dels i byggprocessen, själva byggandet, och i använda material, dels i driftskedet, för uppvärmning, ventilation och varmvatten.</a:t>
            </a:r>
          </a:p>
          <a:p>
            <a:r>
              <a:rPr lang="sv-SE" sz="1200" kern="1200" dirty="0" smtClean="0">
                <a:solidFill>
                  <a:schemeClr val="tx1"/>
                </a:solidFill>
                <a:effectLst/>
                <a:latin typeface="+mn-lt"/>
                <a:ea typeface="+mn-ea"/>
                <a:cs typeface="+mn-cs"/>
              </a:rPr>
              <a:t>Så länge man talar om traditionella byggnader så är driftskedet helt avgörande. Men utvecklingen går mot 0-energihus. I dessa har energianvändningen i driftskedet reducerats så att byggprocessen får större och större betydelse. Trä som i sig är ett energisnålt material har en stor fördel jämfört med andra material.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17</a:t>
            </a:fld>
            <a:endParaRPr lang="sv-SE"/>
          </a:p>
        </p:txBody>
      </p:sp>
    </p:spTree>
    <p:extLst>
      <p:ext uri="{BB962C8B-B14F-4D97-AF65-F5344CB8AC3E}">
        <p14:creationId xmlns:p14="http://schemas.microsoft.com/office/powerpoint/2010/main" val="385499587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Färgens kulör kommer från det pigment som färgen innehåller. Några pigment, till exempel blåa, har svårare att stå emot nedbrytning medan andra, till exempel vita, håller längre.</a:t>
            </a:r>
          </a:p>
          <a:p>
            <a:r>
              <a:rPr lang="sv-SE" sz="1200" kern="1200" dirty="0" smtClean="0">
                <a:solidFill>
                  <a:schemeClr val="tx1"/>
                </a:solidFill>
                <a:effectLst/>
                <a:latin typeface="+mn-lt"/>
                <a:ea typeface="+mn-ea"/>
                <a:cs typeface="+mn-cs"/>
              </a:rPr>
              <a:t>Den kulör som en målningsbehandling får är en blandning av färgens kulör och träets kulör. Tänk lasyrer.</a:t>
            </a:r>
          </a:p>
          <a:p>
            <a:r>
              <a:rPr lang="sv-SE" sz="1200" kern="1200" dirty="0" smtClean="0">
                <a:solidFill>
                  <a:schemeClr val="tx1"/>
                </a:solidFill>
                <a:effectLst/>
                <a:latin typeface="+mn-lt"/>
                <a:ea typeface="+mn-ea"/>
                <a:cs typeface="+mn-cs"/>
              </a:rPr>
              <a:t>Färgen ändrar färg, den grånar eller kritar. </a:t>
            </a:r>
            <a:r>
              <a:rPr lang="sv-SE" sz="1200" kern="1200" dirty="0" err="1" smtClean="0">
                <a:solidFill>
                  <a:schemeClr val="tx1"/>
                </a:solidFill>
                <a:effectLst/>
                <a:latin typeface="+mn-lt"/>
                <a:ea typeface="+mn-ea"/>
                <a:cs typeface="+mn-cs"/>
              </a:rPr>
              <a:t>Träunderlaget</a:t>
            </a:r>
            <a:r>
              <a:rPr lang="sv-SE" sz="1200" kern="1200" dirty="0" smtClean="0">
                <a:solidFill>
                  <a:schemeClr val="tx1"/>
                </a:solidFill>
                <a:effectLst/>
                <a:latin typeface="+mn-lt"/>
                <a:ea typeface="+mn-ea"/>
                <a:cs typeface="+mn-cs"/>
              </a:rPr>
              <a:t> ändra färg. Alla träslag blir gråa efter tillräckligt lång tid. Obehandlat trä vittrar och får på så sätt relief. Detta sker i första hand utomhus men även inomhus, till exempel gamla omålade allmogemöbler.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196</a:t>
            </a:fld>
            <a:endParaRPr lang="sv-SE"/>
          </a:p>
        </p:txBody>
      </p:sp>
    </p:spTree>
    <p:extLst>
      <p:ext uri="{BB962C8B-B14F-4D97-AF65-F5344CB8AC3E}">
        <p14:creationId xmlns:p14="http://schemas.microsoft.com/office/powerpoint/2010/main" val="29349896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Hur väl en färg täcker en träyta beror på den halt av pigment som färgen har och hur tjockt färgskiktet är. </a:t>
            </a:r>
          </a:p>
          <a:p>
            <a:r>
              <a:rPr lang="sv-SE" sz="1200" kern="1200" dirty="0" smtClean="0">
                <a:solidFill>
                  <a:schemeClr val="tx1"/>
                </a:solidFill>
                <a:effectLst/>
                <a:latin typeface="+mn-lt"/>
                <a:ea typeface="+mn-ea"/>
                <a:cs typeface="+mn-cs"/>
              </a:rPr>
              <a:t>Under ett färgskikt med god täckning är träet trävitt efter flera tiotal år. Under ett färgskikt med svagare täckning har träet börjat gråna efter ett fåtal år.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197</a:t>
            </a:fld>
            <a:endParaRPr lang="sv-SE"/>
          </a:p>
        </p:txBody>
      </p:sp>
    </p:spTree>
    <p:extLst>
      <p:ext uri="{BB962C8B-B14F-4D97-AF65-F5344CB8AC3E}">
        <p14:creationId xmlns:p14="http://schemas.microsoft.com/office/powerpoint/2010/main" val="402174259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Ett färgskikt kan hindra eller begränsa upptagningen av fukt, vatten eller vattenånga. Färgernas egenskaper spänner över ett stort spann. En täckfärg på ett fönster kan helt skydda mot regn medan en fasad målad med slamfärg (Falu Rödfärg) får samma fuktighet som om färgen inte fanns där.</a:t>
            </a:r>
          </a:p>
          <a:p>
            <a:r>
              <a:rPr lang="sv-SE" sz="1200" kern="1200" dirty="0" smtClean="0">
                <a:solidFill>
                  <a:schemeClr val="tx1"/>
                </a:solidFill>
                <a:effectLst/>
                <a:latin typeface="+mn-lt"/>
                <a:ea typeface="+mn-ea"/>
                <a:cs typeface="+mn-cs"/>
              </a:rPr>
              <a:t>Färgen skall inte hindra fuktavgivning. Gör den det så är det risk att om fukt kommer in genom någon spricka i färgskiktet så kommer den inte utan samlas alltmer i träet bakom. Träet ruttnar för eller senare. </a:t>
            </a:r>
          </a:p>
          <a:p>
            <a:r>
              <a:rPr lang="sv-SE" sz="1200" kern="1200" dirty="0" smtClean="0">
                <a:solidFill>
                  <a:schemeClr val="tx1"/>
                </a:solidFill>
                <a:effectLst/>
                <a:latin typeface="+mn-lt"/>
                <a:ea typeface="+mn-ea"/>
                <a:cs typeface="+mn-cs"/>
              </a:rPr>
              <a:t>Om färgen inte hindrar fuktavgivningen så torkar träet igen efter en </a:t>
            </a:r>
            <a:r>
              <a:rPr lang="sv-SE" sz="1200" kern="1200" dirty="0" err="1" smtClean="0">
                <a:solidFill>
                  <a:schemeClr val="tx1"/>
                </a:solidFill>
                <a:effectLst/>
                <a:latin typeface="+mn-lt"/>
                <a:ea typeface="+mn-ea"/>
                <a:cs typeface="+mn-cs"/>
              </a:rPr>
              <a:t>nedfuktning</a:t>
            </a:r>
            <a:r>
              <a:rPr lang="sv-SE" sz="1200" kern="1200" dirty="0" smtClean="0">
                <a:solidFill>
                  <a:schemeClr val="tx1"/>
                </a:solidFill>
                <a:effectLst/>
                <a:latin typeface="+mn-lt"/>
                <a:ea typeface="+mn-ea"/>
                <a:cs typeface="+mn-cs"/>
              </a:rPr>
              <a:t>. Slamfärg (Falu Rödfärg) tillåter träet att ta upp fukt men hindrar inte heller träet från att torka.</a:t>
            </a:r>
          </a:p>
          <a:p>
            <a:r>
              <a:rPr lang="sv-SE" sz="1200" kern="1200" dirty="0" smtClean="0">
                <a:solidFill>
                  <a:schemeClr val="tx1"/>
                </a:solidFill>
                <a:effectLst/>
                <a:latin typeface="+mn-lt"/>
                <a:ea typeface="+mn-ea"/>
                <a:cs typeface="+mn-cs"/>
              </a:rPr>
              <a:t>Trä bryts ner utan målningsbehandling. Färg kan hindra, mildra eller begränsa den processen.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198</a:t>
            </a:fld>
            <a:endParaRPr lang="sv-SE"/>
          </a:p>
        </p:txBody>
      </p:sp>
    </p:spTree>
    <p:extLst>
      <p:ext uri="{BB962C8B-B14F-4D97-AF65-F5344CB8AC3E}">
        <p14:creationId xmlns:p14="http://schemas.microsoft.com/office/powerpoint/2010/main" val="30903832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Denna bild ger ett exempel på den principiella uppbyggnaden av en färg. Procentsatserna varierar beroende på vilken färg man talar om. Det är ett stort spann mellan en </a:t>
            </a:r>
            <a:r>
              <a:rPr lang="sv-SE" sz="1200" kern="1200" dirty="0" err="1" smtClean="0">
                <a:solidFill>
                  <a:schemeClr val="tx1"/>
                </a:solidFill>
                <a:effectLst/>
                <a:latin typeface="+mn-lt"/>
                <a:ea typeface="+mn-ea"/>
                <a:cs typeface="+mn-cs"/>
              </a:rPr>
              <a:t>lasyrfärg</a:t>
            </a:r>
            <a:r>
              <a:rPr lang="sv-SE" sz="1200" kern="1200" dirty="0" smtClean="0">
                <a:solidFill>
                  <a:schemeClr val="tx1"/>
                </a:solidFill>
                <a:effectLst/>
                <a:latin typeface="+mn-lt"/>
                <a:ea typeface="+mn-ea"/>
                <a:cs typeface="+mn-cs"/>
              </a:rPr>
              <a:t> och en täckfärg. Procentsatserna är troligen tillverkarens eget hemliga recept.</a:t>
            </a:r>
          </a:p>
          <a:p>
            <a:r>
              <a:rPr lang="sv-SE" sz="1200" kern="1200" dirty="0" smtClean="0">
                <a:solidFill>
                  <a:schemeClr val="tx1"/>
                </a:solidFill>
                <a:effectLst/>
                <a:latin typeface="+mn-lt"/>
                <a:ea typeface="+mn-ea"/>
                <a:cs typeface="+mn-cs"/>
              </a:rPr>
              <a:t>Bindemedlet ger namn åt färgen; akrylat, alkyd, linolja och så vidare.</a:t>
            </a:r>
          </a:p>
          <a:p>
            <a:r>
              <a:rPr lang="sv-SE" sz="1200" kern="1200" dirty="0" smtClean="0">
                <a:solidFill>
                  <a:schemeClr val="tx1"/>
                </a:solidFill>
                <a:effectLst/>
                <a:latin typeface="+mn-lt"/>
                <a:ea typeface="+mn-ea"/>
                <a:cs typeface="+mn-cs"/>
              </a:rPr>
              <a:t>Pigmentet ger färgen kulör. Det är pulver som är mycket finmalet. De kan vara olika kulörbeständiga. De blåa nyanserna har till exempel ofta en tendens att blekna med tiden.</a:t>
            </a:r>
          </a:p>
          <a:p>
            <a:r>
              <a:rPr lang="sv-SE" sz="1200" kern="1200" dirty="0" smtClean="0">
                <a:solidFill>
                  <a:schemeClr val="tx1"/>
                </a:solidFill>
                <a:effectLst/>
                <a:latin typeface="+mn-lt"/>
                <a:ea typeface="+mn-ea"/>
                <a:cs typeface="+mn-cs"/>
              </a:rPr>
              <a:t>Pigmentet tillsammans med fyllnadsmedlet hindrar att ljus skall nå träytan under färgskiktet. Täckfärger har därför hög pigmenthalt. Halten är olika för varje enskild färgtyp.</a:t>
            </a:r>
          </a:p>
          <a:p>
            <a:r>
              <a:rPr lang="sv-SE" sz="1200" kern="1200" dirty="0" smtClean="0">
                <a:solidFill>
                  <a:schemeClr val="tx1"/>
                </a:solidFill>
                <a:effectLst/>
                <a:latin typeface="+mn-lt"/>
                <a:ea typeface="+mn-ea"/>
                <a:cs typeface="+mn-cs"/>
              </a:rPr>
              <a:t>Lösningsmedlet var tidigare organiska spädningsmedel men har nu av miljöskäl ersatts av vatten i de flesta färger.</a:t>
            </a:r>
          </a:p>
          <a:p>
            <a:r>
              <a:rPr lang="sv-SE" sz="1200" kern="1200" dirty="0" smtClean="0">
                <a:solidFill>
                  <a:schemeClr val="tx1"/>
                </a:solidFill>
                <a:effectLst/>
                <a:latin typeface="+mn-lt"/>
                <a:ea typeface="+mn-ea"/>
                <a:cs typeface="+mn-cs"/>
              </a:rPr>
              <a:t>Additiv är en liten beståndsdel men kan innehålla många komponenter, i vissa fall upp till 50 stycken. Var och en har en bestämd uppgift, till exempel glans, strykbarhet, hållbarhet.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199</a:t>
            </a:fld>
            <a:endParaRPr lang="sv-SE"/>
          </a:p>
        </p:txBody>
      </p:sp>
    </p:spTree>
    <p:extLst>
      <p:ext uri="{BB962C8B-B14F-4D97-AF65-F5344CB8AC3E}">
        <p14:creationId xmlns:p14="http://schemas.microsoft.com/office/powerpoint/2010/main" val="390262463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Mängden pigment i färgskiktet avgör den täckande förmågan. I ett </a:t>
            </a:r>
            <a:r>
              <a:rPr lang="sv-SE" sz="1200" kern="1200" dirty="0" err="1" smtClean="0">
                <a:solidFill>
                  <a:schemeClr val="tx1"/>
                </a:solidFill>
                <a:effectLst/>
                <a:latin typeface="+mn-lt"/>
                <a:ea typeface="+mn-ea"/>
                <a:cs typeface="+mn-cs"/>
              </a:rPr>
              <a:t>opigmenterat</a:t>
            </a:r>
            <a:r>
              <a:rPr lang="sv-SE" sz="1200" kern="1200" dirty="0" smtClean="0">
                <a:solidFill>
                  <a:schemeClr val="tx1"/>
                </a:solidFill>
                <a:effectLst/>
                <a:latin typeface="+mn-lt"/>
                <a:ea typeface="+mn-ea"/>
                <a:cs typeface="+mn-cs"/>
              </a:rPr>
              <a:t> färgskikt tränger solljuset ner genom färgskiktet till träytan. Olja och klarlack.</a:t>
            </a:r>
          </a:p>
          <a:p>
            <a:r>
              <a:rPr lang="sv-SE" sz="1200" kern="1200" dirty="0" smtClean="0">
                <a:solidFill>
                  <a:schemeClr val="tx1"/>
                </a:solidFill>
                <a:effectLst/>
                <a:latin typeface="+mn-lt"/>
                <a:ea typeface="+mn-ea"/>
                <a:cs typeface="+mn-cs"/>
              </a:rPr>
              <a:t>I ett täckande färgskikt med hög pigmenthalt hindrar pigmentet solljuset att nå träytan. Täckfärg och täcklasyr.</a:t>
            </a:r>
          </a:p>
          <a:p>
            <a:r>
              <a:rPr lang="sv-SE" sz="1200" kern="1200" dirty="0" smtClean="0">
                <a:solidFill>
                  <a:schemeClr val="tx1"/>
                </a:solidFill>
                <a:effectLst/>
                <a:latin typeface="+mn-lt"/>
                <a:ea typeface="+mn-ea"/>
                <a:cs typeface="+mn-cs"/>
              </a:rPr>
              <a:t>Ett laserande färgskikt hindrar delvis solljuset att nå träytan. Lasyr.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200</a:t>
            </a:fld>
            <a:endParaRPr lang="sv-SE"/>
          </a:p>
        </p:txBody>
      </p:sp>
    </p:spTree>
    <p:extLst>
      <p:ext uri="{BB962C8B-B14F-4D97-AF65-F5344CB8AC3E}">
        <p14:creationId xmlns:p14="http://schemas.microsoft.com/office/powerpoint/2010/main" val="241392886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Väl beskrivet i boken. Bilden fungerar som struktur. </a:t>
            </a:r>
          </a:p>
          <a:p>
            <a:r>
              <a:rPr lang="sv-SE" sz="1200" kern="1200" dirty="0" smtClean="0">
                <a:solidFill>
                  <a:schemeClr val="tx1"/>
                </a:solidFill>
                <a:effectLst/>
                <a:latin typeface="+mn-lt"/>
                <a:ea typeface="+mn-ea"/>
                <a:cs typeface="+mn-cs"/>
              </a:rPr>
              <a:t>Akrylat kallades förr ”plastfärg”. Dess rykte har på senare år förbättrats.</a:t>
            </a:r>
          </a:p>
          <a:p>
            <a:r>
              <a:rPr lang="sv-SE" sz="1200" kern="1200" dirty="0" smtClean="0">
                <a:solidFill>
                  <a:schemeClr val="tx1"/>
                </a:solidFill>
                <a:effectLst/>
                <a:latin typeface="+mn-lt"/>
                <a:ea typeface="+mn-ea"/>
                <a:cs typeface="+mn-cs"/>
              </a:rPr>
              <a:t>Alkyd ersatte linolja som en bra konsumentfärg.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201</a:t>
            </a:fld>
            <a:endParaRPr lang="sv-SE"/>
          </a:p>
        </p:txBody>
      </p:sp>
    </p:spTree>
    <p:extLst>
      <p:ext uri="{BB962C8B-B14F-4D97-AF65-F5344CB8AC3E}">
        <p14:creationId xmlns:p14="http://schemas.microsoft.com/office/powerpoint/2010/main" val="15101814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Akrylatfärg kallades förr ”plastfärg”. Dess rykte har på senare år förbättrats.</a:t>
            </a:r>
          </a:p>
          <a:p>
            <a:r>
              <a:rPr lang="sv-SE" sz="1200" kern="1200" dirty="0" smtClean="0">
                <a:solidFill>
                  <a:schemeClr val="tx1"/>
                </a:solidFill>
                <a:effectLst/>
                <a:latin typeface="+mn-lt"/>
                <a:ea typeface="+mn-ea"/>
                <a:cs typeface="+mn-cs"/>
              </a:rPr>
              <a:t>Alkydfärg ersatte linolja som en bra konsumentfärg.</a:t>
            </a:r>
          </a:p>
          <a:p>
            <a:r>
              <a:rPr lang="sv-SE" sz="1200" kern="1200" dirty="0" smtClean="0">
                <a:solidFill>
                  <a:schemeClr val="tx1"/>
                </a:solidFill>
                <a:effectLst/>
                <a:latin typeface="+mn-lt"/>
                <a:ea typeface="+mn-ea"/>
                <a:cs typeface="+mn-cs"/>
              </a:rPr>
              <a:t>Linolja kallas ibland ”kulturfärg” och används vid renovering av äldre tidigare linoljemålade objekt. Kallas ibland ”kvinnlig” färg som skall strykas i tunna skikt med mjuk hand. En ”manlig” färg blir då en färg som kluddas på med ojämn tjocklek.</a:t>
            </a:r>
          </a:p>
          <a:p>
            <a:r>
              <a:rPr lang="sv-SE" sz="1200" kern="1200" dirty="0" smtClean="0">
                <a:solidFill>
                  <a:schemeClr val="tx1"/>
                </a:solidFill>
                <a:effectLst/>
                <a:latin typeface="+mn-lt"/>
                <a:ea typeface="+mn-ea"/>
                <a:cs typeface="+mn-cs"/>
              </a:rPr>
              <a:t>Slamfärg är för de flesta ”Falu Rödfärg” men detta är ett varumärke. Det finns flera tillverkare av slamfärg i andra kulörer än rött.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202</a:t>
            </a:fld>
            <a:endParaRPr lang="sv-SE"/>
          </a:p>
        </p:txBody>
      </p:sp>
    </p:spTree>
    <p:extLst>
      <p:ext uri="{BB962C8B-B14F-4D97-AF65-F5344CB8AC3E}">
        <p14:creationId xmlns:p14="http://schemas.microsoft.com/office/powerpoint/2010/main" val="260349124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Akrylatfärg kallades förr ”plastfärg”. Dess rykte har på senare år förbättrats.</a:t>
            </a:r>
          </a:p>
          <a:p>
            <a:r>
              <a:rPr lang="sv-SE" sz="1200" kern="1200" dirty="0" smtClean="0">
                <a:solidFill>
                  <a:schemeClr val="tx1"/>
                </a:solidFill>
                <a:effectLst/>
                <a:latin typeface="+mn-lt"/>
                <a:ea typeface="+mn-ea"/>
                <a:cs typeface="+mn-cs"/>
              </a:rPr>
              <a:t>Alkydfärg ersatte linolja som en bra konsumentfärg.</a:t>
            </a:r>
          </a:p>
          <a:p>
            <a:r>
              <a:rPr lang="sv-SE" sz="1200" kern="1200" dirty="0" smtClean="0">
                <a:solidFill>
                  <a:schemeClr val="tx1"/>
                </a:solidFill>
                <a:effectLst/>
                <a:latin typeface="+mn-lt"/>
                <a:ea typeface="+mn-ea"/>
                <a:cs typeface="+mn-cs"/>
              </a:rPr>
              <a:t>Linolja kallas ibland ”kulturfärg” och används vid renovering av äldre tidigare linoljemålade objekt. Kallas ibland ”kvinnlig” färg som skall strykas i tunna skikt med mjuk hand. En ”manlig” färg blir då en färg som kluddas på med ojämn tjocklek.</a:t>
            </a:r>
          </a:p>
          <a:p>
            <a:r>
              <a:rPr lang="sv-SE" sz="1200" kern="1200" dirty="0" smtClean="0">
                <a:solidFill>
                  <a:schemeClr val="tx1"/>
                </a:solidFill>
                <a:effectLst/>
                <a:latin typeface="+mn-lt"/>
                <a:ea typeface="+mn-ea"/>
                <a:cs typeface="+mn-cs"/>
              </a:rPr>
              <a:t>Slamfärg är för de flesta ”Falu Rödfärg” men detta är ett varumärke. Det finns flera tillverkare av slamfärg i andra kulörer än rött.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203</a:t>
            </a:fld>
            <a:endParaRPr lang="sv-SE"/>
          </a:p>
        </p:txBody>
      </p:sp>
    </p:spTree>
    <p:extLst>
      <p:ext uri="{BB962C8B-B14F-4D97-AF65-F5344CB8AC3E}">
        <p14:creationId xmlns:p14="http://schemas.microsoft.com/office/powerpoint/2010/main" val="327773171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Alkydfärg ersatte linolja som en bra konsumentfärg. Den var då spädbar med lacknafta. Den är numera vattenspädbar och skall förvaras frostfritt.</a:t>
            </a:r>
          </a:p>
          <a:p>
            <a:r>
              <a:rPr lang="sv-SE" sz="1200" kern="1200" dirty="0" smtClean="0">
                <a:solidFill>
                  <a:schemeClr val="tx1"/>
                </a:solidFill>
                <a:effectLst/>
                <a:latin typeface="+mn-lt"/>
                <a:ea typeface="+mn-ea"/>
                <a:cs typeface="+mn-cs"/>
              </a:rPr>
              <a:t>Den fungerar både som grundfärg och </a:t>
            </a:r>
            <a:r>
              <a:rPr lang="sv-SE" sz="1200" kern="1200" dirty="0" err="1" smtClean="0">
                <a:solidFill>
                  <a:schemeClr val="tx1"/>
                </a:solidFill>
                <a:effectLst/>
                <a:latin typeface="+mn-lt"/>
                <a:ea typeface="+mn-ea"/>
                <a:cs typeface="+mn-cs"/>
              </a:rPr>
              <a:t>toppfärg</a:t>
            </a:r>
            <a:r>
              <a:rPr lang="sv-SE" sz="1200" kern="1200" dirty="0" smtClean="0">
                <a:solidFill>
                  <a:schemeClr val="tx1"/>
                </a:solidFill>
                <a:effectLst/>
                <a:latin typeface="+mn-lt"/>
                <a:ea typeface="+mn-ea"/>
                <a:cs typeface="+mn-cs"/>
              </a:rPr>
              <a:t>, dock med olika sammansättning.</a:t>
            </a:r>
          </a:p>
          <a:p>
            <a:r>
              <a:rPr lang="sv-SE" sz="1200" kern="1200" dirty="0" smtClean="0">
                <a:solidFill>
                  <a:schemeClr val="tx1"/>
                </a:solidFill>
                <a:effectLst/>
                <a:latin typeface="+mn-lt"/>
                <a:ea typeface="+mn-ea"/>
                <a:cs typeface="+mn-cs"/>
              </a:rPr>
              <a:t>Ett färgskikt kritar med tiden. Det vill säga att när man torkar färgytan med en fuktig trasa så ändrar färgskiktet kulör. När man slipar färgskiktet med ett sandpapper pulvriseras färgen. En målad alkyd löses med lut, som att luta av en gammal möbel.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204</a:t>
            </a:fld>
            <a:endParaRPr lang="sv-SE"/>
          </a:p>
        </p:txBody>
      </p:sp>
    </p:spTree>
    <p:extLst>
      <p:ext uri="{BB962C8B-B14F-4D97-AF65-F5344CB8AC3E}">
        <p14:creationId xmlns:p14="http://schemas.microsoft.com/office/powerpoint/2010/main" val="427519473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Linolja kallas ibland ”kulturfärg” och används vid renovering av äldre tidigare linoljemålade objekt. Kallas ibland ”kvinnlig” färg som skall strykas i tunna skikt med mjuk hand. En ”manlig” färg blir då en färg som kluddas på med ojämn tjocklek.</a:t>
            </a:r>
          </a:p>
          <a:p>
            <a:r>
              <a:rPr lang="sv-SE" sz="1200" kern="1200" dirty="0" smtClean="0">
                <a:solidFill>
                  <a:schemeClr val="tx1"/>
                </a:solidFill>
                <a:effectLst/>
                <a:latin typeface="+mn-lt"/>
                <a:ea typeface="+mn-ea"/>
                <a:cs typeface="+mn-cs"/>
              </a:rPr>
              <a:t>Färgen härdar genom utbyte med luften. Därför måste färgen strykas på i tunna skikt och få tid på sig att härda. Ohärdad linoljefärg kan härskna. Detta kan hända även efter lång tid vid övermålning med annan färgtyp. Uttrycket ”en gång linolja – alltid linolja” kommer därav.</a:t>
            </a:r>
          </a:p>
          <a:p>
            <a:r>
              <a:rPr lang="sv-SE" sz="1200" kern="1200" dirty="0" smtClean="0">
                <a:solidFill>
                  <a:schemeClr val="tx1"/>
                </a:solidFill>
                <a:effectLst/>
                <a:latin typeface="+mn-lt"/>
                <a:ea typeface="+mn-ea"/>
                <a:cs typeface="+mn-cs"/>
              </a:rPr>
              <a:t>Linoljefärg har god inträngning i träet och sväller vid härdningen.</a:t>
            </a:r>
          </a:p>
          <a:p>
            <a:r>
              <a:rPr lang="sv-SE" sz="1200" kern="1200" dirty="0" smtClean="0">
                <a:solidFill>
                  <a:schemeClr val="tx1"/>
                </a:solidFill>
                <a:effectLst/>
                <a:latin typeface="+mn-lt"/>
                <a:ea typeface="+mn-ea"/>
                <a:cs typeface="+mn-cs"/>
              </a:rPr>
              <a:t>En äldre linoljefärg krackelerar, liknar elefanthud. Färgen kritar och pulveriseras vid slipning. Löses med lut.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205</a:t>
            </a:fld>
            <a:endParaRPr lang="sv-SE"/>
          </a:p>
        </p:txBody>
      </p:sp>
    </p:spTree>
    <p:extLst>
      <p:ext uri="{BB962C8B-B14F-4D97-AF65-F5344CB8AC3E}">
        <p14:creationId xmlns:p14="http://schemas.microsoft.com/office/powerpoint/2010/main" val="302664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finns flera system för att bedöma byggnaders klimatpåverkan under hela användningstiden. Systemen kan ha olika uppbyggnad och avgränsningar.</a:t>
            </a:r>
          </a:p>
          <a:p>
            <a:r>
              <a:rPr lang="sv-SE" sz="1200" kern="1200" dirty="0" smtClean="0">
                <a:solidFill>
                  <a:schemeClr val="tx1"/>
                </a:solidFill>
                <a:effectLst/>
                <a:latin typeface="+mn-lt"/>
                <a:ea typeface="+mn-ea"/>
                <a:cs typeface="+mn-cs"/>
              </a:rPr>
              <a:t>LEED är ett amerikanskt system som är det mest omfattande och som även tar hänsyn till produktionsfasen av de ingående materialen.</a:t>
            </a:r>
          </a:p>
          <a:p>
            <a:r>
              <a:rPr lang="sv-SE" sz="1200" kern="1200" dirty="0" smtClean="0">
                <a:solidFill>
                  <a:schemeClr val="tx1"/>
                </a:solidFill>
                <a:effectLst/>
                <a:latin typeface="+mn-lt"/>
                <a:ea typeface="+mn-ea"/>
                <a:cs typeface="+mn-cs"/>
              </a:rPr>
              <a:t>BREEAM är ett engelskt system som liknar LEED och som tar hänsyn till produktionsfasen och byggmaterialens miljöpåverkan. </a:t>
            </a:r>
          </a:p>
          <a:p>
            <a:r>
              <a:rPr lang="sv-SE" sz="1200" kern="1200" dirty="0" smtClean="0">
                <a:solidFill>
                  <a:schemeClr val="tx1"/>
                </a:solidFill>
                <a:effectLst/>
                <a:latin typeface="+mn-lt"/>
                <a:ea typeface="+mn-ea"/>
                <a:cs typeface="+mn-cs"/>
              </a:rPr>
              <a:t>Green </a:t>
            </a:r>
            <a:r>
              <a:rPr lang="sv-SE" sz="1200" kern="1200" dirty="0" err="1" smtClean="0">
                <a:solidFill>
                  <a:schemeClr val="tx1"/>
                </a:solidFill>
                <a:effectLst/>
                <a:latin typeface="+mn-lt"/>
                <a:ea typeface="+mn-ea"/>
                <a:cs typeface="+mn-cs"/>
              </a:rPr>
              <a:t>Building</a:t>
            </a:r>
            <a:r>
              <a:rPr lang="sv-SE" sz="1200" kern="1200" dirty="0" smtClean="0">
                <a:solidFill>
                  <a:schemeClr val="tx1"/>
                </a:solidFill>
                <a:effectLst/>
                <a:latin typeface="+mn-lt"/>
                <a:ea typeface="+mn-ea"/>
                <a:cs typeface="+mn-cs"/>
              </a:rPr>
              <a:t> är ett europeiskt system som enbart tar hänsyn till energianvändningen under tiden som byggnaden används.</a:t>
            </a:r>
          </a:p>
          <a:p>
            <a:r>
              <a:rPr lang="sv-SE" sz="1200" kern="1200" dirty="0" smtClean="0">
                <a:solidFill>
                  <a:schemeClr val="tx1"/>
                </a:solidFill>
                <a:effectLst/>
                <a:latin typeface="+mn-lt"/>
                <a:ea typeface="+mn-ea"/>
                <a:cs typeface="+mn-cs"/>
              </a:rPr>
              <a:t>Miljöbyggnad är ett svenskt system som tar hänsyn till energianvändningen under tiden byggnaden används, samt till inomhusmiljön. Man noterar vilka material som används men inte hur de påverkar miljön.</a:t>
            </a:r>
          </a:p>
          <a:p>
            <a:r>
              <a:rPr lang="sv-SE" sz="1200" kern="1200" dirty="0" smtClean="0">
                <a:solidFill>
                  <a:schemeClr val="tx1"/>
                </a:solidFill>
                <a:effectLst/>
                <a:latin typeface="+mn-lt"/>
                <a:ea typeface="+mn-ea"/>
                <a:cs typeface="+mn-cs"/>
              </a:rPr>
              <a:t>Det torde återstå mycket arbete innan de olika systemen har samordnats och blivit jämförbara. Äpple, päron och potatis!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18</a:t>
            </a:fld>
            <a:endParaRPr lang="sv-SE"/>
          </a:p>
        </p:txBody>
      </p:sp>
    </p:spTree>
    <p:extLst>
      <p:ext uri="{BB962C8B-B14F-4D97-AF65-F5344CB8AC3E}">
        <p14:creationId xmlns:p14="http://schemas.microsoft.com/office/powerpoint/2010/main" val="145421920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Slamfärg är för de flesta ”Falu Rödfärg” men detta är ett varumärke. Det finns flera tillverkare av slamfärg i andra kulörer än rött.</a:t>
            </a:r>
          </a:p>
          <a:p>
            <a:r>
              <a:rPr lang="sv-SE" sz="1200" kern="1200" dirty="0" smtClean="0">
                <a:solidFill>
                  <a:schemeClr val="tx1"/>
                </a:solidFill>
                <a:effectLst/>
                <a:latin typeface="+mn-lt"/>
                <a:ea typeface="+mn-ea"/>
                <a:cs typeface="+mn-cs"/>
              </a:rPr>
              <a:t>Som namnet antyder är det ett pigment som hålls svävande i en slamma. Som bindemedel används stärkelse förstärkt med linolja.</a:t>
            </a:r>
          </a:p>
          <a:p>
            <a:r>
              <a:rPr lang="sv-SE" sz="1200" kern="1200" dirty="0" smtClean="0">
                <a:solidFill>
                  <a:schemeClr val="tx1"/>
                </a:solidFill>
                <a:effectLst/>
                <a:latin typeface="+mn-lt"/>
                <a:ea typeface="+mn-ea"/>
                <a:cs typeface="+mn-cs"/>
              </a:rPr>
              <a:t>Slamfärger är helt öppna för fuktupptag och fuktavgivning. Panelbrädorna måste därför få röra sig fritt. Färgen fäster endast på sågade ytor men kritar, det vill säga färgar av sig på kläder. Den bör därför inte användas i offentliga byggnader.</a:t>
            </a:r>
          </a:p>
          <a:p>
            <a:r>
              <a:rPr lang="sv-SE" sz="1200" kern="1200" dirty="0" smtClean="0">
                <a:solidFill>
                  <a:schemeClr val="tx1"/>
                </a:solidFill>
                <a:effectLst/>
                <a:latin typeface="+mn-lt"/>
                <a:ea typeface="+mn-ea"/>
                <a:cs typeface="+mn-cs"/>
              </a:rPr>
              <a:t>Slamfärger måste förvaras frostfritt.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206</a:t>
            </a:fld>
            <a:endParaRPr lang="sv-SE"/>
          </a:p>
        </p:txBody>
      </p:sp>
    </p:spTree>
    <p:extLst>
      <p:ext uri="{BB962C8B-B14F-4D97-AF65-F5344CB8AC3E}">
        <p14:creationId xmlns:p14="http://schemas.microsoft.com/office/powerpoint/2010/main" val="230128884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Träoljor används av olika skäl med olika sammansättning för varje tillfälle, trall, penetrerande grundolja och träskyddsolja.</a:t>
            </a:r>
          </a:p>
          <a:p>
            <a:r>
              <a:rPr lang="sv-SE" sz="1200" kern="1200" dirty="0" smtClean="0">
                <a:solidFill>
                  <a:schemeClr val="tx1"/>
                </a:solidFill>
                <a:effectLst/>
                <a:latin typeface="+mn-lt"/>
                <a:ea typeface="+mn-ea"/>
                <a:cs typeface="+mn-cs"/>
              </a:rPr>
              <a:t>Trätjära är ett gammalt sätt att ytbehandla trä. Tjäran måste värmas för att kunna strykas ut. Den luktar starkt under lång tid efter behandlingen. </a:t>
            </a:r>
          </a:p>
          <a:p>
            <a:r>
              <a:rPr lang="sv-SE" sz="1200" kern="1200" dirty="0" smtClean="0">
                <a:solidFill>
                  <a:schemeClr val="tx1"/>
                </a:solidFill>
                <a:effectLst/>
                <a:latin typeface="+mn-lt"/>
                <a:ea typeface="+mn-ea"/>
                <a:cs typeface="+mn-cs"/>
              </a:rPr>
              <a:t>En varning kan vara på plats. Begagnade stolpar är impregnerade med kreosot, det vill säga stenkolstjära. Sådana stolpar skall</a:t>
            </a:r>
            <a:r>
              <a:rPr lang="sv-SE" sz="1200" b="1" kern="1200" dirty="0" smtClean="0">
                <a:solidFill>
                  <a:schemeClr val="tx1"/>
                </a:solidFill>
                <a:effectLst/>
                <a:latin typeface="+mn-lt"/>
                <a:ea typeface="+mn-ea"/>
                <a:cs typeface="+mn-cs"/>
              </a:rPr>
              <a:t> INTE</a:t>
            </a:r>
            <a:r>
              <a:rPr lang="sv-SE" sz="1200" kern="1200" dirty="0" smtClean="0">
                <a:solidFill>
                  <a:schemeClr val="tx1"/>
                </a:solidFill>
                <a:effectLst/>
                <a:latin typeface="+mn-lt"/>
                <a:ea typeface="+mn-ea"/>
                <a:cs typeface="+mn-cs"/>
              </a:rPr>
              <a:t> användas i byggande på grund av besvärande lukt. </a:t>
            </a:r>
          </a:p>
          <a:p>
            <a:r>
              <a:rPr lang="sv-SE" sz="1200" kern="1200" dirty="0" smtClean="0">
                <a:solidFill>
                  <a:schemeClr val="tx1"/>
                </a:solidFill>
                <a:effectLst/>
                <a:latin typeface="+mn-lt"/>
                <a:ea typeface="+mn-ea"/>
                <a:cs typeface="+mn-cs"/>
              </a:rPr>
              <a:t>Järnvitriol är en snabbåldring av utvändigt trä. Färgen beror på koncentrationen av järnsulfat i vattenblandningen. Den kan missfärga betong, plåtbeslag och glas. På någon dag ger den en grå färg som utvändigt trä annars skulle ha fått efter flera år. Med tiden bryts träytan ner och får relief.</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207</a:t>
            </a:fld>
            <a:endParaRPr lang="sv-SE"/>
          </a:p>
        </p:txBody>
      </p:sp>
    </p:spTree>
    <p:extLst>
      <p:ext uri="{BB962C8B-B14F-4D97-AF65-F5344CB8AC3E}">
        <p14:creationId xmlns:p14="http://schemas.microsoft.com/office/powerpoint/2010/main" val="112030208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målningsbehandling skall byggas upp på ett systematiskt sätt, systemmålning. De olika skikten har sin särskilda uppgift.</a:t>
            </a:r>
          </a:p>
          <a:p>
            <a:r>
              <a:rPr lang="sv-SE" sz="1200" kern="1200" dirty="0" smtClean="0">
                <a:solidFill>
                  <a:schemeClr val="tx1"/>
                </a:solidFill>
                <a:effectLst/>
                <a:latin typeface="+mn-lt"/>
                <a:ea typeface="+mn-ea"/>
                <a:cs typeface="+mn-cs"/>
              </a:rPr>
              <a:t>Den penetrerande grundoljan skall tränga in i träet och täppa till alla passagevägar som vatten skulle kunna ta. Behandlingen är särskilt viktig på ändträ.</a:t>
            </a:r>
          </a:p>
          <a:p>
            <a:r>
              <a:rPr lang="sv-SE" sz="1200" kern="1200" dirty="0" smtClean="0">
                <a:solidFill>
                  <a:schemeClr val="tx1"/>
                </a:solidFill>
                <a:effectLst/>
                <a:latin typeface="+mn-lt"/>
                <a:ea typeface="+mn-ea"/>
                <a:cs typeface="+mn-cs"/>
              </a:rPr>
              <a:t>Nästa skikt är grundmålningen. Den skall fästa fast färgen i </a:t>
            </a:r>
            <a:r>
              <a:rPr lang="sv-SE" sz="1200" kern="1200" dirty="0" err="1" smtClean="0">
                <a:solidFill>
                  <a:schemeClr val="tx1"/>
                </a:solidFill>
                <a:effectLst/>
                <a:latin typeface="+mn-lt"/>
                <a:ea typeface="+mn-ea"/>
                <a:cs typeface="+mn-cs"/>
              </a:rPr>
              <a:t>träunderlaget</a:t>
            </a:r>
            <a:r>
              <a:rPr lang="sv-SE" sz="1200" kern="1200" dirty="0" smtClean="0">
                <a:solidFill>
                  <a:schemeClr val="tx1"/>
                </a:solidFill>
                <a:effectLst/>
                <a:latin typeface="+mn-lt"/>
                <a:ea typeface="+mn-ea"/>
                <a:cs typeface="+mn-cs"/>
              </a:rPr>
              <a:t> samtidigt som den skall hindra upptagningen av vatten. </a:t>
            </a:r>
          </a:p>
          <a:p>
            <a:r>
              <a:rPr lang="sv-SE" sz="1200" kern="1200" dirty="0" smtClean="0">
                <a:solidFill>
                  <a:schemeClr val="tx1"/>
                </a:solidFill>
                <a:effectLst/>
                <a:latin typeface="+mn-lt"/>
                <a:ea typeface="+mn-ea"/>
                <a:cs typeface="+mn-cs"/>
              </a:rPr>
              <a:t>Grundningen skall göras på så fräsch träyta som möjligt. På en åldrad träyta sitter de ytliga fibrerna inte så fast samman. En ny metod att säkerställa god vidhäftning är fabriksgrundad panel. Behandlingen sker då i nära anslutning till profileringen och påläggets tjocklek kontrolleras regelbundet. Den fabriksgrundade panelen har bättre åldringsbeständighet än den obehandlade träytan. Nästa skikt i målningssystemet kan därför vänta tills lämpliga väderförhållanden råder. Se sidan 64.</a:t>
            </a:r>
          </a:p>
          <a:p>
            <a:r>
              <a:rPr lang="sv-SE" sz="1200" kern="1200" dirty="0" err="1" smtClean="0">
                <a:solidFill>
                  <a:schemeClr val="tx1"/>
                </a:solidFill>
                <a:effectLst/>
                <a:latin typeface="+mn-lt"/>
                <a:ea typeface="+mn-ea"/>
                <a:cs typeface="+mn-cs"/>
              </a:rPr>
              <a:t>Toppfärgen</a:t>
            </a:r>
            <a:r>
              <a:rPr lang="sv-SE" sz="1200" kern="1200" dirty="0" smtClean="0">
                <a:solidFill>
                  <a:schemeClr val="tx1"/>
                </a:solidFill>
                <a:effectLst/>
                <a:latin typeface="+mn-lt"/>
                <a:ea typeface="+mn-ea"/>
                <a:cs typeface="+mn-cs"/>
              </a:rPr>
              <a:t> skall skydda underliggande skikt mot nedbrytning och ge önskad kulör.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208</a:t>
            </a:fld>
            <a:endParaRPr lang="sv-SE"/>
          </a:p>
        </p:txBody>
      </p:sp>
    </p:spTree>
    <p:extLst>
      <p:ext uri="{BB962C8B-B14F-4D97-AF65-F5344CB8AC3E}">
        <p14:creationId xmlns:p14="http://schemas.microsoft.com/office/powerpoint/2010/main" val="224994464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För ett gott målningsresultat skall träytan vara så fräsch som möjligt vid monteringen och grundningen på plats skall ske snarast möjligt. En nyhet är att många tillverkare av utvändiga paneler utför en industriell grundmålning, så kallad fabriksgrundning. Den innebär att en grundning med 60 </a:t>
            </a:r>
            <a:r>
              <a:rPr lang="sv-SE" sz="1200" kern="1200" dirty="0" err="1" smtClean="0">
                <a:solidFill>
                  <a:schemeClr val="tx1"/>
                </a:solidFill>
                <a:effectLst/>
                <a:latin typeface="+mn-lt"/>
                <a:ea typeface="+mn-ea"/>
                <a:cs typeface="+mn-cs"/>
              </a:rPr>
              <a:t>μm</a:t>
            </a:r>
            <a:r>
              <a:rPr lang="sv-SE" sz="1200" kern="1200" dirty="0" smtClean="0">
                <a:solidFill>
                  <a:schemeClr val="tx1"/>
                </a:solidFill>
                <a:effectLst/>
                <a:latin typeface="+mn-lt"/>
                <a:ea typeface="+mn-ea"/>
                <a:cs typeface="+mn-cs"/>
              </a:rPr>
              <a:t> (my-meter) tjocklek läggs på direkt efter profileringen, det vill säga på en mycket fräsch yta. Detta motsvarar en färgåtgång på en liter per 6-7 m</a:t>
            </a:r>
            <a:r>
              <a:rPr lang="sv-SE" sz="1200" kern="1200" baseline="30000" dirty="0" smtClean="0">
                <a:solidFill>
                  <a:schemeClr val="tx1"/>
                </a:solidFill>
                <a:effectLst/>
                <a:latin typeface="+mn-lt"/>
                <a:ea typeface="+mn-ea"/>
                <a:cs typeface="+mn-cs"/>
              </a:rPr>
              <a:t>2</a:t>
            </a:r>
            <a:r>
              <a:rPr lang="sv-SE" sz="1200" kern="1200" dirty="0" smtClean="0">
                <a:solidFill>
                  <a:schemeClr val="tx1"/>
                </a:solidFill>
                <a:effectLst/>
                <a:latin typeface="+mn-lt"/>
                <a:ea typeface="+mn-ea"/>
                <a:cs typeface="+mn-cs"/>
              </a:rPr>
              <a:t>. Fabriksgrundningen innebär att panelen kan monteras och att man kan avvakta med fortsatt målningsbehandling till lämplig väderlek.</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209</a:t>
            </a:fld>
            <a:endParaRPr lang="sv-SE"/>
          </a:p>
        </p:txBody>
      </p:sp>
    </p:spTree>
    <p:extLst>
      <p:ext uri="{BB962C8B-B14F-4D97-AF65-F5344CB8AC3E}">
        <p14:creationId xmlns:p14="http://schemas.microsoft.com/office/powerpoint/2010/main" val="18063084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utvändig panel som skall spikas skall spikas med hammare. Man skall se ett grunt avtryck av hammarhuvudet i träytan. På det sättet har spikningen inte skadat den industriella grundmålningen.</a:t>
            </a:r>
          </a:p>
          <a:p>
            <a:r>
              <a:rPr lang="sv-SE" sz="1200" kern="1200" dirty="0" smtClean="0">
                <a:solidFill>
                  <a:schemeClr val="tx1"/>
                </a:solidFill>
                <a:effectLst/>
                <a:latin typeface="+mn-lt"/>
                <a:ea typeface="+mn-ea"/>
                <a:cs typeface="+mn-cs"/>
              </a:rPr>
              <a:t>Om panelen spikas med spikpistol skall spiken inte skjutas ända in utan </a:t>
            </a:r>
            <a:r>
              <a:rPr lang="sv-SE" sz="1200" kern="1200" dirty="0" err="1" smtClean="0">
                <a:solidFill>
                  <a:schemeClr val="tx1"/>
                </a:solidFill>
                <a:effectLst/>
                <a:latin typeface="+mn-lt"/>
                <a:ea typeface="+mn-ea"/>
                <a:cs typeface="+mn-cs"/>
              </a:rPr>
              <a:t>efterspikas</a:t>
            </a:r>
            <a:r>
              <a:rPr lang="sv-SE" sz="1200" kern="1200" dirty="0" smtClean="0">
                <a:solidFill>
                  <a:schemeClr val="tx1"/>
                </a:solidFill>
                <a:effectLst/>
                <a:latin typeface="+mn-lt"/>
                <a:ea typeface="+mn-ea"/>
                <a:cs typeface="+mn-cs"/>
              </a:rPr>
              <a:t> med hammare.</a:t>
            </a:r>
          </a:p>
          <a:p>
            <a:r>
              <a:rPr lang="sv-SE" sz="1200" kern="1200" dirty="0" smtClean="0">
                <a:solidFill>
                  <a:schemeClr val="tx1"/>
                </a:solidFill>
                <a:effectLst/>
                <a:latin typeface="+mn-lt"/>
                <a:ea typeface="+mn-ea"/>
                <a:cs typeface="+mn-cs"/>
              </a:rPr>
              <a:t>Om huvudet på spiken eller skruven har trängt ner i träytan så att en krater har bildats, så har grundningen skadats. I kratern finns ogrundat trä, vilket innebär en fuktficka med risk för framtida skador och kortare livslängd.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210</a:t>
            </a:fld>
            <a:endParaRPr lang="sv-SE"/>
          </a:p>
        </p:txBody>
      </p:sp>
    </p:spTree>
    <p:extLst>
      <p:ext uri="{BB962C8B-B14F-4D97-AF65-F5344CB8AC3E}">
        <p14:creationId xmlns:p14="http://schemas.microsoft.com/office/powerpoint/2010/main" val="45775254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En ytbehandling håller inte hur länge som helst. Dess funktion försämras med tiden. Därför behöver alla ytbehandlingar underhållas, dess funktion måste vidmakthållas.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211</a:t>
            </a:fld>
            <a:endParaRPr lang="sv-SE"/>
          </a:p>
        </p:txBody>
      </p:sp>
    </p:spTree>
    <p:extLst>
      <p:ext uri="{BB962C8B-B14F-4D97-AF65-F5344CB8AC3E}">
        <p14:creationId xmlns:p14="http://schemas.microsoft.com/office/powerpoint/2010/main" val="220035515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Texten på PP-bilden har så liten storlek att man måste titta på sidan 95. </a:t>
            </a:r>
          </a:p>
          <a:p>
            <a:r>
              <a:rPr lang="sv-SE" sz="1200" kern="1200" dirty="0" smtClean="0">
                <a:solidFill>
                  <a:schemeClr val="tx1"/>
                </a:solidFill>
                <a:effectLst/>
                <a:latin typeface="+mn-lt"/>
                <a:ea typeface="+mn-ea"/>
                <a:cs typeface="+mn-cs"/>
              </a:rPr>
              <a:t>I det översta fältet finns de olika färgernas egenskaper värderade.</a:t>
            </a:r>
          </a:p>
          <a:p>
            <a:r>
              <a:rPr lang="sv-SE" sz="1200" kern="1200" dirty="0" smtClean="0">
                <a:solidFill>
                  <a:schemeClr val="tx1"/>
                </a:solidFill>
                <a:effectLst/>
                <a:latin typeface="+mn-lt"/>
                <a:ea typeface="+mn-ea"/>
                <a:cs typeface="+mn-cs"/>
              </a:rPr>
              <a:t>I nästa fält redovisas </a:t>
            </a:r>
            <a:r>
              <a:rPr lang="sv-SE" sz="1200" kern="1200" dirty="0" err="1" smtClean="0">
                <a:solidFill>
                  <a:schemeClr val="tx1"/>
                </a:solidFill>
                <a:effectLst/>
                <a:latin typeface="+mn-lt"/>
                <a:ea typeface="+mn-ea"/>
                <a:cs typeface="+mn-cs"/>
              </a:rPr>
              <a:t>nymålning</a:t>
            </a:r>
            <a:r>
              <a:rPr lang="sv-SE" sz="1200" kern="1200" dirty="0" smtClean="0">
                <a:solidFill>
                  <a:schemeClr val="tx1"/>
                </a:solidFill>
                <a:effectLst/>
                <a:latin typeface="+mn-lt"/>
                <a:ea typeface="+mn-ea"/>
                <a:cs typeface="+mn-cs"/>
              </a:rPr>
              <a:t> på olika underlag. Man ser här den effekt som </a:t>
            </a:r>
            <a:r>
              <a:rPr lang="sv-SE" sz="1200" kern="1200" dirty="0" err="1" smtClean="0">
                <a:solidFill>
                  <a:schemeClr val="tx1"/>
                </a:solidFill>
                <a:effectLst/>
                <a:latin typeface="+mn-lt"/>
                <a:ea typeface="+mn-ea"/>
                <a:cs typeface="+mn-cs"/>
              </a:rPr>
              <a:t>ytåldrat</a:t>
            </a:r>
            <a:r>
              <a:rPr lang="sv-SE" sz="1200" kern="1200" dirty="0" smtClean="0">
                <a:solidFill>
                  <a:schemeClr val="tx1"/>
                </a:solidFill>
                <a:effectLst/>
                <a:latin typeface="+mn-lt"/>
                <a:ea typeface="+mn-ea"/>
                <a:cs typeface="+mn-cs"/>
              </a:rPr>
              <a:t> trä har på slutresultatet. Alla färger vill ha fräsch träyta.</a:t>
            </a:r>
          </a:p>
          <a:p>
            <a:r>
              <a:rPr lang="sv-SE" sz="1200" kern="1200" dirty="0" smtClean="0">
                <a:solidFill>
                  <a:schemeClr val="tx1"/>
                </a:solidFill>
                <a:effectLst/>
                <a:latin typeface="+mn-lt"/>
                <a:ea typeface="+mn-ea"/>
                <a:cs typeface="+mn-cs"/>
              </a:rPr>
              <a:t>I det nedre fältet redovisas underhåll av olika färgunderlag. Man kan då hitta fog för uttrycket: ”En gång linolja - alltid linolja” och ”En gång slamfärg – alltid slamfärg”.</a:t>
            </a:r>
          </a:p>
          <a:p>
            <a:r>
              <a:rPr lang="sv-SE" sz="1200" kern="1200" dirty="0" smtClean="0">
                <a:solidFill>
                  <a:schemeClr val="tx1"/>
                </a:solidFill>
                <a:effectLst/>
                <a:latin typeface="+mn-lt"/>
                <a:ea typeface="+mn-ea"/>
                <a:cs typeface="+mn-cs"/>
              </a:rPr>
              <a:t>För att kunna ge korrekta råd om val av färg måste man veta vilken färg underlaget är målad med. Vissa kännetecken har nämnts tidigare. Man bör dock kontrollera med en proffsmålare i en sådan viktig fråga.</a:t>
            </a:r>
          </a:p>
          <a:p>
            <a:r>
              <a:rPr lang="sv-SE" sz="1200" kern="1200" dirty="0" smtClean="0">
                <a:solidFill>
                  <a:schemeClr val="tx1"/>
                </a:solidFill>
                <a:effectLst/>
                <a:latin typeface="+mn-lt"/>
                <a:ea typeface="+mn-ea"/>
                <a:cs typeface="+mn-cs"/>
              </a:rPr>
              <a:t>Skulle förfallet av till exempel täckmålade fönster ha gått så långt att de utvändiga ytorna består av både färg och blottat trä så blir underhållsarbetet mera komplicerat. Båda nedre fälten kommer då till nytta.</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212</a:t>
            </a:fld>
            <a:endParaRPr lang="sv-SE"/>
          </a:p>
        </p:txBody>
      </p:sp>
    </p:spTree>
    <p:extLst>
      <p:ext uri="{BB962C8B-B14F-4D97-AF65-F5344CB8AC3E}">
        <p14:creationId xmlns:p14="http://schemas.microsoft.com/office/powerpoint/2010/main" val="390734493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Tabellen 42 går inte att läsa på PP-bilden utan måste läsas i boken.</a:t>
            </a:r>
          </a:p>
          <a:p>
            <a:r>
              <a:rPr lang="sv-SE" sz="1200" kern="1200" dirty="0" smtClean="0">
                <a:solidFill>
                  <a:schemeClr val="tx1"/>
                </a:solidFill>
                <a:effectLst/>
                <a:latin typeface="+mn-lt"/>
                <a:ea typeface="+mn-ea"/>
                <a:cs typeface="+mn-cs"/>
              </a:rPr>
              <a:t>Den har likartat upplägg som bilden för utvändigt underhåll.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214</a:t>
            </a:fld>
            <a:endParaRPr lang="sv-SE"/>
          </a:p>
        </p:txBody>
      </p:sp>
    </p:spTree>
    <p:extLst>
      <p:ext uri="{BB962C8B-B14F-4D97-AF65-F5344CB8AC3E}">
        <p14:creationId xmlns:p14="http://schemas.microsoft.com/office/powerpoint/2010/main" val="287365408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215</a:t>
            </a:fld>
            <a:endParaRPr lang="sv-SE"/>
          </a:p>
        </p:txBody>
      </p:sp>
    </p:spTree>
    <p:extLst>
      <p:ext uri="{BB962C8B-B14F-4D97-AF65-F5344CB8AC3E}">
        <p14:creationId xmlns:p14="http://schemas.microsoft.com/office/powerpoint/2010/main" val="37796613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är en färskvara som skall hanteras och lagras med eftertanke i hela kedjan från sågverk till inbyggnad. För detta krävs en planering och kunskap om riskerna med felaktiga åtgärder.</a:t>
            </a:r>
          </a:p>
          <a:p>
            <a:r>
              <a:rPr lang="sv-SE" sz="1200" kern="1200" dirty="0" smtClean="0">
                <a:solidFill>
                  <a:schemeClr val="tx1"/>
                </a:solidFill>
                <a:effectLst/>
                <a:latin typeface="+mn-lt"/>
                <a:ea typeface="+mn-ea"/>
                <a:cs typeface="+mn-cs"/>
              </a:rPr>
              <a:t>Hela avsnittet bygger på en serie ikoner som skall ersätta långa förklaringar.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217</a:t>
            </a:fld>
            <a:endParaRPr lang="sv-SE"/>
          </a:p>
        </p:txBody>
      </p:sp>
    </p:spTree>
    <p:extLst>
      <p:ext uri="{BB962C8B-B14F-4D97-AF65-F5344CB8AC3E}">
        <p14:creationId xmlns:p14="http://schemas.microsoft.com/office/powerpoint/2010/main" val="3583533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Detta är ett omfattande materialavsnitt som ger en grundläggande förståelse för hur trä skall användas i byggandet.</a:t>
            </a:r>
          </a:p>
          <a:p>
            <a:r>
              <a:rPr lang="sv-SE" sz="1200" kern="1200" dirty="0" smtClean="0">
                <a:solidFill>
                  <a:schemeClr val="tx1"/>
                </a:solidFill>
                <a:effectLst/>
                <a:latin typeface="+mn-lt"/>
                <a:ea typeface="+mn-ea"/>
                <a:cs typeface="+mn-cs"/>
              </a:rPr>
              <a:t>I skogen ger växtplats och skötsel grunden för stockens kvalitet. </a:t>
            </a:r>
          </a:p>
          <a:p>
            <a:r>
              <a:rPr lang="sv-SE" sz="1200" kern="1200" dirty="0" smtClean="0">
                <a:solidFill>
                  <a:schemeClr val="tx1"/>
                </a:solidFill>
                <a:effectLst/>
                <a:latin typeface="+mn-lt"/>
                <a:ea typeface="+mn-ea"/>
                <a:cs typeface="+mn-cs"/>
              </a:rPr>
              <a:t>I sågverket tillverkas plankan. Dess egenskaper avgör till vilka användningsområden den är lämpad.</a:t>
            </a:r>
          </a:p>
          <a:p>
            <a:r>
              <a:rPr lang="sv-SE" sz="1200" kern="1200" dirty="0" smtClean="0">
                <a:solidFill>
                  <a:schemeClr val="tx1"/>
                </a:solidFill>
                <a:effectLst/>
                <a:latin typeface="+mn-lt"/>
                <a:ea typeface="+mn-ea"/>
                <a:cs typeface="+mn-cs"/>
              </a:rPr>
              <a:t>Med träslaget följer beständigheten.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a:t>
            </a:fld>
            <a:endParaRPr lang="sv-SE"/>
          </a:p>
        </p:txBody>
      </p:sp>
    </p:spTree>
    <p:extLst>
      <p:ext uri="{BB962C8B-B14F-4D97-AF65-F5344CB8AC3E}">
        <p14:creationId xmlns:p14="http://schemas.microsoft.com/office/powerpoint/2010/main" val="26271907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 är en färskvara som skall hanteras och lagras på ett sådant sätt att virket inte skadas.</a:t>
            </a:r>
          </a:p>
          <a:p>
            <a:r>
              <a:rPr lang="sv-SE" sz="1200" kern="1200" dirty="0" smtClean="0">
                <a:solidFill>
                  <a:schemeClr val="tx1"/>
                </a:solidFill>
                <a:effectLst/>
                <a:latin typeface="+mn-lt"/>
                <a:ea typeface="+mn-ea"/>
                <a:cs typeface="+mn-cs"/>
              </a:rPr>
              <a:t>Skadorna kan vara:</a:t>
            </a:r>
          </a:p>
          <a:p>
            <a:r>
              <a:rPr lang="sv-SE" sz="1200" kern="1200" dirty="0" smtClean="0">
                <a:solidFill>
                  <a:schemeClr val="tx1"/>
                </a:solidFill>
                <a:effectLst/>
                <a:latin typeface="+mn-lt"/>
                <a:ea typeface="+mn-ea"/>
                <a:cs typeface="+mn-cs"/>
              </a:rPr>
              <a:t>•	röta</a:t>
            </a:r>
          </a:p>
          <a:p>
            <a:r>
              <a:rPr lang="sv-SE" sz="1200" kern="1200" dirty="0" smtClean="0">
                <a:solidFill>
                  <a:schemeClr val="tx1"/>
                </a:solidFill>
                <a:effectLst/>
                <a:latin typeface="+mn-lt"/>
                <a:ea typeface="+mn-ea"/>
                <a:cs typeface="+mn-cs"/>
              </a:rPr>
              <a:t>•	blånad</a:t>
            </a:r>
          </a:p>
          <a:p>
            <a:r>
              <a:rPr lang="sv-SE" sz="1200" kern="1200" dirty="0" smtClean="0">
                <a:solidFill>
                  <a:schemeClr val="tx1"/>
                </a:solidFill>
                <a:effectLst/>
                <a:latin typeface="+mn-lt"/>
                <a:ea typeface="+mn-ea"/>
                <a:cs typeface="+mn-cs"/>
              </a:rPr>
              <a:t>•	mögel</a:t>
            </a:r>
          </a:p>
          <a:p>
            <a:r>
              <a:rPr lang="sv-SE" sz="1200" kern="1200" dirty="0" smtClean="0">
                <a:solidFill>
                  <a:schemeClr val="tx1"/>
                </a:solidFill>
                <a:effectLst/>
                <a:latin typeface="+mn-lt"/>
                <a:ea typeface="+mn-ea"/>
                <a:cs typeface="+mn-cs"/>
              </a:rPr>
              <a:t>•	jord och smuts</a:t>
            </a:r>
          </a:p>
          <a:p>
            <a:r>
              <a:rPr lang="sv-SE" sz="1200" kern="1200" dirty="0" smtClean="0">
                <a:solidFill>
                  <a:schemeClr val="tx1"/>
                </a:solidFill>
                <a:effectLst/>
                <a:latin typeface="+mn-lt"/>
                <a:ea typeface="+mn-ea"/>
                <a:cs typeface="+mn-cs"/>
              </a:rPr>
              <a:t>•	mekaniska skador.</a:t>
            </a:r>
          </a:p>
          <a:p>
            <a:r>
              <a:rPr lang="sv-SE" sz="1200" kern="1200" dirty="0" smtClean="0">
                <a:solidFill>
                  <a:schemeClr val="tx1"/>
                </a:solidFill>
                <a:effectLst/>
                <a:latin typeface="+mn-lt"/>
                <a:ea typeface="+mn-ea"/>
                <a:cs typeface="+mn-cs"/>
              </a:rPr>
              <a:t>Virke som ligger under tak är bäst skyddat.</a:t>
            </a:r>
          </a:p>
          <a:p>
            <a:r>
              <a:rPr lang="sv-SE" sz="1200" kern="1200" dirty="0" smtClean="0">
                <a:solidFill>
                  <a:schemeClr val="tx1"/>
                </a:solidFill>
                <a:effectLst/>
                <a:latin typeface="+mn-lt"/>
                <a:ea typeface="+mn-ea"/>
                <a:cs typeface="+mn-cs"/>
              </a:rPr>
              <a:t>Virke som ligger i täckta paket är väl skyddat så länge som täckningen är hel. Kommer fukt in i ett täckt paket så uppstår snabbt en miljö som är gynnsam för mögel eller blånad. Trasiga paket skall därför brytas och </a:t>
            </a:r>
            <a:r>
              <a:rPr lang="sv-SE" sz="1200" kern="1200" dirty="0" err="1" smtClean="0">
                <a:solidFill>
                  <a:schemeClr val="tx1"/>
                </a:solidFill>
                <a:effectLst/>
                <a:latin typeface="+mn-lt"/>
                <a:ea typeface="+mn-ea"/>
                <a:cs typeface="+mn-cs"/>
              </a:rPr>
              <a:t>ströas</a:t>
            </a:r>
            <a:r>
              <a:rPr lang="sv-SE" sz="1200" kern="1200" dirty="0" smtClean="0">
                <a:solidFill>
                  <a:schemeClr val="tx1"/>
                </a:solidFill>
                <a:effectLst/>
                <a:latin typeface="+mn-lt"/>
                <a:ea typeface="+mn-ea"/>
                <a:cs typeface="+mn-cs"/>
              </a:rPr>
              <a:t> upp så att virket får chans att torka snabbt.</a:t>
            </a:r>
          </a:p>
          <a:p>
            <a:r>
              <a:rPr lang="sv-SE" sz="1200" kern="1200" dirty="0" smtClean="0">
                <a:solidFill>
                  <a:schemeClr val="tx1"/>
                </a:solidFill>
                <a:effectLst/>
                <a:latin typeface="+mn-lt"/>
                <a:ea typeface="+mn-ea"/>
                <a:cs typeface="+mn-cs"/>
              </a:rPr>
              <a:t>På en byggplats skall virke förvaras så kort tid som möjligt, högst en vecka, från leverans till inbyggnad.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218</a:t>
            </a:fld>
            <a:endParaRPr lang="sv-SE"/>
          </a:p>
        </p:txBody>
      </p:sp>
    </p:spTree>
    <p:extLst>
      <p:ext uri="{BB962C8B-B14F-4D97-AF65-F5344CB8AC3E}">
        <p14:creationId xmlns:p14="http://schemas.microsoft.com/office/powerpoint/2010/main" val="17254387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Ett emballage som är helt är en god garanti för att virket är skyddat.</a:t>
            </a:r>
          </a:p>
          <a:p>
            <a:r>
              <a:rPr lang="sv-SE" sz="1200" kern="1200" dirty="0" smtClean="0">
                <a:solidFill>
                  <a:schemeClr val="tx1"/>
                </a:solidFill>
                <a:effectLst/>
                <a:latin typeface="+mn-lt"/>
                <a:ea typeface="+mn-ea"/>
                <a:cs typeface="+mn-cs"/>
              </a:rPr>
              <a:t>Man bör kontrollera att leveransen stämmer med följesedeln vad gäller mängd och kvaliteten.</a:t>
            </a:r>
          </a:p>
          <a:p>
            <a:r>
              <a:rPr lang="sv-SE" sz="1200" kern="1200" dirty="0" smtClean="0">
                <a:solidFill>
                  <a:schemeClr val="tx1"/>
                </a:solidFill>
                <a:effectLst/>
                <a:latin typeface="+mn-lt"/>
                <a:ea typeface="+mn-ea"/>
                <a:cs typeface="+mn-cs"/>
              </a:rPr>
              <a:t>En fuktkvotsmätare är lika naturlig i hantering och lagring av virke som ett stetoskop i sjukvården.</a:t>
            </a:r>
          </a:p>
          <a:p>
            <a:r>
              <a:rPr lang="sv-SE" sz="1200" kern="1200" dirty="0" smtClean="0">
                <a:solidFill>
                  <a:schemeClr val="tx1"/>
                </a:solidFill>
                <a:effectLst/>
                <a:latin typeface="+mn-lt"/>
                <a:ea typeface="+mn-ea"/>
                <a:cs typeface="+mn-cs"/>
              </a:rPr>
              <a:t>Att skatta fuktkvoten skall enligt standarden ske på flatan på virkesbiten. I praktiken skulle det innebära att man skulle behöva bryta upp paketet, både bandning och emballage. Det är enklare att göra några stick i sidan på paketen. De små hålen medför mycket liten risk att fukt kommer in. Man skall inte jämföra de avläsningar man får med siffervärden från någon tabell för </a:t>
            </a:r>
            <a:r>
              <a:rPr lang="sv-SE" sz="1200" kern="1200" dirty="0" err="1" smtClean="0">
                <a:solidFill>
                  <a:schemeClr val="tx1"/>
                </a:solidFill>
                <a:effectLst/>
                <a:latin typeface="+mn-lt"/>
                <a:ea typeface="+mn-ea"/>
                <a:cs typeface="+mn-cs"/>
              </a:rPr>
              <a:t>målfuktkvot</a:t>
            </a:r>
            <a:r>
              <a:rPr lang="sv-SE" sz="1200" kern="1200" dirty="0" smtClean="0">
                <a:solidFill>
                  <a:schemeClr val="tx1"/>
                </a:solidFill>
                <a:effectLst/>
                <a:latin typeface="+mn-lt"/>
                <a:ea typeface="+mn-ea"/>
                <a:cs typeface="+mn-cs"/>
              </a:rPr>
              <a:t>. Man skall ta avläsningarna som indikationer på fukttillståndet. Är siffrorna onormalt höga, upp mot 30 %, bör leveransen inte accepteras utan gå tillbaka, i obrutet skick.</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219</a:t>
            </a:fld>
            <a:endParaRPr lang="sv-SE"/>
          </a:p>
        </p:txBody>
      </p:sp>
    </p:spTree>
    <p:extLst>
      <p:ext uri="{BB962C8B-B14F-4D97-AF65-F5344CB8AC3E}">
        <p14:creationId xmlns:p14="http://schemas.microsoft.com/office/powerpoint/2010/main" val="429381358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presenning skall vara hel för att skydda mot nederbörd. Man skall ha för vana att dra över alla presenningar när arbetsdagen är slut.</a:t>
            </a:r>
          </a:p>
          <a:p>
            <a:r>
              <a:rPr lang="sv-SE" sz="1200" kern="1200" dirty="0" smtClean="0">
                <a:solidFill>
                  <a:schemeClr val="tx1"/>
                </a:solidFill>
                <a:effectLst/>
                <a:latin typeface="+mn-lt"/>
                <a:ea typeface="+mn-ea"/>
                <a:cs typeface="+mn-cs"/>
              </a:rPr>
              <a:t>Virke skall lagras högst en vecka under presenningar. Vid långvarig lagring i öppnade paket tar virket snart upp mycket fukt så att virket inte längre är acceptabelt för inbyggnad.</a:t>
            </a:r>
          </a:p>
          <a:p>
            <a:r>
              <a:rPr lang="sv-SE" sz="1200" kern="1200" dirty="0" smtClean="0">
                <a:solidFill>
                  <a:schemeClr val="tx1"/>
                </a:solidFill>
                <a:effectLst/>
                <a:latin typeface="+mn-lt"/>
                <a:ea typeface="+mn-ea"/>
                <a:cs typeface="+mn-cs"/>
              </a:rPr>
              <a:t>Man måste ha ventilation under en presenning. Om den sluter till mot marken så blir det lika fuktigt under presenningen som det är i marken, Det vill säga nästan 100 % RF, se diagrammet på sidan 28. Fuktkvoten kan gå upp mot 30 %, särskilt på ytan.</a:t>
            </a:r>
          </a:p>
          <a:p>
            <a:r>
              <a:rPr lang="sv-SE" sz="1200" kern="1200" dirty="0" smtClean="0">
                <a:solidFill>
                  <a:schemeClr val="tx1"/>
                </a:solidFill>
                <a:effectLst/>
                <a:latin typeface="+mn-lt"/>
                <a:ea typeface="+mn-ea"/>
                <a:cs typeface="+mn-cs"/>
              </a:rPr>
              <a:t>Om paketet dessutom står i solen blir förutsättningar för mögel och blånad snart optimala. Dessutom finns risk för att man får kondens på presenningens undersida. Den kommer sedan att droppa ner på virket med skador som följd.</a:t>
            </a:r>
          </a:p>
          <a:p>
            <a:r>
              <a:rPr lang="sv-SE" sz="1200" kern="1200" dirty="0" smtClean="0">
                <a:solidFill>
                  <a:schemeClr val="tx1"/>
                </a:solidFill>
                <a:effectLst/>
                <a:latin typeface="+mn-lt"/>
                <a:ea typeface="+mn-ea"/>
                <a:cs typeface="+mn-cs"/>
              </a:rPr>
              <a:t>Att ordna ventilation under en presenning är inte enkelt. Stöttor som lyfter sidorna är den enklaste åtgärden. Virkespaketet måste vila på underslag så att det blir fritt mot marken. Marken skall vara iordninggjord för lagringen. Inga vattenpölar! Gärna </a:t>
            </a:r>
            <a:r>
              <a:rPr lang="sv-SE" sz="1200" kern="1200" dirty="0" err="1" smtClean="0">
                <a:solidFill>
                  <a:schemeClr val="tx1"/>
                </a:solidFill>
                <a:effectLst/>
                <a:latin typeface="+mn-lt"/>
                <a:ea typeface="+mn-ea"/>
                <a:cs typeface="+mn-cs"/>
              </a:rPr>
              <a:t>avgrusade</a:t>
            </a:r>
            <a:r>
              <a:rPr lang="sv-SE" sz="1200" kern="1200" dirty="0" smtClean="0">
                <a:solidFill>
                  <a:schemeClr val="tx1"/>
                </a:solidFill>
                <a:effectLst/>
                <a:latin typeface="+mn-lt"/>
                <a:ea typeface="+mn-ea"/>
                <a:cs typeface="+mn-cs"/>
              </a:rPr>
              <a:t> och dränerade ytor.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220</a:t>
            </a:fld>
            <a:endParaRPr lang="sv-SE"/>
          </a:p>
        </p:txBody>
      </p:sp>
    </p:spTree>
    <p:extLst>
      <p:ext uri="{BB962C8B-B14F-4D97-AF65-F5344CB8AC3E}">
        <p14:creationId xmlns:p14="http://schemas.microsoft.com/office/powerpoint/2010/main" val="131905527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 i ett paket med ett helt emballage har en mycket stabil fuktkvot som inte påverkas särskilt mycket av omgivningen. Det understa lagret virke kan påverkas efter en tid av fukt underifrån. </a:t>
            </a:r>
          </a:p>
          <a:p>
            <a:r>
              <a:rPr lang="sv-SE" sz="1200" kern="1200" dirty="0" smtClean="0">
                <a:solidFill>
                  <a:schemeClr val="tx1"/>
                </a:solidFill>
                <a:effectLst/>
                <a:latin typeface="+mn-lt"/>
                <a:ea typeface="+mn-ea"/>
                <a:cs typeface="+mn-cs"/>
              </a:rPr>
              <a:t>Paketet skall då vara placerat i skugga. Om det står i solsken kan det bli kondens under emballaget på den skuggade sidan.</a:t>
            </a:r>
          </a:p>
          <a:p>
            <a:r>
              <a:rPr lang="sv-SE" sz="1200" kern="1200" dirty="0" smtClean="0">
                <a:solidFill>
                  <a:schemeClr val="tx1"/>
                </a:solidFill>
                <a:effectLst/>
                <a:latin typeface="+mn-lt"/>
                <a:ea typeface="+mn-ea"/>
                <a:cs typeface="+mn-cs"/>
              </a:rPr>
              <a:t>Emballaget måste vara helt. Vårdslös truckhantering gör lätt hål. Vatten kan tränga in men torkar inte ut.</a:t>
            </a:r>
          </a:p>
          <a:p>
            <a:r>
              <a:rPr lang="sv-SE" sz="1200" kern="1200" dirty="0" smtClean="0">
                <a:solidFill>
                  <a:schemeClr val="tx1"/>
                </a:solidFill>
                <a:effectLst/>
                <a:latin typeface="+mn-lt"/>
                <a:ea typeface="+mn-ea"/>
                <a:cs typeface="+mn-cs"/>
              </a:rPr>
              <a:t>Virke för stombyggnad har vid leverans en fuktkvot avpassad för inbyggnad och skall lagras i </a:t>
            </a:r>
            <a:r>
              <a:rPr lang="sv-SE" sz="1200" kern="1200" dirty="0" err="1" smtClean="0">
                <a:solidFill>
                  <a:schemeClr val="tx1"/>
                </a:solidFill>
                <a:effectLst/>
                <a:latin typeface="+mn-lt"/>
                <a:ea typeface="+mn-ea"/>
                <a:cs typeface="+mn-cs"/>
              </a:rPr>
              <a:t>kallager</a:t>
            </a:r>
            <a:r>
              <a:rPr lang="sv-SE" sz="1200" kern="1200" dirty="0" smtClean="0">
                <a:solidFill>
                  <a:schemeClr val="tx1"/>
                </a:solidFill>
                <a:effectLst/>
                <a:latin typeface="+mn-lt"/>
                <a:ea typeface="+mn-ea"/>
                <a:cs typeface="+mn-cs"/>
              </a:rPr>
              <a:t>, gärna under tak.</a:t>
            </a:r>
          </a:p>
          <a:p>
            <a:r>
              <a:rPr lang="sv-SE" sz="1200" kern="1200" dirty="0" smtClean="0">
                <a:solidFill>
                  <a:schemeClr val="tx1"/>
                </a:solidFill>
                <a:effectLst/>
                <a:latin typeface="+mn-lt"/>
                <a:ea typeface="+mn-ea"/>
                <a:cs typeface="+mn-cs"/>
              </a:rPr>
              <a:t>Virke avsett för användning inomhus har vid leveransen fuktkvot avpassad för användning inomhus. Sådant virke, lister, paneler och golv, skall lagras i uppvärmda utrymmen. Lagring på byggplats kan endast ske korta tider.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221</a:t>
            </a:fld>
            <a:endParaRPr lang="sv-SE"/>
          </a:p>
        </p:txBody>
      </p:sp>
    </p:spTree>
    <p:extLst>
      <p:ext uri="{BB962C8B-B14F-4D97-AF65-F5344CB8AC3E}">
        <p14:creationId xmlns:p14="http://schemas.microsoft.com/office/powerpoint/2010/main" val="42697393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Virkesavfall skall sorteras i två containrar, en för ”vitt” virke och en för impregnerat ”grönt” virke. Beroende på kommunernas möjligheter behandlas de två fraktionerna olika.</a:t>
            </a:r>
          </a:p>
          <a:p>
            <a:r>
              <a:rPr lang="sv-SE" sz="1200" kern="1200" dirty="0" smtClean="0">
                <a:solidFill>
                  <a:schemeClr val="tx1"/>
                </a:solidFill>
                <a:effectLst/>
                <a:latin typeface="+mn-lt"/>
                <a:ea typeface="+mn-ea"/>
                <a:cs typeface="+mn-cs"/>
              </a:rPr>
              <a:t>Man kan påpeka att avfallet har stort värde. Det finns olika uppgifter om spillets storlek, 5 – 10 procent förekommer. Det kan ligga mera pengar i avfallscontainern än vinsten på bygget.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222</a:t>
            </a:fld>
            <a:endParaRPr lang="sv-SE"/>
          </a:p>
        </p:txBody>
      </p:sp>
    </p:spTree>
    <p:extLst>
      <p:ext uri="{BB962C8B-B14F-4D97-AF65-F5344CB8AC3E}">
        <p14:creationId xmlns:p14="http://schemas.microsoft.com/office/powerpoint/2010/main" val="339956374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impregnerade virket skall sorteras för sig. I vissa kommuner kan det skickas till förbränning, i andra måste det läggas på deponi. Man måste alltså kontrollera vad kommunen på varje ort säger.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223</a:t>
            </a:fld>
            <a:endParaRPr lang="sv-SE"/>
          </a:p>
        </p:txBody>
      </p:sp>
    </p:spTree>
    <p:extLst>
      <p:ext uri="{BB962C8B-B14F-4D97-AF65-F5344CB8AC3E}">
        <p14:creationId xmlns:p14="http://schemas.microsoft.com/office/powerpoint/2010/main" val="303525586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Uppgifterna är viktiga, särskilt när det gäller impregnerat virke som är betydligt tyngre än annat trävirke. Information till truckförarna viktig.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224</a:t>
            </a:fld>
            <a:endParaRPr lang="sv-SE"/>
          </a:p>
        </p:txBody>
      </p:sp>
    </p:spTree>
    <p:extLst>
      <p:ext uri="{BB962C8B-B14F-4D97-AF65-F5344CB8AC3E}">
        <p14:creationId xmlns:p14="http://schemas.microsoft.com/office/powerpoint/2010/main" val="266308788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 är en färskvara som inte skall ligga länge innan det byggs in. Det skall flöda genom processen.</a:t>
            </a:r>
          </a:p>
          <a:p>
            <a:r>
              <a:rPr lang="sv-SE" sz="1200" kern="1200" dirty="0" smtClean="0">
                <a:solidFill>
                  <a:schemeClr val="tx1"/>
                </a:solidFill>
                <a:effectLst/>
                <a:latin typeface="+mn-lt"/>
                <a:ea typeface="+mn-ea"/>
                <a:cs typeface="+mn-cs"/>
              </a:rPr>
              <a:t>Bygg- och trävaruhandeln är bästa lagringsstället och skall vara en förebild för byggplatsen. Där skall virket bara lagras några få dagar innan det byggs in.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225</a:t>
            </a:fld>
            <a:endParaRPr lang="sv-SE"/>
          </a:p>
        </p:txBody>
      </p:sp>
    </p:spTree>
    <p:extLst>
      <p:ext uri="{BB962C8B-B14F-4D97-AF65-F5344CB8AC3E}">
        <p14:creationId xmlns:p14="http://schemas.microsoft.com/office/powerpoint/2010/main" val="79379419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226</a:t>
            </a:fld>
            <a:endParaRPr lang="sv-SE"/>
          </a:p>
        </p:txBody>
      </p:sp>
    </p:spTree>
    <p:extLst>
      <p:ext uri="{BB962C8B-B14F-4D97-AF65-F5344CB8AC3E}">
        <p14:creationId xmlns:p14="http://schemas.microsoft.com/office/powerpoint/2010/main" val="6782079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 äldre tider spikades allt </a:t>
            </a:r>
            <a:r>
              <a:rPr lang="sv-SE" sz="1200" kern="1200" dirty="0" err="1" smtClean="0">
                <a:solidFill>
                  <a:schemeClr val="tx1"/>
                </a:solidFill>
                <a:effectLst/>
                <a:latin typeface="+mn-lt"/>
                <a:ea typeface="+mn-ea"/>
                <a:cs typeface="+mn-cs"/>
              </a:rPr>
              <a:t>träbyggande</a:t>
            </a:r>
            <a:r>
              <a:rPr lang="sv-SE" sz="1200" kern="1200" dirty="0" smtClean="0">
                <a:solidFill>
                  <a:schemeClr val="tx1"/>
                </a:solidFill>
                <a:effectLst/>
                <a:latin typeface="+mn-lt"/>
                <a:ea typeface="+mn-ea"/>
                <a:cs typeface="+mn-cs"/>
              </a:rPr>
              <a:t> samman. Allt gjordes för hand med hjälp av hammare, yxa och någon gång slägga.</a:t>
            </a:r>
          </a:p>
          <a:p>
            <a:r>
              <a:rPr lang="sv-SE" sz="1200" kern="1200" dirty="0" smtClean="0">
                <a:solidFill>
                  <a:schemeClr val="tx1"/>
                </a:solidFill>
                <a:effectLst/>
                <a:latin typeface="+mn-lt"/>
                <a:ea typeface="+mn-ea"/>
                <a:cs typeface="+mn-cs"/>
              </a:rPr>
              <a:t>Numera har skruven fått utbredd användning, allt från den lilla listskruven till den stora och grova montageskruven. Hammaren har fått nytt sällskap i form av spikpistol och skruvdragare.</a:t>
            </a:r>
          </a:p>
          <a:p>
            <a:r>
              <a:rPr lang="sv-SE" sz="1200" kern="1200" dirty="0" smtClean="0">
                <a:solidFill>
                  <a:schemeClr val="tx1"/>
                </a:solidFill>
                <a:effectLst/>
                <a:latin typeface="+mn-lt"/>
                <a:ea typeface="+mn-ea"/>
                <a:cs typeface="+mn-cs"/>
              </a:rPr>
              <a:t>Lasken och knapen av trä är nästan borta. De har ersatts av byggbeslag utvecklade för varje situation.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228</a:t>
            </a:fld>
            <a:endParaRPr lang="sv-SE"/>
          </a:p>
        </p:txBody>
      </p:sp>
    </p:spTree>
    <p:extLst>
      <p:ext uri="{BB962C8B-B14F-4D97-AF65-F5344CB8AC3E}">
        <p14:creationId xmlns:p14="http://schemas.microsoft.com/office/powerpoint/2010/main" val="280214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översikt över innehållet i utbildningen. Power-Point-stickan är en</a:t>
            </a:r>
            <a:r>
              <a:rPr lang="sv-SE" sz="1200" kern="1200" baseline="0" dirty="0" smtClean="0">
                <a:solidFill>
                  <a:schemeClr val="tx1"/>
                </a:solidFill>
                <a:effectLst/>
                <a:latin typeface="+mn-lt"/>
                <a:ea typeface="+mn-ea"/>
                <a:cs typeface="+mn-cs"/>
              </a:rPr>
              <a:t> br</a:t>
            </a:r>
            <a:r>
              <a:rPr lang="sv-SE" sz="1200" kern="1200" dirty="0" smtClean="0">
                <a:solidFill>
                  <a:schemeClr val="tx1"/>
                </a:solidFill>
                <a:effectLst/>
                <a:latin typeface="+mn-lt"/>
                <a:ea typeface="+mn-ea"/>
                <a:cs typeface="+mn-cs"/>
              </a:rPr>
              <a:t>uttoversion och innehåller cirka 240 rutor.</a:t>
            </a:r>
          </a:p>
          <a:p>
            <a:r>
              <a:rPr lang="sv-SE" sz="1200" kern="1200" dirty="0" smtClean="0">
                <a:solidFill>
                  <a:schemeClr val="tx1"/>
                </a:solidFill>
                <a:effectLst/>
                <a:latin typeface="+mn-lt"/>
                <a:ea typeface="+mn-ea"/>
                <a:cs typeface="+mn-cs"/>
              </a:rPr>
              <a:t>Beroende på inriktning, målgrupp, omfattning och så vidare ska upplägget av utbildningen avpassas. Kopiera bruttoversionen och ta bort avsnitt och rutor som inte behövs. Man behöver inte slaviskt följa denna uppställning och ge de olika avsnitten samma omfattning.</a:t>
            </a:r>
          </a:p>
          <a:p>
            <a:r>
              <a:rPr lang="sv-SE" sz="1200" kern="1200" dirty="0" smtClean="0">
                <a:solidFill>
                  <a:schemeClr val="tx1"/>
                </a:solidFill>
                <a:effectLst/>
                <a:latin typeface="+mn-lt"/>
                <a:ea typeface="+mn-ea"/>
                <a:cs typeface="+mn-cs"/>
              </a:rPr>
              <a:t>Det kan även behövas att man ändrar texten i någon ruta så att budskapet passar i sammanhanget.</a:t>
            </a:r>
          </a:p>
          <a:p>
            <a:r>
              <a:rPr lang="sv-SE" sz="1200" kern="1200" dirty="0" smtClean="0">
                <a:solidFill>
                  <a:schemeClr val="tx1"/>
                </a:solidFill>
                <a:effectLst/>
                <a:latin typeface="+mn-lt"/>
                <a:ea typeface="+mn-ea"/>
                <a:cs typeface="+mn-cs"/>
              </a:rPr>
              <a:t>För varje rubrik finns ett avsnitt i skriften ”Att välja trä”. Därför finns </a:t>
            </a:r>
            <a:r>
              <a:rPr lang="sv-SE" sz="1200" kern="1200" dirty="0" err="1" smtClean="0">
                <a:solidFill>
                  <a:schemeClr val="tx1"/>
                </a:solidFill>
                <a:effectLst/>
                <a:latin typeface="+mn-lt"/>
                <a:ea typeface="+mn-ea"/>
                <a:cs typeface="+mn-cs"/>
              </a:rPr>
              <a:t>sidohänvisningar</a:t>
            </a:r>
            <a:r>
              <a:rPr lang="sv-SE" sz="1200" kern="1200" dirty="0" smtClean="0">
                <a:solidFill>
                  <a:schemeClr val="tx1"/>
                </a:solidFill>
                <a:effectLst/>
                <a:latin typeface="+mn-lt"/>
                <a:ea typeface="+mn-ea"/>
                <a:cs typeface="+mn-cs"/>
              </a:rPr>
              <a:t> för varje ruta. I några PP-rutor finna även </a:t>
            </a:r>
            <a:r>
              <a:rPr lang="sv-SE" sz="1200" kern="1200" dirty="0" err="1" smtClean="0">
                <a:solidFill>
                  <a:schemeClr val="tx1"/>
                </a:solidFill>
                <a:effectLst/>
                <a:latin typeface="+mn-lt"/>
                <a:ea typeface="+mn-ea"/>
                <a:cs typeface="+mn-cs"/>
              </a:rPr>
              <a:t>sidohänvisningar</a:t>
            </a:r>
            <a:r>
              <a:rPr lang="sv-SE" sz="1200" kern="1200" dirty="0" smtClean="0">
                <a:solidFill>
                  <a:schemeClr val="tx1"/>
                </a:solidFill>
                <a:effectLst/>
                <a:latin typeface="+mn-lt"/>
                <a:ea typeface="+mn-ea"/>
                <a:cs typeface="+mn-cs"/>
              </a:rPr>
              <a:t>. Detta för att underlätta för åhöraren eftersom siffror och texter ibland kan vara svårlästa.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a:t>
            </a:fld>
            <a:endParaRPr lang="sv-SE"/>
          </a:p>
        </p:txBody>
      </p:sp>
    </p:spTree>
    <p:extLst>
      <p:ext uri="{BB962C8B-B14F-4D97-AF65-F5344CB8AC3E}">
        <p14:creationId xmlns:p14="http://schemas.microsoft.com/office/powerpoint/2010/main" val="288449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PP-bilden går troligen inte att läsa från projektorduken. Det är bättre att åhörarna ser på boksidan.</a:t>
            </a:r>
          </a:p>
          <a:p>
            <a:r>
              <a:rPr lang="sv-SE" sz="1200" kern="1200" dirty="0" smtClean="0">
                <a:solidFill>
                  <a:schemeClr val="tx1"/>
                </a:solidFill>
                <a:effectLst/>
                <a:latin typeface="+mn-lt"/>
                <a:ea typeface="+mn-ea"/>
                <a:cs typeface="+mn-cs"/>
              </a:rPr>
              <a:t>Man börjar upptill och noterar att merparten av träindustrin utgår från inhemsk råvara. Export och import av stock är marginell.</a:t>
            </a:r>
          </a:p>
          <a:p>
            <a:r>
              <a:rPr lang="sv-SE" sz="1200" kern="1200" dirty="0" smtClean="0">
                <a:solidFill>
                  <a:schemeClr val="tx1"/>
                </a:solidFill>
                <a:effectLst/>
                <a:latin typeface="+mn-lt"/>
                <a:ea typeface="+mn-ea"/>
                <a:cs typeface="+mn-cs"/>
              </a:rPr>
              <a:t>Sågtimmer och massaved har lika stora andelar. Grenar och toppar, i framtiden även stubbar, ökar i betydelse som källa för bioenergi.</a:t>
            </a:r>
          </a:p>
          <a:p>
            <a:r>
              <a:rPr lang="sv-SE" sz="1200" kern="1200" dirty="0" smtClean="0">
                <a:solidFill>
                  <a:schemeClr val="tx1"/>
                </a:solidFill>
                <a:effectLst/>
                <a:latin typeface="+mn-lt"/>
                <a:ea typeface="+mn-ea"/>
                <a:cs typeface="+mn-cs"/>
              </a:rPr>
              <a:t>I sågverket blir cirka 55 procent sågade varor. Resten är flis som går till massa- och pappersbruk eller till kraftvärmeverk. I flera fall ligger sågverk och massa- och pappersbruken intill varandra i kombinat, till exempel Mönsterås, Värö och Holmen.</a:t>
            </a:r>
          </a:p>
          <a:p>
            <a:r>
              <a:rPr lang="sv-SE" sz="1200" kern="1200" dirty="0" smtClean="0">
                <a:solidFill>
                  <a:schemeClr val="tx1"/>
                </a:solidFill>
                <a:effectLst/>
                <a:latin typeface="+mn-lt"/>
                <a:ea typeface="+mn-ea"/>
                <a:cs typeface="+mn-cs"/>
              </a:rPr>
              <a:t>Massa- och pappersbruken har sitt retursystem men motsvarande på </a:t>
            </a:r>
            <a:r>
              <a:rPr lang="sv-SE" sz="1200" kern="1200" dirty="0" err="1" smtClean="0">
                <a:solidFill>
                  <a:schemeClr val="tx1"/>
                </a:solidFill>
                <a:effectLst/>
                <a:latin typeface="+mn-lt"/>
                <a:ea typeface="+mn-ea"/>
                <a:cs typeface="+mn-cs"/>
              </a:rPr>
              <a:t>träsidan</a:t>
            </a:r>
            <a:r>
              <a:rPr lang="sv-SE" sz="1200" kern="1200" dirty="0" smtClean="0">
                <a:solidFill>
                  <a:schemeClr val="tx1"/>
                </a:solidFill>
                <a:effectLst/>
                <a:latin typeface="+mn-lt"/>
                <a:ea typeface="+mn-ea"/>
                <a:cs typeface="+mn-cs"/>
              </a:rPr>
              <a:t> saknas i bilden. Träprodukterna har lång livslängd jämfört med en tidning.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22</a:t>
            </a:fld>
            <a:endParaRPr lang="sv-SE"/>
          </a:p>
        </p:txBody>
      </p:sp>
    </p:spTree>
    <p:extLst>
      <p:ext uri="{BB962C8B-B14F-4D97-AF65-F5344CB8AC3E}">
        <p14:creationId xmlns:p14="http://schemas.microsoft.com/office/powerpoint/2010/main" val="161581517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Spik finns utvecklade för all olika ändamål. Material, behandling och dimension.</a:t>
            </a:r>
          </a:p>
          <a:p>
            <a:r>
              <a:rPr lang="sv-SE" sz="1200" kern="1200" dirty="0" smtClean="0">
                <a:solidFill>
                  <a:schemeClr val="tx1"/>
                </a:solidFill>
                <a:effectLst/>
                <a:latin typeface="+mn-lt"/>
                <a:ea typeface="+mn-ea"/>
                <a:cs typeface="+mn-cs"/>
              </a:rPr>
              <a:t>För speciella grupper åhörare skulle man kunna ha en test på att känna igen olika spik.</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229</a:t>
            </a:fld>
            <a:endParaRPr lang="sv-SE"/>
          </a:p>
        </p:txBody>
      </p:sp>
    </p:spTree>
    <p:extLst>
      <p:ext uri="{BB962C8B-B14F-4D97-AF65-F5344CB8AC3E}">
        <p14:creationId xmlns:p14="http://schemas.microsoft.com/office/powerpoint/2010/main" val="247139512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Skruv finns utvecklade för all olika ändamål, form, behandling och dimension.</a:t>
            </a:r>
          </a:p>
          <a:p>
            <a:r>
              <a:rPr lang="sv-SE" sz="1200" kern="1200" dirty="0" smtClean="0">
                <a:solidFill>
                  <a:schemeClr val="tx1"/>
                </a:solidFill>
                <a:effectLst/>
                <a:latin typeface="+mn-lt"/>
                <a:ea typeface="+mn-ea"/>
                <a:cs typeface="+mn-cs"/>
              </a:rPr>
              <a:t>Man kan notera att det som många kallar ”bult” skall numera kallas skruv. Skruv med mutter!</a:t>
            </a:r>
          </a:p>
          <a:p>
            <a:r>
              <a:rPr lang="sv-SE" sz="1200" kern="1200" dirty="0" smtClean="0">
                <a:solidFill>
                  <a:schemeClr val="tx1"/>
                </a:solidFill>
                <a:effectLst/>
                <a:latin typeface="+mn-lt"/>
                <a:ea typeface="+mn-ea"/>
                <a:cs typeface="+mn-cs"/>
              </a:rPr>
              <a:t>En skruvguide finns på sidan 100.</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231</a:t>
            </a:fld>
            <a:endParaRPr lang="sv-SE"/>
          </a:p>
        </p:txBody>
      </p:sp>
    </p:spTree>
    <p:extLst>
      <p:ext uri="{BB962C8B-B14F-4D97-AF65-F5344CB8AC3E}">
        <p14:creationId xmlns:p14="http://schemas.microsoft.com/office/powerpoint/2010/main" val="342316765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spik skall inte belastas så att den dras ut. Skruv klarar utdragskrafter bättre.</a:t>
            </a:r>
          </a:p>
          <a:p>
            <a:r>
              <a:rPr lang="sv-SE" sz="1200" kern="1200" dirty="0" smtClean="0">
                <a:solidFill>
                  <a:schemeClr val="tx1"/>
                </a:solidFill>
                <a:effectLst/>
                <a:latin typeface="+mn-lt"/>
                <a:ea typeface="+mn-ea"/>
                <a:cs typeface="+mn-cs"/>
              </a:rPr>
              <a:t>En vanlig trådspik är mjuk jämfört med en stålspik eller skruv. Trådspiken kan följa träets rörelser i viss utsträckning medan andra fästdon inte vill följa träet, vilket leder till att träet spricker. Trådspikning av ytterpaneler är därför att föredra.</a:t>
            </a:r>
          </a:p>
          <a:p>
            <a:r>
              <a:rPr lang="sv-SE" sz="1200" kern="1200" dirty="0" smtClean="0">
                <a:solidFill>
                  <a:schemeClr val="tx1"/>
                </a:solidFill>
                <a:effectLst/>
                <a:latin typeface="+mn-lt"/>
                <a:ea typeface="+mn-ea"/>
                <a:cs typeface="+mn-cs"/>
              </a:rPr>
              <a:t>Att skruva ut en skruv kan gå bra men ibland händer det att den vrids av.</a:t>
            </a:r>
          </a:p>
          <a:p>
            <a:r>
              <a:rPr lang="sv-SE" sz="1200" kern="1200" dirty="0" smtClean="0">
                <a:solidFill>
                  <a:schemeClr val="tx1"/>
                </a:solidFill>
                <a:effectLst/>
                <a:latin typeface="+mn-lt"/>
                <a:ea typeface="+mn-ea"/>
                <a:cs typeface="+mn-cs"/>
              </a:rPr>
              <a:t>Skall man dra ut en fastrostad spik skall man först ”väcka” spiken genom att först slå in den. Det finns sedan ett verktyg som heter ”spikutdragare”.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233</a:t>
            </a:fld>
            <a:endParaRPr lang="sv-SE"/>
          </a:p>
        </p:txBody>
      </p:sp>
    </p:spTree>
    <p:extLst>
      <p:ext uri="{BB962C8B-B14F-4D97-AF65-F5344CB8AC3E}">
        <p14:creationId xmlns:p14="http://schemas.microsoft.com/office/powerpoint/2010/main" val="415539247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En utvändig panel som skall spikas skall spikas med hammare. Man skall se ett grunt avtryck av hammarhuvudet i träytan. På det sättet har spikningen inte skadat den industriella grundmålningen.</a:t>
            </a:r>
          </a:p>
          <a:p>
            <a:r>
              <a:rPr lang="sv-SE" sz="1200" kern="1200" dirty="0" smtClean="0">
                <a:solidFill>
                  <a:schemeClr val="tx1"/>
                </a:solidFill>
                <a:effectLst/>
                <a:latin typeface="+mn-lt"/>
                <a:ea typeface="+mn-ea"/>
                <a:cs typeface="+mn-cs"/>
              </a:rPr>
              <a:t>Om panelen spikas med spikpistol skall spiken inte skjutas ända in utan </a:t>
            </a:r>
            <a:r>
              <a:rPr lang="sv-SE" sz="1200" kern="1200" dirty="0" err="1" smtClean="0">
                <a:solidFill>
                  <a:schemeClr val="tx1"/>
                </a:solidFill>
                <a:effectLst/>
                <a:latin typeface="+mn-lt"/>
                <a:ea typeface="+mn-ea"/>
                <a:cs typeface="+mn-cs"/>
              </a:rPr>
              <a:t>efterspikas</a:t>
            </a:r>
            <a:r>
              <a:rPr lang="sv-SE" sz="1200" kern="1200" dirty="0" smtClean="0">
                <a:solidFill>
                  <a:schemeClr val="tx1"/>
                </a:solidFill>
                <a:effectLst/>
                <a:latin typeface="+mn-lt"/>
                <a:ea typeface="+mn-ea"/>
                <a:cs typeface="+mn-cs"/>
              </a:rPr>
              <a:t> med hammare.</a:t>
            </a:r>
          </a:p>
          <a:p>
            <a:r>
              <a:rPr lang="sv-SE" sz="1200" kern="1200" dirty="0" smtClean="0">
                <a:solidFill>
                  <a:schemeClr val="tx1"/>
                </a:solidFill>
                <a:effectLst/>
                <a:latin typeface="+mn-lt"/>
                <a:ea typeface="+mn-ea"/>
                <a:cs typeface="+mn-cs"/>
              </a:rPr>
              <a:t>Om huvudet på spiken eller skruven har trängt ner i träytan så att en krater har bildats, så har grundningen skadats. I kratern finns ogrundat trä, vilket innebär en fuktficka med risk för framtida skador och kortare livslängd.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234</a:t>
            </a:fld>
            <a:endParaRPr lang="sv-SE"/>
          </a:p>
        </p:txBody>
      </p:sp>
    </p:spTree>
    <p:extLst>
      <p:ext uri="{BB962C8B-B14F-4D97-AF65-F5344CB8AC3E}">
        <p14:creationId xmlns:p14="http://schemas.microsoft.com/office/powerpoint/2010/main" val="45775254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Ersätter den gamla knapen.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236</a:t>
            </a:fld>
            <a:endParaRPr lang="sv-SE"/>
          </a:p>
        </p:txBody>
      </p:sp>
    </p:spTree>
    <p:extLst>
      <p:ext uri="{BB962C8B-B14F-4D97-AF65-F5344CB8AC3E}">
        <p14:creationId xmlns:p14="http://schemas.microsoft.com/office/powerpoint/2010/main" val="7085918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Ett väl fungerande beslag. Upplagskraften tas upp som </a:t>
            </a:r>
            <a:r>
              <a:rPr lang="sv-SE" sz="1200" kern="1200" dirty="0" err="1" smtClean="0">
                <a:solidFill>
                  <a:schemeClr val="tx1"/>
                </a:solidFill>
                <a:effectLst/>
                <a:latin typeface="+mn-lt"/>
                <a:ea typeface="+mn-ea"/>
                <a:cs typeface="+mn-cs"/>
              </a:rPr>
              <a:t>skjuvkrafter</a:t>
            </a:r>
            <a:r>
              <a:rPr lang="sv-SE" sz="1200" kern="1200" dirty="0" smtClean="0">
                <a:solidFill>
                  <a:schemeClr val="tx1"/>
                </a:solidFill>
                <a:effectLst/>
                <a:latin typeface="+mn-lt"/>
                <a:ea typeface="+mn-ea"/>
                <a:cs typeface="+mn-cs"/>
              </a:rPr>
              <a:t> av spik- eller skruvinfästningen.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237</a:t>
            </a:fld>
            <a:endParaRPr lang="sv-SE"/>
          </a:p>
        </p:txBody>
      </p:sp>
    </p:spTree>
    <p:extLst>
      <p:ext uri="{BB962C8B-B14F-4D97-AF65-F5344CB8AC3E}">
        <p14:creationId xmlns:p14="http://schemas.microsoft.com/office/powerpoint/2010/main" val="319590325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Den har ett flertal olika användningar.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238</a:t>
            </a:fld>
            <a:endParaRPr lang="sv-SE"/>
          </a:p>
        </p:txBody>
      </p:sp>
    </p:spTree>
    <p:extLst>
      <p:ext uri="{BB962C8B-B14F-4D97-AF65-F5344CB8AC3E}">
        <p14:creationId xmlns:p14="http://schemas.microsoft.com/office/powerpoint/2010/main" val="173115450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Ändträet bör skyddas med penetrerande grundolja före montage.</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239</a:t>
            </a:fld>
            <a:endParaRPr lang="sv-SE"/>
          </a:p>
        </p:txBody>
      </p:sp>
    </p:spTree>
    <p:extLst>
      <p:ext uri="{BB962C8B-B14F-4D97-AF65-F5344CB8AC3E}">
        <p14:creationId xmlns:p14="http://schemas.microsoft.com/office/powerpoint/2010/main" val="22683009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 används i limträkonstruktioner. Den </a:t>
            </a:r>
            <a:r>
              <a:rPr lang="sv-SE" sz="1200" kern="1200" dirty="0" err="1" smtClean="0">
                <a:solidFill>
                  <a:schemeClr val="tx1"/>
                </a:solidFill>
                <a:effectLst/>
                <a:latin typeface="+mn-lt"/>
                <a:ea typeface="+mn-ea"/>
                <a:cs typeface="+mn-cs"/>
              </a:rPr>
              <a:t>inslitsade</a:t>
            </a:r>
            <a:r>
              <a:rPr lang="sv-SE" sz="1200" kern="1200" dirty="0" smtClean="0">
                <a:solidFill>
                  <a:schemeClr val="tx1"/>
                </a:solidFill>
                <a:effectLst/>
                <a:latin typeface="+mn-lt"/>
                <a:ea typeface="+mn-ea"/>
                <a:cs typeface="+mn-cs"/>
              </a:rPr>
              <a:t> plåten skyddas av träet omkring för brand.</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240</a:t>
            </a:fld>
            <a:endParaRPr lang="sv-SE"/>
          </a:p>
        </p:txBody>
      </p:sp>
    </p:spTree>
    <p:extLst>
      <p:ext uri="{BB962C8B-B14F-4D97-AF65-F5344CB8AC3E}">
        <p14:creationId xmlns:p14="http://schemas.microsoft.com/office/powerpoint/2010/main" val="303576284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Ersätter den gamla skarvlasken av trä. Används vid hantverksmässig tillverkning av </a:t>
            </a:r>
            <a:r>
              <a:rPr lang="sv-SE" sz="1200" kern="1200" dirty="0" err="1" smtClean="0">
                <a:solidFill>
                  <a:schemeClr val="tx1"/>
                </a:solidFill>
                <a:effectLst/>
                <a:latin typeface="+mn-lt"/>
                <a:ea typeface="+mn-ea"/>
                <a:cs typeface="+mn-cs"/>
              </a:rPr>
              <a:t>talstolar</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241</a:t>
            </a:fld>
            <a:endParaRPr lang="sv-SE"/>
          </a:p>
        </p:txBody>
      </p:sp>
    </p:spTree>
    <p:extLst>
      <p:ext uri="{BB962C8B-B14F-4D97-AF65-F5344CB8AC3E}">
        <p14:creationId xmlns:p14="http://schemas.microsoft.com/office/powerpoint/2010/main" val="1071423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finns flera typer av sågverk. Utformningen är nästan alltid unik men stegen i flödet är i stort desamma. Ett studiebesök är alltid nyttigt även om maskinerna är inbyggda och det blir då svårt att se vad som händer. Det som sker öppet är alla transportörer mellan processtegen.</a:t>
            </a:r>
          </a:p>
          <a:p>
            <a:r>
              <a:rPr lang="sv-SE" sz="1200" kern="1200" dirty="0" smtClean="0">
                <a:solidFill>
                  <a:schemeClr val="tx1"/>
                </a:solidFill>
                <a:effectLst/>
                <a:latin typeface="+mn-lt"/>
                <a:ea typeface="+mn-ea"/>
                <a:cs typeface="+mn-cs"/>
              </a:rPr>
              <a:t>Bilden kan vara bra att ha till hands vid ett studiebesök.</a:t>
            </a:r>
          </a:p>
          <a:p>
            <a:r>
              <a:rPr lang="sv-SE" sz="1200" kern="1200" dirty="0" smtClean="0">
                <a:solidFill>
                  <a:schemeClr val="tx1"/>
                </a:solidFill>
                <a:effectLst/>
                <a:latin typeface="+mn-lt"/>
                <a:ea typeface="+mn-ea"/>
                <a:cs typeface="+mn-cs"/>
              </a:rPr>
              <a:t>Normalt skiljer man trädslagen åt. Separeringen kan man följa hela vägen från grovlekssorteringen till lagringen i magasin och ända ut i handeln.</a:t>
            </a:r>
          </a:p>
          <a:p>
            <a:r>
              <a:rPr lang="sv-SE" sz="1200" kern="1200" dirty="0" smtClean="0">
                <a:solidFill>
                  <a:schemeClr val="tx1"/>
                </a:solidFill>
                <a:effectLst/>
                <a:latin typeface="+mn-lt"/>
                <a:ea typeface="+mn-ea"/>
                <a:cs typeface="+mn-cs"/>
              </a:rPr>
              <a:t>Numera finns också sågverk som hanterar ett enda träslag, gran eller furu. Detta inträffar ofta där samma företag har två verk nära varandra. Nyby sågar furu och Heby sågar gran.</a:t>
            </a:r>
          </a:p>
          <a:p>
            <a:r>
              <a:rPr lang="sv-SE" sz="1200" kern="1200" dirty="0" smtClean="0">
                <a:solidFill>
                  <a:schemeClr val="tx1"/>
                </a:solidFill>
                <a:effectLst/>
                <a:latin typeface="+mn-lt"/>
                <a:ea typeface="+mn-ea"/>
                <a:cs typeface="+mn-cs"/>
              </a:rPr>
              <a:t>Om stockarna sorteras i grovleksklasser är sågmaskinen inställd med så kallad fast postning, det vill säga alla stockar sågas enligt samma mönster. Så länge det finns stock av en viss grovleksklass produceras plank eller brädor av givna dimensioner.</a:t>
            </a:r>
          </a:p>
          <a:p>
            <a:r>
              <a:rPr lang="sv-SE" sz="1200" kern="1200" dirty="0" smtClean="0">
                <a:solidFill>
                  <a:schemeClr val="tx1"/>
                </a:solidFill>
                <a:effectLst/>
                <a:latin typeface="+mn-lt"/>
                <a:ea typeface="+mn-ea"/>
                <a:cs typeface="+mn-cs"/>
              </a:rPr>
              <a:t>I modernare verk postas sågmaskinen om för varje stock. Grova och vekare stockar flödar in oregelbundet. Plank och brädor produceras i flera dimensioner samtidigt. Hur sågmaskinen ställs in beror ofta på pris och efterfrågan.</a:t>
            </a:r>
          </a:p>
          <a:p>
            <a:r>
              <a:rPr lang="sv-SE" sz="1200" kern="1200" dirty="0" smtClean="0">
                <a:solidFill>
                  <a:schemeClr val="tx1"/>
                </a:solidFill>
                <a:effectLst/>
                <a:latin typeface="+mn-lt"/>
                <a:ea typeface="+mn-ea"/>
                <a:cs typeface="+mn-cs"/>
              </a:rPr>
              <a:t>Torkningen sker numera i virkestorkar. I vandringstorkarna flyttas torkpaketen från ett klimat till ett annat. I kammartorkarna står paketet stilla och klimatet varierar. Klimatet, temperatur, fuktighet styrs enligt ett tidsschema, specifikt för varje virkesdimension. </a:t>
            </a:r>
          </a:p>
          <a:p>
            <a:r>
              <a:rPr lang="sv-SE" sz="1200" kern="1200" dirty="0" smtClean="0">
                <a:solidFill>
                  <a:schemeClr val="tx1"/>
                </a:solidFill>
                <a:effectLst/>
                <a:latin typeface="+mn-lt"/>
                <a:ea typeface="+mn-ea"/>
                <a:cs typeface="+mn-cs"/>
              </a:rPr>
              <a:t>Sågverken är idag kraftigt datoriserade och tidigare okulär bedömning har ersatts av kameror och datorer. </a:t>
            </a:r>
          </a:p>
          <a:p>
            <a:r>
              <a:rPr lang="sv-SE" sz="1200" kern="1200" dirty="0" smtClean="0">
                <a:solidFill>
                  <a:schemeClr val="tx1"/>
                </a:solidFill>
                <a:effectLst/>
                <a:latin typeface="+mn-lt"/>
                <a:ea typeface="+mn-ea"/>
                <a:cs typeface="+mn-cs"/>
              </a:rPr>
              <a:t>Varje stock mäts i detalj före sågmaskinen och sågningen anpassas efter detta. Varje planka eller bräda är känd av datorer och hamnar alltid i rätt slutfack bland likar.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23</a:t>
            </a:fld>
            <a:endParaRPr lang="sv-SE"/>
          </a:p>
        </p:txBody>
      </p:sp>
    </p:spTree>
    <p:extLst>
      <p:ext uri="{BB962C8B-B14F-4D97-AF65-F5344CB8AC3E}">
        <p14:creationId xmlns:p14="http://schemas.microsoft.com/office/powerpoint/2010/main" val="201920897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Används vid industriell tillverkning av takstolar.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242</a:t>
            </a:fld>
            <a:endParaRPr lang="sv-SE"/>
          </a:p>
        </p:txBody>
      </p:sp>
    </p:spTree>
    <p:extLst>
      <p:ext uri="{BB962C8B-B14F-4D97-AF65-F5344CB8AC3E}">
        <p14:creationId xmlns:p14="http://schemas.microsoft.com/office/powerpoint/2010/main" val="357183662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Fixerar takstolen vid montage och överför lyftkrafter av vind på taket till stommen.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243</a:t>
            </a:fld>
            <a:endParaRPr lang="sv-SE"/>
          </a:p>
        </p:txBody>
      </p:sp>
    </p:spTree>
    <p:extLst>
      <p:ext uri="{BB962C8B-B14F-4D97-AF65-F5344CB8AC3E}">
        <p14:creationId xmlns:p14="http://schemas.microsoft.com/office/powerpoint/2010/main" val="229172376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Används företrädesvis i mindre limträstommar.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244</a:t>
            </a:fld>
            <a:endParaRPr lang="sv-SE"/>
          </a:p>
        </p:txBody>
      </p:sp>
    </p:spTree>
    <p:extLst>
      <p:ext uri="{BB962C8B-B14F-4D97-AF65-F5344CB8AC3E}">
        <p14:creationId xmlns:p14="http://schemas.microsoft.com/office/powerpoint/2010/main" val="405678554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Tabellen är en nyckel till val av </a:t>
            </a:r>
            <a:r>
              <a:rPr lang="sv-SE" sz="1200" kern="1200" dirty="0" err="1" smtClean="0">
                <a:solidFill>
                  <a:schemeClr val="tx1"/>
                </a:solidFill>
                <a:effectLst/>
                <a:latin typeface="+mn-lt"/>
                <a:ea typeface="+mn-ea"/>
                <a:cs typeface="+mn-cs"/>
              </a:rPr>
              <a:t>korrosivitetsklass</a:t>
            </a:r>
            <a:r>
              <a:rPr lang="sv-SE" sz="1200" kern="1200" dirty="0" smtClean="0">
                <a:solidFill>
                  <a:schemeClr val="tx1"/>
                </a:solidFill>
                <a:effectLst/>
                <a:latin typeface="+mn-lt"/>
                <a:ea typeface="+mn-ea"/>
                <a:cs typeface="+mn-cs"/>
              </a:rPr>
              <a:t> för fästdon i inomhusmiljö.</a:t>
            </a:r>
          </a:p>
          <a:p>
            <a:r>
              <a:rPr lang="sv-SE" sz="1200" kern="1200" dirty="0" smtClean="0">
                <a:solidFill>
                  <a:schemeClr val="tx1"/>
                </a:solidFill>
                <a:effectLst/>
                <a:latin typeface="+mn-lt"/>
                <a:ea typeface="+mn-ea"/>
                <a:cs typeface="+mn-cs"/>
              </a:rPr>
              <a:t>Aktuell klass för ett fästdon framgår av texten på förpackningen. För ett lyckat resultat kan det vara en fördel att gå upp en klass hellre än att gå ner.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245</a:t>
            </a:fld>
            <a:endParaRPr lang="sv-SE"/>
          </a:p>
        </p:txBody>
      </p:sp>
    </p:spTree>
    <p:extLst>
      <p:ext uri="{BB962C8B-B14F-4D97-AF65-F5344CB8AC3E}">
        <p14:creationId xmlns:p14="http://schemas.microsoft.com/office/powerpoint/2010/main" val="422904179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Tabellen är en nyckel till val av </a:t>
            </a:r>
            <a:r>
              <a:rPr lang="sv-SE" sz="1200" kern="1200" dirty="0" err="1" smtClean="0">
                <a:solidFill>
                  <a:schemeClr val="tx1"/>
                </a:solidFill>
                <a:effectLst/>
                <a:latin typeface="+mn-lt"/>
                <a:ea typeface="+mn-ea"/>
                <a:cs typeface="+mn-cs"/>
              </a:rPr>
              <a:t>korrosivitetsklass</a:t>
            </a:r>
            <a:r>
              <a:rPr lang="sv-SE" sz="1200" kern="1200" dirty="0" smtClean="0">
                <a:solidFill>
                  <a:schemeClr val="tx1"/>
                </a:solidFill>
                <a:effectLst/>
                <a:latin typeface="+mn-lt"/>
                <a:ea typeface="+mn-ea"/>
                <a:cs typeface="+mn-cs"/>
              </a:rPr>
              <a:t> för fästdon i utomhusmiljö.</a:t>
            </a:r>
          </a:p>
          <a:p>
            <a:r>
              <a:rPr lang="sv-SE" sz="1200" kern="1200" dirty="0" smtClean="0">
                <a:solidFill>
                  <a:schemeClr val="tx1"/>
                </a:solidFill>
                <a:effectLst/>
                <a:latin typeface="+mn-lt"/>
                <a:ea typeface="+mn-ea"/>
                <a:cs typeface="+mn-cs"/>
              </a:rPr>
              <a:t>Aktuell klass för ett fästdon framgår av texten på förpackningen. För ett lyckat resultat kan det vara en fördel att gå upp en klass hellre än att gå ner.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246</a:t>
            </a:fld>
            <a:endParaRPr lang="sv-SE"/>
          </a:p>
        </p:txBody>
      </p:sp>
    </p:spTree>
    <p:extLst>
      <p:ext uri="{BB962C8B-B14F-4D97-AF65-F5344CB8AC3E}">
        <p14:creationId xmlns:p14="http://schemas.microsoft.com/office/powerpoint/2010/main" val="250117318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Med ledning av den </a:t>
            </a:r>
            <a:r>
              <a:rPr lang="sv-SE" sz="1200" kern="1200" dirty="0" err="1" smtClean="0">
                <a:solidFill>
                  <a:schemeClr val="tx1"/>
                </a:solidFill>
                <a:effectLst/>
                <a:latin typeface="+mn-lt"/>
                <a:ea typeface="+mn-ea"/>
                <a:cs typeface="+mn-cs"/>
              </a:rPr>
              <a:t>korrosivitetsklass</a:t>
            </a:r>
            <a:r>
              <a:rPr lang="sv-SE" sz="1200" kern="1200" dirty="0" smtClean="0">
                <a:solidFill>
                  <a:schemeClr val="tx1"/>
                </a:solidFill>
                <a:effectLst/>
                <a:latin typeface="+mn-lt"/>
                <a:ea typeface="+mn-ea"/>
                <a:cs typeface="+mn-cs"/>
              </a:rPr>
              <a:t> man får fram av tabell 44 eller 45 väljer man det material och den ytbehandling som minst krävs för att förbandet skall få tillräcklig livslängd.</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247</a:t>
            </a:fld>
            <a:endParaRPr lang="sv-SE"/>
          </a:p>
        </p:txBody>
      </p:sp>
    </p:spTree>
    <p:extLst>
      <p:ext uri="{BB962C8B-B14F-4D97-AF65-F5344CB8AC3E}">
        <p14:creationId xmlns:p14="http://schemas.microsoft.com/office/powerpoint/2010/main" val="36971905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248</a:t>
            </a:fld>
            <a:endParaRPr lang="sv-SE"/>
          </a:p>
        </p:txBody>
      </p:sp>
    </p:spTree>
    <p:extLst>
      <p:ext uri="{BB962C8B-B14F-4D97-AF65-F5344CB8AC3E}">
        <p14:creationId xmlns:p14="http://schemas.microsoft.com/office/powerpoint/2010/main" val="425656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Tidigare användes endast blocksågning. Detta innebär att man sågar eller fräser bort sidorna på stocken. Därefter läggs den på flatan och delas upp i plank eller brädor. De yttersta brädorna får ibland vankant och går då vidare till kantverk.</a:t>
            </a:r>
          </a:p>
          <a:p>
            <a:r>
              <a:rPr lang="sv-SE" sz="1200" kern="1200" dirty="0" smtClean="0">
                <a:solidFill>
                  <a:schemeClr val="tx1"/>
                </a:solidFill>
                <a:effectLst/>
                <a:latin typeface="+mn-lt"/>
                <a:ea typeface="+mn-ea"/>
                <a:cs typeface="+mn-cs"/>
              </a:rPr>
              <a:t>Numera finns även profilsågning vilket innebär att man fräser fram ett mångkantigt block som delas upp i plank och brädor.</a:t>
            </a:r>
          </a:p>
          <a:p>
            <a:r>
              <a:rPr lang="sv-SE" sz="1200" kern="1200" dirty="0" smtClean="0">
                <a:solidFill>
                  <a:schemeClr val="tx1"/>
                </a:solidFill>
                <a:effectLst/>
                <a:latin typeface="+mn-lt"/>
                <a:ea typeface="+mn-ea"/>
                <a:cs typeface="+mn-cs"/>
              </a:rPr>
              <a:t>Fräsverktyget kallas </a:t>
            </a:r>
            <a:r>
              <a:rPr lang="sv-SE" sz="1200" kern="1200" dirty="0" err="1" smtClean="0">
                <a:solidFill>
                  <a:schemeClr val="tx1"/>
                </a:solidFill>
                <a:effectLst/>
                <a:latin typeface="+mn-lt"/>
                <a:ea typeface="+mn-ea"/>
                <a:cs typeface="+mn-cs"/>
              </a:rPr>
              <a:t>reducerare</a:t>
            </a:r>
            <a:r>
              <a:rPr lang="sv-SE" sz="1200" kern="1200" dirty="0" smtClean="0">
                <a:solidFill>
                  <a:schemeClr val="tx1"/>
                </a:solidFill>
                <a:effectLst/>
                <a:latin typeface="+mn-lt"/>
                <a:ea typeface="+mn-ea"/>
                <a:cs typeface="+mn-cs"/>
              </a:rPr>
              <a:t>. Det </a:t>
            </a:r>
            <a:r>
              <a:rPr lang="sv-SE" sz="1200" kern="1200" dirty="0" err="1" smtClean="0">
                <a:solidFill>
                  <a:schemeClr val="tx1"/>
                </a:solidFill>
                <a:effectLst/>
                <a:latin typeface="+mn-lt"/>
                <a:ea typeface="+mn-ea"/>
                <a:cs typeface="+mn-cs"/>
              </a:rPr>
              <a:t>bortfrästa</a:t>
            </a:r>
            <a:r>
              <a:rPr lang="sv-SE" sz="1200" kern="1200" dirty="0" smtClean="0">
                <a:solidFill>
                  <a:schemeClr val="tx1"/>
                </a:solidFill>
                <a:effectLst/>
                <a:latin typeface="+mn-lt"/>
                <a:ea typeface="+mn-ea"/>
                <a:cs typeface="+mn-cs"/>
              </a:rPr>
              <a:t> träet blir flis.</a:t>
            </a:r>
          </a:p>
          <a:p>
            <a:r>
              <a:rPr lang="sv-SE" sz="1200" kern="1200" dirty="0" smtClean="0">
                <a:solidFill>
                  <a:schemeClr val="tx1"/>
                </a:solidFill>
                <a:effectLst/>
                <a:latin typeface="+mn-lt"/>
                <a:ea typeface="+mn-ea"/>
                <a:cs typeface="+mn-cs"/>
              </a:rPr>
              <a:t>Sågningen sker antingen med bandsåg eller med cirkelsågklingor. Bandsågen har &lt; 200 millimeter breda, tunna och hårt spända band. Klingorna har begränsad diameter. För grövre stock krävs då så kallade mötande klingor det vill säga en klinga sågar från ena sidan på blocket och en annan från andra sidan.</a:t>
            </a:r>
          </a:p>
          <a:p>
            <a:r>
              <a:rPr lang="sv-SE" sz="1200" kern="1200" dirty="0" smtClean="0">
                <a:solidFill>
                  <a:schemeClr val="tx1"/>
                </a:solidFill>
                <a:effectLst/>
                <a:latin typeface="+mn-lt"/>
                <a:ea typeface="+mn-ea"/>
                <a:cs typeface="+mn-cs"/>
              </a:rPr>
              <a:t>Merparten av det sågade virket är plank, det vill säga &gt; 35 millimeter tjocklek. Planken kan sedan delas till brädor i senare vidareförädling.</a:t>
            </a:r>
          </a:p>
          <a:p>
            <a:r>
              <a:rPr lang="sv-SE" sz="1200" kern="1200" dirty="0" smtClean="0">
                <a:solidFill>
                  <a:schemeClr val="tx1"/>
                </a:solidFill>
                <a:effectLst/>
                <a:latin typeface="+mn-lt"/>
                <a:ea typeface="+mn-ea"/>
                <a:cs typeface="+mn-cs"/>
              </a:rPr>
              <a:t>Virket från den centrala delen på stocken kallas centrumutbyte. Virket från de ytliga delarna av stocken kallas ofta sidobrädor.</a:t>
            </a:r>
          </a:p>
          <a:p>
            <a:r>
              <a:rPr lang="sv-SE" sz="1200" kern="1200" dirty="0" smtClean="0">
                <a:solidFill>
                  <a:schemeClr val="tx1"/>
                </a:solidFill>
                <a:effectLst/>
                <a:latin typeface="+mn-lt"/>
                <a:ea typeface="+mn-ea"/>
                <a:cs typeface="+mn-cs"/>
              </a:rPr>
              <a:t>Man kan såga raka snitt eller kurvade beroende på om stocken är rak eller krokig.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24</a:t>
            </a:fld>
            <a:endParaRPr lang="sv-SE"/>
          </a:p>
        </p:txBody>
      </p:sp>
    </p:spTree>
    <p:extLst>
      <p:ext uri="{BB962C8B-B14F-4D97-AF65-F5344CB8AC3E}">
        <p14:creationId xmlns:p14="http://schemas.microsoft.com/office/powerpoint/2010/main" val="1124372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Plankan har större tjocklek än 35 millimeter. Brädan är tunnare än 35 millimeter.</a:t>
            </a:r>
          </a:p>
          <a:p>
            <a:r>
              <a:rPr lang="sv-SE" sz="1200" kern="1200" dirty="0" smtClean="0">
                <a:solidFill>
                  <a:schemeClr val="tx1"/>
                </a:solidFill>
                <a:effectLst/>
                <a:latin typeface="+mn-lt"/>
                <a:ea typeface="+mn-ea"/>
                <a:cs typeface="+mn-cs"/>
              </a:rPr>
              <a:t>Centrumutbyte = virke från den centrala delen av stocken.</a:t>
            </a:r>
          </a:p>
          <a:p>
            <a:r>
              <a:rPr lang="sv-SE" sz="1200" kern="1200" dirty="0" smtClean="0">
                <a:solidFill>
                  <a:schemeClr val="tx1"/>
                </a:solidFill>
                <a:effectLst/>
                <a:latin typeface="+mn-lt"/>
                <a:ea typeface="+mn-ea"/>
                <a:cs typeface="+mn-cs"/>
              </a:rPr>
              <a:t>Sidoutbyte = virke från den ytliga delen av stocken.</a:t>
            </a:r>
          </a:p>
          <a:p>
            <a:r>
              <a:rPr lang="sv-SE" sz="1200" kern="1200" dirty="0" smtClean="0">
                <a:solidFill>
                  <a:schemeClr val="tx1"/>
                </a:solidFill>
                <a:effectLst/>
                <a:latin typeface="+mn-lt"/>
                <a:ea typeface="+mn-ea"/>
                <a:cs typeface="+mn-cs"/>
              </a:rPr>
              <a:t>Märgfångare = ett stycke virke som sågas bort kring märgen därför att det har något annorlunda egenskaper.</a:t>
            </a:r>
          </a:p>
          <a:p>
            <a:r>
              <a:rPr lang="sv-SE" sz="1200" kern="1200" dirty="0" smtClean="0">
                <a:solidFill>
                  <a:schemeClr val="tx1"/>
                </a:solidFill>
                <a:effectLst/>
                <a:latin typeface="+mn-lt"/>
                <a:ea typeface="+mn-ea"/>
                <a:cs typeface="+mn-cs"/>
              </a:rPr>
              <a:t>Märgplanka = den planka som innehåller märgen. En sådan planka kupar sig sällan eller inte.</a:t>
            </a:r>
          </a:p>
          <a:p>
            <a:r>
              <a:rPr lang="sv-SE" sz="1200" kern="1200" dirty="0" smtClean="0">
                <a:solidFill>
                  <a:schemeClr val="tx1"/>
                </a:solidFill>
                <a:effectLst/>
                <a:latin typeface="+mn-lt"/>
                <a:ea typeface="+mn-ea"/>
                <a:cs typeface="+mn-cs"/>
              </a:rPr>
              <a:t>Vankant = virke som inte har skarp kant.</a:t>
            </a:r>
          </a:p>
          <a:p>
            <a:r>
              <a:rPr lang="sv-SE" sz="1200" kern="1200" dirty="0" smtClean="0">
                <a:solidFill>
                  <a:schemeClr val="tx1"/>
                </a:solidFill>
                <a:effectLst/>
                <a:latin typeface="+mn-lt"/>
                <a:ea typeface="+mn-ea"/>
                <a:cs typeface="+mn-cs"/>
              </a:rPr>
              <a:t>Kvistar se nästa PP-bild</a:t>
            </a:r>
          </a:p>
          <a:p>
            <a:r>
              <a:rPr lang="sv-SE" sz="1200" kern="1200" dirty="0" err="1" smtClean="0">
                <a:solidFill>
                  <a:schemeClr val="tx1"/>
                </a:solidFill>
                <a:effectLst/>
                <a:latin typeface="+mn-lt"/>
                <a:ea typeface="+mn-ea"/>
                <a:cs typeface="+mn-cs"/>
              </a:rPr>
              <a:t>Kådlåpor</a:t>
            </a:r>
            <a:r>
              <a:rPr lang="sv-SE" sz="1200" kern="1200" dirty="0" smtClean="0">
                <a:solidFill>
                  <a:schemeClr val="tx1"/>
                </a:solidFill>
                <a:effectLst/>
                <a:latin typeface="+mn-lt"/>
                <a:ea typeface="+mn-ea"/>
                <a:cs typeface="+mn-cs"/>
              </a:rPr>
              <a:t> = inneslutningar av kåda i form av linser i årsringen.</a:t>
            </a:r>
          </a:p>
          <a:p>
            <a:r>
              <a:rPr lang="sv-SE" sz="1200" kern="1200" dirty="0" err="1" smtClean="0">
                <a:solidFill>
                  <a:schemeClr val="tx1"/>
                </a:solidFill>
                <a:effectLst/>
                <a:latin typeface="+mn-lt"/>
                <a:ea typeface="+mn-ea"/>
                <a:cs typeface="+mn-cs"/>
              </a:rPr>
              <a:t>Toppbrott</a:t>
            </a:r>
            <a:r>
              <a:rPr lang="sv-SE" sz="1200" kern="1200" dirty="0" smtClean="0">
                <a:solidFill>
                  <a:schemeClr val="tx1"/>
                </a:solidFill>
                <a:effectLst/>
                <a:latin typeface="+mn-lt"/>
                <a:ea typeface="+mn-ea"/>
                <a:cs typeface="+mn-cs"/>
              </a:rPr>
              <a:t> = om toppen skadas av snö eller bryts av djur medför detta att stammen får en lokal krokighet.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25</a:t>
            </a:fld>
            <a:endParaRPr lang="sv-SE"/>
          </a:p>
        </p:txBody>
      </p:sp>
    </p:spTree>
    <p:extLst>
      <p:ext uri="{BB962C8B-B14F-4D97-AF65-F5344CB8AC3E}">
        <p14:creationId xmlns:p14="http://schemas.microsoft.com/office/powerpoint/2010/main" val="3821452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Beroende på hur trädets grenar har utvecklats och hur virket har sågats fram ur stocken så förekommer flera skilda typer av kvistar. Detta påverkar i hög grad kvaliteten på virket.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26</a:t>
            </a:fld>
            <a:endParaRPr lang="sv-SE"/>
          </a:p>
        </p:txBody>
      </p:sp>
    </p:spTree>
    <p:extLst>
      <p:ext uri="{BB962C8B-B14F-4D97-AF65-F5344CB8AC3E}">
        <p14:creationId xmlns:p14="http://schemas.microsoft.com/office/powerpoint/2010/main" val="3075762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Exporten av trä är större än användningen inom landet. 2/3-delar exporteras.</a:t>
            </a:r>
          </a:p>
          <a:p>
            <a:r>
              <a:rPr lang="sv-SE" sz="1200" kern="1200" dirty="0" smtClean="0">
                <a:solidFill>
                  <a:schemeClr val="tx1"/>
                </a:solidFill>
                <a:effectLst/>
                <a:latin typeface="+mn-lt"/>
                <a:ea typeface="+mn-ea"/>
                <a:cs typeface="+mn-cs"/>
              </a:rPr>
              <a:t>Bygg- och trävaruhandeln är störst med 37 procent.</a:t>
            </a:r>
          </a:p>
          <a:p>
            <a:r>
              <a:rPr lang="sv-SE" sz="1200" kern="1200" dirty="0" smtClean="0">
                <a:solidFill>
                  <a:schemeClr val="tx1"/>
                </a:solidFill>
                <a:effectLst/>
                <a:latin typeface="+mn-lt"/>
                <a:ea typeface="+mn-ea"/>
                <a:cs typeface="+mn-cs"/>
              </a:rPr>
              <a:t>Emballage, pallar, lådor och kabeltrummor svarar för 18 procent.</a:t>
            </a:r>
          </a:p>
          <a:p>
            <a:r>
              <a:rPr lang="sv-SE" sz="1200" kern="1200" dirty="0" smtClean="0">
                <a:solidFill>
                  <a:schemeClr val="tx1"/>
                </a:solidFill>
                <a:effectLst/>
                <a:latin typeface="+mn-lt"/>
                <a:ea typeface="+mn-ea"/>
                <a:cs typeface="+mn-cs"/>
              </a:rPr>
              <a:t>Impregnering använder 16 procent. En del därav går på export.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28</a:t>
            </a:fld>
            <a:endParaRPr lang="sv-SE"/>
          </a:p>
        </p:txBody>
      </p:sp>
    </p:spTree>
    <p:extLst>
      <p:ext uri="{BB962C8B-B14F-4D97-AF65-F5344CB8AC3E}">
        <p14:creationId xmlns:p14="http://schemas.microsoft.com/office/powerpoint/2010/main" val="4186791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Avsnittet är centralt om man vill fördjupa sig i kunskaper om trä. Att utforma, bygga och underhålla träbyggnader på ett teknisk riktigt sätt underlättas av god materialkunskap. Att bygga på träets villkor ger oftast bästa och säkraste slutresultatet.</a:t>
            </a:r>
          </a:p>
          <a:p>
            <a:r>
              <a:rPr lang="sv-SE" sz="1200" kern="1200" dirty="0" smtClean="0">
                <a:solidFill>
                  <a:schemeClr val="tx1"/>
                </a:solidFill>
                <a:effectLst/>
                <a:latin typeface="+mn-lt"/>
                <a:ea typeface="+mn-ea"/>
                <a:cs typeface="+mn-cs"/>
              </a:rPr>
              <a:t>Alla träslag har många gemensamma egenskaper men varje träslag har även sina specifika egenskaper. Här behandlas endast furu och gran. Vill man ta del av andra träslag finns omfattande litteratur på området.</a:t>
            </a:r>
          </a:p>
          <a:p>
            <a:r>
              <a:rPr lang="sv-SE" sz="1200" kern="1200" dirty="0" smtClean="0">
                <a:solidFill>
                  <a:schemeClr val="tx1"/>
                </a:solidFill>
                <a:effectLst/>
                <a:latin typeface="+mn-lt"/>
                <a:ea typeface="+mn-ea"/>
                <a:cs typeface="+mn-cs"/>
              </a:rPr>
              <a:t>Man kan läsa in kunskap om trä men i många fall är upplevelsen av trä nyttig. Att böja, klyva, tälja, såga, spika, hyvla, slipa och så vidare ger en känsla för trä som snabbt ökar förståelsen för trä och </a:t>
            </a:r>
            <a:r>
              <a:rPr lang="sv-SE" sz="1200" kern="1200" dirty="0" err="1" smtClean="0">
                <a:solidFill>
                  <a:schemeClr val="tx1"/>
                </a:solidFill>
                <a:effectLst/>
                <a:latin typeface="+mn-lt"/>
                <a:ea typeface="+mn-ea"/>
                <a:cs typeface="+mn-cs"/>
              </a:rPr>
              <a:t>träanvändning</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29</a:t>
            </a:fld>
            <a:endParaRPr lang="sv-SE"/>
          </a:p>
        </p:txBody>
      </p:sp>
    </p:spTree>
    <p:extLst>
      <p:ext uri="{BB962C8B-B14F-4D97-AF65-F5344CB8AC3E}">
        <p14:creationId xmlns:p14="http://schemas.microsoft.com/office/powerpoint/2010/main" val="4933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är ett biologiskt material med en naturlig biologisk variation. Alla egenskaper har därför en ganska stor spridning. Densitet, styrka, </a:t>
            </a:r>
            <a:r>
              <a:rPr lang="sv-SE" sz="1200" kern="1200" dirty="0" err="1" smtClean="0">
                <a:solidFill>
                  <a:schemeClr val="tx1"/>
                </a:solidFill>
                <a:effectLst/>
                <a:latin typeface="+mn-lt"/>
                <a:ea typeface="+mn-ea"/>
                <a:cs typeface="+mn-cs"/>
              </a:rPr>
              <a:t>kvistighet</a:t>
            </a:r>
            <a:r>
              <a:rPr lang="sv-SE" sz="1200" kern="1200" dirty="0" smtClean="0">
                <a:solidFill>
                  <a:schemeClr val="tx1"/>
                </a:solidFill>
                <a:effectLst/>
                <a:latin typeface="+mn-lt"/>
                <a:ea typeface="+mn-ea"/>
                <a:cs typeface="+mn-cs"/>
              </a:rPr>
              <a:t> osv varierar. Genom kvalitetssortering kan dock spridningen begränsas så att till exempel det starkaste virket blir produkter i bärande konstruktioner.</a:t>
            </a:r>
          </a:p>
          <a:p>
            <a:r>
              <a:rPr lang="sv-SE" sz="1200" kern="1200" dirty="0" smtClean="0">
                <a:solidFill>
                  <a:schemeClr val="tx1"/>
                </a:solidFill>
                <a:effectLst/>
                <a:latin typeface="+mn-lt"/>
                <a:ea typeface="+mn-ea"/>
                <a:cs typeface="+mn-cs"/>
              </a:rPr>
              <a:t>Den biologiska variationen gäller inte bara från träd till träd utan också inom trädet från rot till topp, från märg till bark.</a:t>
            </a:r>
          </a:p>
          <a:p>
            <a:r>
              <a:rPr lang="sv-SE" sz="1200" kern="1200" dirty="0" smtClean="0">
                <a:solidFill>
                  <a:schemeClr val="tx1"/>
                </a:solidFill>
                <a:effectLst/>
                <a:latin typeface="+mn-lt"/>
                <a:ea typeface="+mn-ea"/>
                <a:cs typeface="+mn-cs"/>
              </a:rPr>
              <a:t>Man kan illustrera detta med att ta en tall och dela den i tre stockar. Med en kvalitetsgradering. +++, ++ och + kan man se variationer och till vilka produkter virket passar.</a:t>
            </a:r>
          </a:p>
          <a:p>
            <a:r>
              <a:rPr lang="sv-SE" sz="1200" kern="1200" dirty="0" smtClean="0">
                <a:solidFill>
                  <a:schemeClr val="tx1"/>
                </a:solidFill>
                <a:effectLst/>
                <a:latin typeface="+mn-lt"/>
                <a:ea typeface="+mn-ea"/>
                <a:cs typeface="+mn-cs"/>
              </a:rPr>
              <a:t>Rotstock splint +++ = lister (kvistfritt).</a:t>
            </a:r>
          </a:p>
          <a:p>
            <a:r>
              <a:rPr lang="sv-SE" sz="1200" kern="1200" dirty="0" smtClean="0">
                <a:solidFill>
                  <a:schemeClr val="tx1"/>
                </a:solidFill>
                <a:effectLst/>
                <a:latin typeface="+mn-lt"/>
                <a:ea typeface="+mn-ea"/>
                <a:cs typeface="+mn-cs"/>
              </a:rPr>
              <a:t>Rotstock kärna +++ = fönstervirke (beständigt kärnvirke).</a:t>
            </a:r>
          </a:p>
          <a:p>
            <a:r>
              <a:rPr lang="sv-SE" sz="1200" kern="1200" dirty="0" smtClean="0">
                <a:solidFill>
                  <a:schemeClr val="tx1"/>
                </a:solidFill>
                <a:effectLst/>
                <a:latin typeface="+mn-lt"/>
                <a:ea typeface="+mn-ea"/>
                <a:cs typeface="+mn-cs"/>
              </a:rPr>
              <a:t>Mellanstock + = impregnerat virke (ofta svartkvist).</a:t>
            </a:r>
          </a:p>
          <a:p>
            <a:r>
              <a:rPr lang="sv-SE" sz="1200" kern="1200" dirty="0" err="1" smtClean="0">
                <a:solidFill>
                  <a:schemeClr val="tx1"/>
                </a:solidFill>
                <a:effectLst/>
                <a:latin typeface="+mn-lt"/>
                <a:ea typeface="+mn-ea"/>
                <a:cs typeface="+mn-cs"/>
              </a:rPr>
              <a:t>Toppstock</a:t>
            </a:r>
            <a:r>
              <a:rPr lang="sv-SE" sz="1200" kern="1200" dirty="0" smtClean="0">
                <a:solidFill>
                  <a:schemeClr val="tx1"/>
                </a:solidFill>
                <a:effectLst/>
                <a:latin typeface="+mn-lt"/>
                <a:ea typeface="+mn-ea"/>
                <a:cs typeface="+mn-cs"/>
              </a:rPr>
              <a:t> ++ = panelvirke (levande kvist).</a:t>
            </a:r>
          </a:p>
          <a:p>
            <a:r>
              <a:rPr lang="sv-SE" sz="1200" kern="1200" dirty="0" smtClean="0">
                <a:solidFill>
                  <a:schemeClr val="tx1"/>
                </a:solidFill>
                <a:effectLst/>
                <a:latin typeface="+mn-lt"/>
                <a:ea typeface="+mn-ea"/>
                <a:cs typeface="+mn-cs"/>
              </a:rPr>
              <a:t>En motsvarande uppdelning av en gran ger ++ i alla tre stockarna (konstruktionsvirke), utvändigt panelvirke i </a:t>
            </a:r>
            <a:r>
              <a:rPr lang="sv-SE" sz="1200" kern="1200" dirty="0" err="1" smtClean="0">
                <a:solidFill>
                  <a:schemeClr val="tx1"/>
                </a:solidFill>
                <a:effectLst/>
                <a:latin typeface="+mn-lt"/>
                <a:ea typeface="+mn-ea"/>
                <a:cs typeface="+mn-cs"/>
              </a:rPr>
              <a:t>toppstocken</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30</a:t>
            </a:fld>
            <a:endParaRPr lang="sv-SE"/>
          </a:p>
        </p:txBody>
      </p:sp>
    </p:spTree>
    <p:extLst>
      <p:ext uri="{BB962C8B-B14F-4D97-AF65-F5344CB8AC3E}">
        <p14:creationId xmlns:p14="http://schemas.microsoft.com/office/powerpoint/2010/main" val="2960698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Ett träd tillväxer på ytan, detta gäller stam, grenar och rötter. Det bildas en ny årsring varje år. </a:t>
            </a:r>
          </a:p>
          <a:p>
            <a:r>
              <a:rPr lang="sv-SE" sz="1200" kern="1200" dirty="0" smtClean="0">
                <a:solidFill>
                  <a:schemeClr val="tx1"/>
                </a:solidFill>
                <a:effectLst/>
                <a:latin typeface="+mn-lt"/>
                <a:ea typeface="+mn-ea"/>
                <a:cs typeface="+mn-cs"/>
              </a:rPr>
              <a:t>Varje år tillväxer också trädet på höjden med ett nytt toppskott. Under goda </a:t>
            </a:r>
            <a:r>
              <a:rPr lang="sv-SE" sz="1200" kern="1200" dirty="0" err="1" smtClean="0">
                <a:solidFill>
                  <a:schemeClr val="tx1"/>
                </a:solidFill>
                <a:effectLst/>
                <a:latin typeface="+mn-lt"/>
                <a:ea typeface="+mn-ea"/>
                <a:cs typeface="+mn-cs"/>
              </a:rPr>
              <a:t>växtår</a:t>
            </a:r>
            <a:r>
              <a:rPr lang="sv-SE" sz="1200" kern="1200" dirty="0" smtClean="0">
                <a:solidFill>
                  <a:schemeClr val="tx1"/>
                </a:solidFill>
                <a:effectLst/>
                <a:latin typeface="+mn-lt"/>
                <a:ea typeface="+mn-ea"/>
                <a:cs typeface="+mn-cs"/>
              </a:rPr>
              <a:t> blir toppskotten längre än under år med sämre tillväxt.</a:t>
            </a:r>
          </a:p>
          <a:p>
            <a:r>
              <a:rPr lang="sv-SE" sz="1200" kern="1200" dirty="0" smtClean="0">
                <a:solidFill>
                  <a:schemeClr val="tx1"/>
                </a:solidFill>
                <a:effectLst/>
                <a:latin typeface="+mn-lt"/>
                <a:ea typeface="+mn-ea"/>
                <a:cs typeface="+mn-cs"/>
              </a:rPr>
              <a:t>Skulle toppskottet bitas av av till exempel en älg så kommer några av grenarna i översta grenvarvet att utvecklas till nytt toppskott. Man får ett så kallat ”</a:t>
            </a:r>
            <a:r>
              <a:rPr lang="sv-SE" sz="1200" kern="1200" dirty="0" err="1" smtClean="0">
                <a:solidFill>
                  <a:schemeClr val="tx1"/>
                </a:solidFill>
                <a:effectLst/>
                <a:latin typeface="+mn-lt"/>
                <a:ea typeface="+mn-ea"/>
                <a:cs typeface="+mn-cs"/>
              </a:rPr>
              <a:t>toppbrott</a:t>
            </a:r>
            <a:r>
              <a:rPr lang="sv-SE" sz="1200" kern="1200" dirty="0" smtClean="0">
                <a:solidFill>
                  <a:schemeClr val="tx1"/>
                </a:solidFill>
                <a:effectLst/>
                <a:latin typeface="+mn-lt"/>
                <a:ea typeface="+mn-ea"/>
                <a:cs typeface="+mn-cs"/>
              </a:rPr>
              <a:t>” som klassar ner stocken.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31</a:t>
            </a:fld>
            <a:endParaRPr lang="sv-SE"/>
          </a:p>
        </p:txBody>
      </p:sp>
    </p:spTree>
    <p:extLst>
      <p:ext uri="{BB962C8B-B14F-4D97-AF65-F5344CB8AC3E}">
        <p14:creationId xmlns:p14="http://schemas.microsoft.com/office/powerpoint/2010/main" val="2920822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Texten på PP-bilden är svårläst på avstånd, bättre att titta i boken.</a:t>
            </a:r>
          </a:p>
          <a:p>
            <a:r>
              <a:rPr lang="sv-SE" sz="1200" kern="1200" dirty="0" smtClean="0">
                <a:solidFill>
                  <a:schemeClr val="tx1"/>
                </a:solidFill>
                <a:effectLst/>
                <a:latin typeface="+mn-lt"/>
                <a:ea typeface="+mn-ea"/>
                <a:cs typeface="+mn-cs"/>
              </a:rPr>
              <a:t>Den vänstra figuren illustrerar den komplexa uppbyggnaden av trä. Årsringen består av vårved och </a:t>
            </a:r>
            <a:r>
              <a:rPr lang="sv-SE" sz="1200" kern="1200" dirty="0" err="1" smtClean="0">
                <a:solidFill>
                  <a:schemeClr val="tx1"/>
                </a:solidFill>
                <a:effectLst/>
                <a:latin typeface="+mn-lt"/>
                <a:ea typeface="+mn-ea"/>
                <a:cs typeface="+mn-cs"/>
              </a:rPr>
              <a:t>sommarved</a:t>
            </a:r>
            <a:r>
              <a:rPr lang="sv-SE" sz="1200" kern="1200" dirty="0" smtClean="0">
                <a:solidFill>
                  <a:schemeClr val="tx1"/>
                </a:solidFill>
                <a:effectLst/>
                <a:latin typeface="+mn-lt"/>
                <a:ea typeface="+mn-ea"/>
                <a:cs typeface="+mn-cs"/>
              </a:rPr>
              <a:t>. Båda har samma färg i mikroskop men för ögat ser sommarveden mörkare ut. Den har tjockare väggar och därmed högre densitet, 900 kg/m</a:t>
            </a:r>
            <a:r>
              <a:rPr lang="sv-SE" sz="1200" kern="1200" baseline="30000" dirty="0" smtClean="0">
                <a:solidFill>
                  <a:schemeClr val="tx1"/>
                </a:solidFill>
                <a:effectLst/>
                <a:latin typeface="+mn-lt"/>
                <a:ea typeface="+mn-ea"/>
                <a:cs typeface="+mn-cs"/>
              </a:rPr>
              <a:t>3</a:t>
            </a:r>
            <a:r>
              <a:rPr lang="sv-SE" sz="1200" kern="1200" dirty="0" smtClean="0">
                <a:solidFill>
                  <a:schemeClr val="tx1"/>
                </a:solidFill>
                <a:effectLst/>
                <a:latin typeface="+mn-lt"/>
                <a:ea typeface="+mn-ea"/>
                <a:cs typeface="+mn-cs"/>
              </a:rPr>
              <a:t>. Vårveden har 300 kg/m</a:t>
            </a:r>
            <a:r>
              <a:rPr lang="sv-SE" sz="1200" kern="1200" baseline="30000" dirty="0" smtClean="0">
                <a:solidFill>
                  <a:schemeClr val="tx1"/>
                </a:solidFill>
                <a:effectLst/>
                <a:latin typeface="+mn-lt"/>
                <a:ea typeface="+mn-ea"/>
                <a:cs typeface="+mn-cs"/>
              </a:rPr>
              <a:t>3</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Den högra figuren illustrerar transportsystemet i det levande trädet. Detta förändras när virket torkar.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32</a:t>
            </a:fld>
            <a:endParaRPr lang="sv-SE"/>
          </a:p>
        </p:txBody>
      </p:sp>
    </p:spTree>
    <p:extLst>
      <p:ext uri="{BB962C8B-B14F-4D97-AF65-F5344CB8AC3E}">
        <p14:creationId xmlns:p14="http://schemas.microsoft.com/office/powerpoint/2010/main" val="4225346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Att välja trä är basen för PP-paketet. Därutöver finns flera skrifter från Svenskt Trä som kompletterande underlag. Alla behövs inte till alla grupper.</a:t>
            </a:r>
          </a:p>
          <a:p>
            <a:r>
              <a:rPr lang="sv-SE" sz="1200" kern="1200" dirty="0" smtClean="0">
                <a:solidFill>
                  <a:schemeClr val="tx1"/>
                </a:solidFill>
                <a:effectLst/>
                <a:latin typeface="+mn-lt"/>
                <a:ea typeface="+mn-ea"/>
                <a:cs typeface="+mn-cs"/>
              </a:rPr>
              <a:t>Skrifter beställs från Förlängda Armen, telefon 08-598 450 60 eller e-post </a:t>
            </a:r>
            <a:r>
              <a:rPr lang="sv-SE" sz="1200" u="sng" kern="1200" dirty="0" smtClean="0">
                <a:solidFill>
                  <a:schemeClr val="tx1"/>
                </a:solidFill>
                <a:effectLst/>
                <a:latin typeface="+mn-lt"/>
                <a:ea typeface="+mn-ea"/>
                <a:cs typeface="+mn-cs"/>
                <a:hlinkClick r:id="rId3"/>
              </a:rPr>
              <a:t>lager@falog.se</a:t>
            </a:r>
            <a:r>
              <a:rPr lang="sv-SE" sz="1200" kern="1200" dirty="0" smtClean="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3</a:t>
            </a:fld>
            <a:endParaRPr lang="sv-SE"/>
          </a:p>
        </p:txBody>
      </p:sp>
    </p:spTree>
    <p:extLst>
      <p:ext uri="{BB962C8B-B14F-4D97-AF65-F5344CB8AC3E}">
        <p14:creationId xmlns:p14="http://schemas.microsoft.com/office/powerpoint/2010/main" val="3610881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Cellväggen byggs upp av olika sorters cellulosa. </a:t>
            </a:r>
          </a:p>
          <a:p>
            <a:r>
              <a:rPr lang="sv-SE" sz="1200" kern="1200" dirty="0" smtClean="0">
                <a:solidFill>
                  <a:schemeClr val="tx1"/>
                </a:solidFill>
                <a:effectLst/>
                <a:latin typeface="+mn-lt"/>
                <a:ea typeface="+mn-ea"/>
                <a:cs typeface="+mn-cs"/>
              </a:rPr>
              <a:t>Cellerna limmas samman med lignin som är trädets eget lim. Det är detta lim som limmar ihop träfiberskivor.</a:t>
            </a:r>
          </a:p>
          <a:p>
            <a:r>
              <a:rPr lang="sv-SE" sz="1200" kern="1200" dirty="0" smtClean="0">
                <a:solidFill>
                  <a:schemeClr val="tx1"/>
                </a:solidFill>
                <a:effectLst/>
                <a:latin typeface="+mn-lt"/>
                <a:ea typeface="+mn-ea"/>
                <a:cs typeface="+mn-cs"/>
              </a:rPr>
              <a:t>Kärnveden börjar bildas när trädet är i ”puberteten”. Den ökar i storlek för varje år men blir sällan större än halva diametern i </a:t>
            </a:r>
            <a:r>
              <a:rPr lang="sv-SE" sz="1200" kern="1200" dirty="0" err="1" smtClean="0">
                <a:solidFill>
                  <a:schemeClr val="tx1"/>
                </a:solidFill>
                <a:effectLst/>
                <a:latin typeface="+mn-lt"/>
                <a:ea typeface="+mn-ea"/>
                <a:cs typeface="+mn-cs"/>
              </a:rPr>
              <a:t>rotsnittet</a:t>
            </a:r>
            <a:r>
              <a:rPr lang="sv-SE" sz="1200" kern="1200" dirty="0" smtClean="0">
                <a:solidFill>
                  <a:schemeClr val="tx1"/>
                </a:solidFill>
                <a:effectLst/>
                <a:latin typeface="+mn-lt"/>
                <a:ea typeface="+mn-ea"/>
                <a:cs typeface="+mn-cs"/>
              </a:rPr>
              <a:t> hos gran och tall. I kärnan lagras hartser, extraktivämnen, in som ger den förbättrad beständighet.</a:t>
            </a:r>
          </a:p>
          <a:p>
            <a:r>
              <a:rPr lang="sv-SE" sz="1200" kern="1200" dirty="0" smtClean="0">
                <a:solidFill>
                  <a:schemeClr val="tx1"/>
                </a:solidFill>
                <a:effectLst/>
                <a:latin typeface="+mn-lt"/>
                <a:ea typeface="+mn-ea"/>
                <a:cs typeface="+mn-cs"/>
              </a:rPr>
              <a:t>Ungdomsveden är den nybildade veden närmast märgen och går genom hela stammen ända upp till toppen. Den har något annorlunda egenskaper, krympning-svällning, och tas bort med märgfångaren i virke till snickerier.</a:t>
            </a:r>
          </a:p>
          <a:p>
            <a:r>
              <a:rPr lang="sv-SE" sz="1200" kern="1200" dirty="0" smtClean="0">
                <a:solidFill>
                  <a:schemeClr val="tx1"/>
                </a:solidFill>
                <a:effectLst/>
                <a:latin typeface="+mn-lt"/>
                <a:ea typeface="+mn-ea"/>
                <a:cs typeface="+mn-cs"/>
              </a:rPr>
              <a:t>Fukten i växande träd är hög, 50-60 procent i kärnan och över 100 procent i splinten. Det är inte säkert att en </a:t>
            </a:r>
            <a:r>
              <a:rPr lang="sv-SE" sz="1200" kern="1200" dirty="0" err="1" smtClean="0">
                <a:solidFill>
                  <a:schemeClr val="tx1"/>
                </a:solidFill>
                <a:effectLst/>
                <a:latin typeface="+mn-lt"/>
                <a:ea typeface="+mn-ea"/>
                <a:cs typeface="+mn-cs"/>
              </a:rPr>
              <a:t>nyfälld</a:t>
            </a:r>
            <a:r>
              <a:rPr lang="sv-SE" sz="1200" kern="1200" dirty="0" smtClean="0">
                <a:solidFill>
                  <a:schemeClr val="tx1"/>
                </a:solidFill>
                <a:effectLst/>
                <a:latin typeface="+mn-lt"/>
                <a:ea typeface="+mn-ea"/>
                <a:cs typeface="+mn-cs"/>
              </a:rPr>
              <a:t> stock flyter.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33</a:t>
            </a:fld>
            <a:endParaRPr lang="sv-SE"/>
          </a:p>
        </p:txBody>
      </p:sp>
    </p:spTree>
    <p:extLst>
      <p:ext uri="{BB962C8B-B14F-4D97-AF65-F5344CB8AC3E}">
        <p14:creationId xmlns:p14="http://schemas.microsoft.com/office/powerpoint/2010/main" val="2979574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 biologiska variationen gäller inte bara från träd till träd utan också inom träd från rot till topp, från märg till bark.</a:t>
            </a:r>
          </a:p>
          <a:p>
            <a:r>
              <a:rPr lang="sv-SE" sz="1200" kern="1200" dirty="0" smtClean="0">
                <a:solidFill>
                  <a:schemeClr val="tx1"/>
                </a:solidFill>
                <a:effectLst/>
                <a:latin typeface="+mn-lt"/>
                <a:ea typeface="+mn-ea"/>
                <a:cs typeface="+mn-cs"/>
              </a:rPr>
              <a:t>Man kan illustrera detta med att ta en tall och dela den i tre stockar. Med en kvalitetsgradering. +++, ++ och + kan man se variationer och till vilka produkter virket passar.</a:t>
            </a:r>
          </a:p>
          <a:p>
            <a:r>
              <a:rPr lang="sv-SE" sz="1200" kern="1200" dirty="0" smtClean="0">
                <a:solidFill>
                  <a:schemeClr val="tx1"/>
                </a:solidFill>
                <a:effectLst/>
                <a:latin typeface="+mn-lt"/>
                <a:ea typeface="+mn-ea"/>
                <a:cs typeface="+mn-cs"/>
              </a:rPr>
              <a:t>Rotstock splint +++ = lister (kvistfritt).</a:t>
            </a:r>
          </a:p>
          <a:p>
            <a:r>
              <a:rPr lang="sv-SE" sz="1200" kern="1200" dirty="0" smtClean="0">
                <a:solidFill>
                  <a:schemeClr val="tx1"/>
                </a:solidFill>
                <a:effectLst/>
                <a:latin typeface="+mn-lt"/>
                <a:ea typeface="+mn-ea"/>
                <a:cs typeface="+mn-cs"/>
              </a:rPr>
              <a:t>Rotstock kärna +++ = fönstervirke (beständigt kärnvirke).</a:t>
            </a:r>
          </a:p>
          <a:p>
            <a:r>
              <a:rPr lang="sv-SE" sz="1200" kern="1200" dirty="0" smtClean="0">
                <a:solidFill>
                  <a:schemeClr val="tx1"/>
                </a:solidFill>
                <a:effectLst/>
                <a:latin typeface="+mn-lt"/>
                <a:ea typeface="+mn-ea"/>
                <a:cs typeface="+mn-cs"/>
              </a:rPr>
              <a:t>Mellanstock + = impregnerat virke (ofta svartkvist).</a:t>
            </a:r>
          </a:p>
          <a:p>
            <a:r>
              <a:rPr lang="sv-SE" sz="1200" kern="1200" dirty="0" err="1" smtClean="0">
                <a:solidFill>
                  <a:schemeClr val="tx1"/>
                </a:solidFill>
                <a:effectLst/>
                <a:latin typeface="+mn-lt"/>
                <a:ea typeface="+mn-ea"/>
                <a:cs typeface="+mn-cs"/>
              </a:rPr>
              <a:t>Toppstock</a:t>
            </a:r>
            <a:r>
              <a:rPr lang="sv-SE" sz="1200" kern="1200" dirty="0" smtClean="0">
                <a:solidFill>
                  <a:schemeClr val="tx1"/>
                </a:solidFill>
                <a:effectLst/>
                <a:latin typeface="+mn-lt"/>
                <a:ea typeface="+mn-ea"/>
                <a:cs typeface="+mn-cs"/>
              </a:rPr>
              <a:t> ++ = panelvirke (levande kvist).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34</a:t>
            </a:fld>
            <a:endParaRPr lang="sv-SE"/>
          </a:p>
        </p:txBody>
      </p:sp>
    </p:spTree>
    <p:extLst>
      <p:ext uri="{BB962C8B-B14F-4D97-AF65-F5344CB8AC3E}">
        <p14:creationId xmlns:p14="http://schemas.microsoft.com/office/powerpoint/2010/main" val="4268293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 biologiska variationen gäller inte bara från träd till träd utan också inom träd från rot till topp, från märg till bark.</a:t>
            </a:r>
          </a:p>
          <a:p>
            <a:r>
              <a:rPr lang="sv-SE" sz="1200" kern="1200" dirty="0" smtClean="0">
                <a:solidFill>
                  <a:schemeClr val="tx1"/>
                </a:solidFill>
                <a:effectLst/>
                <a:latin typeface="+mn-lt"/>
                <a:ea typeface="+mn-ea"/>
                <a:cs typeface="+mn-cs"/>
              </a:rPr>
              <a:t>Man kan illustrera detta med att ta en tall och dela den i tre stockar. Med en kvalitetsgradering. +++, ++ och + kan man se variationer och till vilka produkter virket passar.</a:t>
            </a:r>
          </a:p>
          <a:p>
            <a:r>
              <a:rPr lang="sv-SE" sz="1200" kern="1200" dirty="0" smtClean="0">
                <a:solidFill>
                  <a:schemeClr val="tx1"/>
                </a:solidFill>
                <a:effectLst/>
                <a:latin typeface="+mn-lt"/>
                <a:ea typeface="+mn-ea"/>
                <a:cs typeface="+mn-cs"/>
              </a:rPr>
              <a:t>En motsvarande uppdelning av en gran ger ++ i alla tre stockarna (konstruktionsvirke), utvändigt panelvirke i </a:t>
            </a:r>
            <a:r>
              <a:rPr lang="sv-SE" sz="1200" kern="1200" dirty="0" err="1" smtClean="0">
                <a:solidFill>
                  <a:schemeClr val="tx1"/>
                </a:solidFill>
                <a:effectLst/>
                <a:latin typeface="+mn-lt"/>
                <a:ea typeface="+mn-ea"/>
                <a:cs typeface="+mn-cs"/>
              </a:rPr>
              <a:t>toppstocken</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Det förekommer numera impregnerad gran. Impregneringen går inte in djupt utan stannar nära ytan. Används gärna till staket och utvändiga paneler.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35</a:t>
            </a:fld>
            <a:endParaRPr lang="sv-SE"/>
          </a:p>
        </p:txBody>
      </p:sp>
    </p:spTree>
    <p:extLst>
      <p:ext uri="{BB962C8B-B14F-4D97-AF65-F5344CB8AC3E}">
        <p14:creationId xmlns:p14="http://schemas.microsoft.com/office/powerpoint/2010/main" val="3069085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Densiteten betyder virkets vikt i förhållande till volymen, ”tungt” eller ”lätt” virke. Egenskapen har betydelse för produkter där hårdheten och slitstyrkan har betydelse, till exempel bordsskivor och golv.</a:t>
            </a:r>
          </a:p>
          <a:p>
            <a:r>
              <a:rPr lang="sv-SE" sz="1200" kern="1200" dirty="0" smtClean="0">
                <a:solidFill>
                  <a:schemeClr val="tx1"/>
                </a:solidFill>
                <a:effectLst/>
                <a:latin typeface="+mn-lt"/>
                <a:ea typeface="+mn-ea"/>
                <a:cs typeface="+mn-cs"/>
              </a:rPr>
              <a:t>Hög densitet uppkommer när årsringsbredden till stor del består av den mörkare, tyngre, sommarveden. </a:t>
            </a:r>
          </a:p>
          <a:p>
            <a:r>
              <a:rPr lang="sv-SE" sz="1200" kern="1200" dirty="0" smtClean="0">
                <a:solidFill>
                  <a:schemeClr val="tx1"/>
                </a:solidFill>
                <a:effectLst/>
                <a:latin typeface="+mn-lt"/>
                <a:ea typeface="+mn-ea"/>
                <a:cs typeface="+mn-cs"/>
              </a:rPr>
              <a:t>Låg densitet uppkommer när årsringen i högre andel består av den ljusa, lättare, vårveden.</a:t>
            </a:r>
          </a:p>
          <a:p>
            <a:r>
              <a:rPr lang="sv-SE" sz="1200" kern="1200" dirty="0" smtClean="0">
                <a:solidFill>
                  <a:schemeClr val="tx1"/>
                </a:solidFill>
                <a:effectLst/>
                <a:latin typeface="+mn-lt"/>
                <a:ea typeface="+mn-ea"/>
                <a:cs typeface="+mn-cs"/>
              </a:rPr>
              <a:t>Årsringsavståndet kan inte direkt beskriva densiteten men talar om hur trädet har vuxit under olika perioder. Med hjälp av årsringarna kan man till och med bestämma åldern hos historiska </a:t>
            </a:r>
            <a:r>
              <a:rPr lang="sv-SE" sz="1200" kern="1200" dirty="0" err="1" smtClean="0">
                <a:solidFill>
                  <a:schemeClr val="tx1"/>
                </a:solidFill>
                <a:effectLst/>
                <a:latin typeface="+mn-lt"/>
                <a:ea typeface="+mn-ea"/>
                <a:cs typeface="+mn-cs"/>
              </a:rPr>
              <a:t>trädetaljer</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Densiteten varierar inom stammen, högst i de yttre delarna av </a:t>
            </a:r>
            <a:r>
              <a:rPr lang="sv-SE" sz="1200" kern="1200" dirty="0" err="1" smtClean="0">
                <a:solidFill>
                  <a:schemeClr val="tx1"/>
                </a:solidFill>
                <a:effectLst/>
                <a:latin typeface="+mn-lt"/>
                <a:ea typeface="+mn-ea"/>
                <a:cs typeface="+mn-cs"/>
              </a:rPr>
              <a:t>rotsnittet</a:t>
            </a:r>
            <a:r>
              <a:rPr lang="sv-SE" sz="1200" kern="1200" dirty="0" smtClean="0">
                <a:solidFill>
                  <a:schemeClr val="tx1"/>
                </a:solidFill>
                <a:effectLst/>
                <a:latin typeface="+mn-lt"/>
                <a:ea typeface="+mn-ea"/>
                <a:cs typeface="+mn-cs"/>
              </a:rPr>
              <a:t> och lägst i den centrala delen av rotstocken.</a:t>
            </a:r>
          </a:p>
          <a:p>
            <a:r>
              <a:rPr lang="sv-SE" sz="1200" kern="1200" dirty="0" smtClean="0">
                <a:solidFill>
                  <a:schemeClr val="tx1"/>
                </a:solidFill>
                <a:effectLst/>
                <a:latin typeface="+mn-lt"/>
                <a:ea typeface="+mn-ea"/>
                <a:cs typeface="+mn-cs"/>
              </a:rPr>
              <a:t>Tätvuxet ”Norrlandsvirke” skall ses som ett marknadsföringsargument med liten teknisk betydelse. Tätvuxet virke behöver inte betyda vare sig hög densitet/stor hårdhet eller hög hållfasthet.</a:t>
            </a:r>
          </a:p>
          <a:p>
            <a:r>
              <a:rPr lang="sv-SE" sz="1200" kern="1200" dirty="0" smtClean="0">
                <a:solidFill>
                  <a:schemeClr val="tx1"/>
                </a:solidFill>
                <a:effectLst/>
                <a:latin typeface="+mn-lt"/>
                <a:ea typeface="+mn-ea"/>
                <a:cs typeface="+mn-cs"/>
              </a:rPr>
              <a:t>Det finns virke av hög kvalitet i många områden i Sverige.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36</a:t>
            </a:fld>
            <a:endParaRPr lang="sv-SE"/>
          </a:p>
        </p:txBody>
      </p:sp>
    </p:spTree>
    <p:extLst>
      <p:ext uri="{BB962C8B-B14F-4D97-AF65-F5344CB8AC3E}">
        <p14:creationId xmlns:p14="http://schemas.microsoft.com/office/powerpoint/2010/main" val="907291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Årsringen består av en ljusare och lättare vårved och en mörkare och tyngre </a:t>
            </a:r>
            <a:r>
              <a:rPr lang="sv-SE" sz="1200" kern="1200" dirty="0" err="1" smtClean="0">
                <a:solidFill>
                  <a:schemeClr val="tx1"/>
                </a:solidFill>
                <a:effectLst/>
                <a:latin typeface="+mn-lt"/>
                <a:ea typeface="+mn-ea"/>
                <a:cs typeface="+mn-cs"/>
              </a:rPr>
              <a:t>sommarved</a:t>
            </a:r>
            <a:r>
              <a:rPr lang="sv-SE" sz="1200" kern="1200" dirty="0" smtClean="0">
                <a:solidFill>
                  <a:schemeClr val="tx1"/>
                </a:solidFill>
                <a:effectLst/>
                <a:latin typeface="+mn-lt"/>
                <a:ea typeface="+mn-ea"/>
                <a:cs typeface="+mn-cs"/>
              </a:rPr>
              <a:t>. Densiteten, det vill säga vikten av träet per </a:t>
            </a:r>
            <a:r>
              <a:rPr lang="sv-SE" sz="1200" kern="1200" dirty="0" err="1" smtClean="0">
                <a:solidFill>
                  <a:schemeClr val="tx1"/>
                </a:solidFill>
                <a:effectLst/>
                <a:latin typeface="+mn-lt"/>
                <a:ea typeface="+mn-ea"/>
                <a:cs typeface="+mn-cs"/>
              </a:rPr>
              <a:t>volymsenhet</a:t>
            </a:r>
            <a:r>
              <a:rPr lang="sv-SE" sz="1200" kern="1200" dirty="0" smtClean="0">
                <a:solidFill>
                  <a:schemeClr val="tx1"/>
                </a:solidFill>
                <a:effectLst/>
                <a:latin typeface="+mn-lt"/>
                <a:ea typeface="+mn-ea"/>
                <a:cs typeface="+mn-cs"/>
              </a:rPr>
              <a:t>, bestäms av hur stor andel av årsringen som består av </a:t>
            </a:r>
            <a:r>
              <a:rPr lang="sv-SE" sz="1200" kern="1200" dirty="0" err="1" smtClean="0">
                <a:solidFill>
                  <a:schemeClr val="tx1"/>
                </a:solidFill>
                <a:effectLst/>
                <a:latin typeface="+mn-lt"/>
                <a:ea typeface="+mn-ea"/>
                <a:cs typeface="+mn-cs"/>
              </a:rPr>
              <a:t>sommarved</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Några räkneexempel: </a:t>
            </a:r>
          </a:p>
          <a:p>
            <a:r>
              <a:rPr lang="sv-SE" sz="1200" kern="1200" dirty="0" smtClean="0">
                <a:solidFill>
                  <a:schemeClr val="tx1"/>
                </a:solidFill>
                <a:effectLst/>
                <a:latin typeface="+mn-lt"/>
                <a:ea typeface="+mn-ea"/>
                <a:cs typeface="+mn-cs"/>
              </a:rPr>
              <a:t>Om andelen </a:t>
            </a:r>
            <a:r>
              <a:rPr lang="sv-SE" sz="1200" kern="1200" dirty="0" err="1" smtClean="0">
                <a:solidFill>
                  <a:schemeClr val="tx1"/>
                </a:solidFill>
                <a:effectLst/>
                <a:latin typeface="+mn-lt"/>
                <a:ea typeface="+mn-ea"/>
                <a:cs typeface="+mn-cs"/>
              </a:rPr>
              <a:t>sommarved</a:t>
            </a:r>
            <a:r>
              <a:rPr lang="sv-SE" sz="1200" kern="1200" dirty="0" smtClean="0">
                <a:solidFill>
                  <a:schemeClr val="tx1"/>
                </a:solidFill>
                <a:effectLst/>
                <a:latin typeface="+mn-lt"/>
                <a:ea typeface="+mn-ea"/>
                <a:cs typeface="+mn-cs"/>
              </a:rPr>
              <a:t> är 50 procent så skulle virket ha densiteten 600 kg/m</a:t>
            </a:r>
            <a:r>
              <a:rPr lang="sv-SE" sz="1200" kern="1200" baseline="30000" dirty="0" smtClean="0">
                <a:solidFill>
                  <a:schemeClr val="tx1"/>
                </a:solidFill>
                <a:effectLst/>
                <a:latin typeface="+mn-lt"/>
                <a:ea typeface="+mn-ea"/>
                <a:cs typeface="+mn-cs"/>
              </a:rPr>
              <a:t>3</a:t>
            </a:r>
            <a:r>
              <a:rPr lang="sv-SE" sz="1200" kern="1200" dirty="0" smtClean="0">
                <a:solidFill>
                  <a:schemeClr val="tx1"/>
                </a:solidFill>
                <a:effectLst/>
                <a:latin typeface="+mn-lt"/>
                <a:ea typeface="+mn-ea"/>
                <a:cs typeface="+mn-cs"/>
              </a:rPr>
              <a:t>. 1/2 x 900 + 1/2 x 300 = 450 + 150 = 600.</a:t>
            </a:r>
          </a:p>
          <a:p>
            <a:r>
              <a:rPr lang="sv-SE" sz="1200" kern="1200" dirty="0" smtClean="0">
                <a:solidFill>
                  <a:schemeClr val="tx1"/>
                </a:solidFill>
                <a:effectLst/>
                <a:latin typeface="+mn-lt"/>
                <a:ea typeface="+mn-ea"/>
                <a:cs typeface="+mn-cs"/>
              </a:rPr>
              <a:t>Om andelen </a:t>
            </a:r>
            <a:r>
              <a:rPr lang="sv-SE" sz="1200" kern="1200" dirty="0" err="1" smtClean="0">
                <a:solidFill>
                  <a:schemeClr val="tx1"/>
                </a:solidFill>
                <a:effectLst/>
                <a:latin typeface="+mn-lt"/>
                <a:ea typeface="+mn-ea"/>
                <a:cs typeface="+mn-cs"/>
              </a:rPr>
              <a:t>sommarved</a:t>
            </a:r>
            <a:r>
              <a:rPr lang="sv-SE" sz="1200" kern="1200" dirty="0" smtClean="0">
                <a:solidFill>
                  <a:schemeClr val="tx1"/>
                </a:solidFill>
                <a:effectLst/>
                <a:latin typeface="+mn-lt"/>
                <a:ea typeface="+mn-ea"/>
                <a:cs typeface="+mn-cs"/>
              </a:rPr>
              <a:t> är en tredjedel så skulle virket ha densiteten 500 kg/m</a:t>
            </a:r>
            <a:r>
              <a:rPr lang="sv-SE" sz="1200" kern="1200" baseline="30000" dirty="0" smtClean="0">
                <a:solidFill>
                  <a:schemeClr val="tx1"/>
                </a:solidFill>
                <a:effectLst/>
                <a:latin typeface="+mn-lt"/>
                <a:ea typeface="+mn-ea"/>
                <a:cs typeface="+mn-cs"/>
              </a:rPr>
              <a:t>3</a:t>
            </a:r>
            <a:r>
              <a:rPr lang="sv-SE" sz="1200" kern="1200" dirty="0" smtClean="0">
                <a:solidFill>
                  <a:schemeClr val="tx1"/>
                </a:solidFill>
                <a:effectLst/>
                <a:latin typeface="+mn-lt"/>
                <a:ea typeface="+mn-ea"/>
                <a:cs typeface="+mn-cs"/>
              </a:rPr>
              <a:t>. 1/3 x 900 + 2/3 x 300 = 300 + 200 = 500.</a:t>
            </a:r>
          </a:p>
          <a:p>
            <a:r>
              <a:rPr lang="sv-SE" sz="1200" kern="1200" dirty="0" smtClean="0">
                <a:solidFill>
                  <a:schemeClr val="tx1"/>
                </a:solidFill>
                <a:effectLst/>
                <a:latin typeface="+mn-lt"/>
                <a:ea typeface="+mn-ea"/>
                <a:cs typeface="+mn-cs"/>
              </a:rPr>
              <a:t>Normalt svenskt virkes densitet varierar normalt mellan 350 till 450 kg/m</a:t>
            </a:r>
            <a:r>
              <a:rPr lang="sv-SE" sz="1200" kern="1200" baseline="30000" dirty="0" smtClean="0">
                <a:solidFill>
                  <a:schemeClr val="tx1"/>
                </a:solidFill>
                <a:effectLst/>
                <a:latin typeface="+mn-lt"/>
                <a:ea typeface="+mn-ea"/>
                <a:cs typeface="+mn-cs"/>
              </a:rPr>
              <a:t>3</a:t>
            </a:r>
            <a:r>
              <a:rPr lang="sv-SE" sz="1200" kern="1200" dirty="0" smtClean="0">
                <a:solidFill>
                  <a:schemeClr val="tx1"/>
                </a:solidFill>
                <a:effectLst/>
                <a:latin typeface="+mn-lt"/>
                <a:ea typeface="+mn-ea"/>
                <a:cs typeface="+mn-cs"/>
              </a:rPr>
              <a:t>. Sommarvedens andel är därför normalt högst en tredjedel av årsringsbredden, vanligen mindre.</a:t>
            </a:r>
          </a:p>
          <a:p>
            <a:r>
              <a:rPr lang="sv-SE" sz="1200" kern="1200" dirty="0" smtClean="0">
                <a:solidFill>
                  <a:schemeClr val="tx1"/>
                </a:solidFill>
                <a:effectLst/>
                <a:latin typeface="+mn-lt"/>
                <a:ea typeface="+mn-ea"/>
                <a:cs typeface="+mn-cs"/>
              </a:rPr>
              <a:t>Många anser att </a:t>
            </a:r>
            <a:r>
              <a:rPr lang="sv-SE" sz="1200" kern="1200" dirty="0" err="1" smtClean="0">
                <a:solidFill>
                  <a:schemeClr val="tx1"/>
                </a:solidFill>
                <a:effectLst/>
                <a:latin typeface="+mn-lt"/>
                <a:ea typeface="+mn-ea"/>
                <a:cs typeface="+mn-cs"/>
              </a:rPr>
              <a:t>årsbredden</a:t>
            </a:r>
            <a:r>
              <a:rPr lang="sv-SE" sz="1200" kern="1200" dirty="0" smtClean="0">
                <a:solidFill>
                  <a:schemeClr val="tx1"/>
                </a:solidFill>
                <a:effectLst/>
                <a:latin typeface="+mn-lt"/>
                <a:ea typeface="+mn-ea"/>
                <a:cs typeface="+mn-cs"/>
              </a:rPr>
              <a:t> är ett bra sätt att bedöma kvaliteten, ”Norrlandsvirke” brukar man säga. Av diagram 10 framgår att virke från södra Sverige har högre </a:t>
            </a:r>
            <a:r>
              <a:rPr lang="sv-SE" sz="1200" kern="1200" dirty="0" err="1" smtClean="0">
                <a:solidFill>
                  <a:schemeClr val="tx1"/>
                </a:solidFill>
                <a:effectLst/>
                <a:latin typeface="+mn-lt"/>
                <a:ea typeface="+mn-ea"/>
                <a:cs typeface="+mn-cs"/>
              </a:rPr>
              <a:t>densitetet</a:t>
            </a:r>
            <a:r>
              <a:rPr lang="sv-SE" sz="1200" kern="1200" dirty="0" smtClean="0">
                <a:solidFill>
                  <a:schemeClr val="tx1"/>
                </a:solidFill>
                <a:effectLst/>
                <a:latin typeface="+mn-lt"/>
                <a:ea typeface="+mn-ea"/>
                <a:cs typeface="+mn-cs"/>
              </a:rPr>
              <a:t> än virket från norra. Densiteten är högst vid 1,5 mm årsringsbredd. Virke med mycket små och mycket stora årsringsavstånd har lägst densitet.</a:t>
            </a:r>
          </a:p>
          <a:p>
            <a:r>
              <a:rPr lang="sv-SE" sz="1200" kern="1200" dirty="0" smtClean="0">
                <a:solidFill>
                  <a:schemeClr val="tx1"/>
                </a:solidFill>
                <a:effectLst/>
                <a:latin typeface="+mn-lt"/>
                <a:ea typeface="+mn-ea"/>
                <a:cs typeface="+mn-cs"/>
              </a:rPr>
              <a:t>Densiteten har betydelse för hårdheten hos golv och bordsskivor. För hållfastheten har densiteten liten betydelse. Kvistarnas storlek och placering är den tyngst vägande faktorn.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37</a:t>
            </a:fld>
            <a:endParaRPr lang="sv-SE"/>
          </a:p>
        </p:txBody>
      </p:sp>
    </p:spTree>
    <p:extLst>
      <p:ext uri="{BB962C8B-B14F-4D97-AF65-F5344CB8AC3E}">
        <p14:creationId xmlns:p14="http://schemas.microsoft.com/office/powerpoint/2010/main" val="1180842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Styrka är en egenskap som är värdefull i bärande konstruktioner. Det finns olika typer av styrka. De kan bäst illustreras genom att man hanterar ett stycke trä mellan händerna. Trycka – dra – böja är lätt att göra, men att skjuva är svårare. Försök böja ett block med papper. Trycker man olika hårt när man böjer blocket så märker man vad skjuvningen, glidningen mellan bladen, betyder. </a:t>
            </a:r>
          </a:p>
          <a:p>
            <a:r>
              <a:rPr lang="sv-SE" sz="1200" kern="1200" dirty="0" smtClean="0">
                <a:solidFill>
                  <a:schemeClr val="tx1"/>
                </a:solidFill>
                <a:effectLst/>
                <a:latin typeface="+mn-lt"/>
                <a:ea typeface="+mn-ea"/>
                <a:cs typeface="+mn-cs"/>
              </a:rPr>
              <a:t>Man kan ta ett radergummi och dra, trycka och böja. Ritar man ett rutmönster på ena sidan så ser man hur rutorna ändrar form. </a:t>
            </a:r>
          </a:p>
          <a:p>
            <a:r>
              <a:rPr lang="sv-SE" sz="1200" kern="1200" dirty="0" smtClean="0">
                <a:solidFill>
                  <a:schemeClr val="tx1"/>
                </a:solidFill>
                <a:effectLst/>
                <a:latin typeface="+mn-lt"/>
                <a:ea typeface="+mn-ea"/>
                <a:cs typeface="+mn-cs"/>
              </a:rPr>
              <a:t>Tar man en träpinne och böjer så kan man höra knakningar innan pinnen går av. Detta är en fördel för trä att knakningarna förvarnar brottet.</a:t>
            </a:r>
          </a:p>
          <a:p>
            <a:r>
              <a:rPr lang="sv-SE" sz="1200" kern="1200" dirty="0" smtClean="0">
                <a:solidFill>
                  <a:schemeClr val="tx1"/>
                </a:solidFill>
                <a:effectLst/>
                <a:latin typeface="+mn-lt"/>
                <a:ea typeface="+mn-ea"/>
                <a:cs typeface="+mn-cs"/>
              </a:rPr>
              <a:t>Titta på brottet så ser man hur det uppstått, ofta spretigt och stickigt. Man ser hur det följer fiberriktningen och när den inte är parallell med kanten så blir det en brottanvisning.</a:t>
            </a:r>
          </a:p>
          <a:p>
            <a:r>
              <a:rPr lang="sv-SE" sz="1200" kern="1200" dirty="0" smtClean="0">
                <a:solidFill>
                  <a:schemeClr val="tx1"/>
                </a:solidFill>
                <a:effectLst/>
                <a:latin typeface="+mn-lt"/>
                <a:ea typeface="+mn-ea"/>
                <a:cs typeface="+mn-cs"/>
              </a:rPr>
              <a:t>Böj också en träpinne med en liten kvist. Den stör fiberriktningen och fungerar som brottanvisning.</a:t>
            </a:r>
          </a:p>
          <a:p>
            <a:r>
              <a:rPr lang="sv-SE" sz="1200" kern="1200" dirty="0" smtClean="0">
                <a:solidFill>
                  <a:schemeClr val="tx1"/>
                </a:solidFill>
                <a:effectLst/>
                <a:latin typeface="+mn-lt"/>
                <a:ea typeface="+mn-ea"/>
                <a:cs typeface="+mn-cs"/>
              </a:rPr>
              <a:t>Gör ett litet jack i pinne och böj pinnen så att jacket kommer på ”utsidan” när pinnen böjs. Brottet uppstår oftast vid jacket, brottanvisning.</a:t>
            </a:r>
          </a:p>
          <a:p>
            <a:r>
              <a:rPr lang="sv-SE" sz="1200" kern="1200" dirty="0" smtClean="0">
                <a:solidFill>
                  <a:schemeClr val="tx1"/>
                </a:solidFill>
                <a:effectLst/>
                <a:latin typeface="+mn-lt"/>
                <a:ea typeface="+mn-ea"/>
                <a:cs typeface="+mn-cs"/>
              </a:rPr>
              <a:t>Styrkan hos trä är en egenskap som helt beror av fiberstrukturen. Med fingrarna illustreras detta lätt. Man skall eftersträva att använda trä så att det belastas i fiberriktningen. Det farligaste belastningsfallet är att belasta trä med dragkrafter tvärs fibrerna. Sådana brott kommer plötsligt utan förvarning, så kallade spröda brott. De flesta brott i trä är sega, kommer långsamt och föregås av stora deformationer.</a:t>
            </a:r>
          </a:p>
          <a:p>
            <a:r>
              <a:rPr lang="sv-SE" sz="1200" kern="1200" dirty="0" smtClean="0">
                <a:solidFill>
                  <a:schemeClr val="tx1"/>
                </a:solidFill>
                <a:effectLst/>
                <a:latin typeface="+mn-lt"/>
                <a:ea typeface="+mn-ea"/>
                <a:cs typeface="+mn-cs"/>
              </a:rPr>
              <a:t>I äldre tider använde man bara två typer av material, sten i alla former och trä. Trä var det enda materialet som kunde användas i bjälkar, böjhållfasthet. Träbjälklag användes därför i alla sorters byggnader fram till 1930-talet, då armerad betong började användas.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39</a:t>
            </a:fld>
            <a:endParaRPr lang="sv-SE"/>
          </a:p>
        </p:txBody>
      </p:sp>
    </p:spTree>
    <p:extLst>
      <p:ext uri="{BB962C8B-B14F-4D97-AF65-F5344CB8AC3E}">
        <p14:creationId xmlns:p14="http://schemas.microsoft.com/office/powerpoint/2010/main" val="1749384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För att kunna sortera fram starkt virke måste man i första hand titta på fiberstrukturen. Är den parallell med kanten på virke så är hållfastheten hög. Är fibrerna i sned vinkel i förhållande till kanten så är hållfastheten nedsatt. Den vanligaste orsaken till snedfibrighet är kvistar, särskilt när de sitter nära kanten. En stor kvist stör mer än en mindre. I en bjälke är kvistarna mitt på bjälken betydelsefullare än kvistarna nära ändarna, upplagen. </a:t>
            </a:r>
          </a:p>
          <a:p>
            <a:r>
              <a:rPr lang="sv-SE" sz="1200" kern="1200" dirty="0" smtClean="0">
                <a:solidFill>
                  <a:schemeClr val="tx1"/>
                </a:solidFill>
                <a:effectLst/>
                <a:latin typeface="+mn-lt"/>
                <a:ea typeface="+mn-ea"/>
                <a:cs typeface="+mn-cs"/>
              </a:rPr>
              <a:t>Dessa faktorer och några därtill tar man hänsyn till när virke skall hållfasthetssorteras visuellt, se sidan 46.</a:t>
            </a:r>
          </a:p>
          <a:p>
            <a:r>
              <a:rPr lang="sv-SE" sz="1200" kern="1200" dirty="0" smtClean="0">
                <a:solidFill>
                  <a:schemeClr val="tx1"/>
                </a:solidFill>
                <a:effectLst/>
                <a:latin typeface="+mn-lt"/>
                <a:ea typeface="+mn-ea"/>
                <a:cs typeface="+mn-cs"/>
              </a:rPr>
              <a:t>En intressant egenskap är att rundvirke har högre hållfasthet än sågat virke, endast barkat. Har man jämnat till ojämnheter, som man gör med en flaggstång, så minskar styrkan. Man har då fått snedfibrighet. Se tabell 28 sidan 47.</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40</a:t>
            </a:fld>
            <a:endParaRPr lang="sv-SE"/>
          </a:p>
        </p:txBody>
      </p:sp>
    </p:spTree>
    <p:extLst>
      <p:ext uri="{BB962C8B-B14F-4D97-AF65-F5344CB8AC3E}">
        <p14:creationId xmlns:p14="http://schemas.microsoft.com/office/powerpoint/2010/main" val="2171281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Styrkan hos trä beror främst av fiberstörningar hos virket. Helst skall fibrerna vara parallella med sidokanterna. Då blir fibrerna belastade i sin längdriktning. Så fort de inre krafterna går snett mot fiberriktningen så blir virket svagare. </a:t>
            </a:r>
          </a:p>
          <a:p>
            <a:r>
              <a:rPr lang="sv-SE" sz="1200" kern="1200" dirty="0" smtClean="0">
                <a:solidFill>
                  <a:schemeClr val="tx1"/>
                </a:solidFill>
                <a:effectLst/>
                <a:latin typeface="+mn-lt"/>
                <a:ea typeface="+mn-ea"/>
                <a:cs typeface="+mn-cs"/>
              </a:rPr>
              <a:t>Fiberriktningen påverkas främst av kvistarna men även kvistfritt virke kan ha fibrer som löper snett mot sidokanten.</a:t>
            </a:r>
          </a:p>
          <a:p>
            <a:r>
              <a:rPr lang="sv-SE" sz="1200" kern="1200" dirty="0" smtClean="0">
                <a:solidFill>
                  <a:schemeClr val="tx1"/>
                </a:solidFill>
                <a:effectLst/>
                <a:latin typeface="+mn-lt"/>
                <a:ea typeface="+mn-ea"/>
                <a:cs typeface="+mn-cs"/>
              </a:rPr>
              <a:t>Stora kvistar ger större fiberstörningar än små och kvistar som ligger nära sidokanten stör mera än de som är placerade mitt i tvärsnittet. Kvistar på den mittre tredjedelen av längden påverkar hållfastheten mera än kvistar ut mot ändarna.</a:t>
            </a:r>
          </a:p>
          <a:p>
            <a:r>
              <a:rPr lang="sv-SE" sz="1200" kern="1200" dirty="0" smtClean="0">
                <a:solidFill>
                  <a:schemeClr val="tx1"/>
                </a:solidFill>
                <a:effectLst/>
                <a:latin typeface="+mn-lt"/>
                <a:ea typeface="+mn-ea"/>
                <a:cs typeface="+mn-cs"/>
              </a:rPr>
              <a:t>Dessa faktorer bedöms på varje enskilt virkesstycke vid visuell hållfasthetssortering, T-virkessortering. Se Att välja trä sidan 46.</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41</a:t>
            </a:fld>
            <a:endParaRPr lang="sv-SE"/>
          </a:p>
        </p:txBody>
      </p:sp>
    </p:spTree>
    <p:extLst>
      <p:ext uri="{BB962C8B-B14F-4D97-AF65-F5344CB8AC3E}">
        <p14:creationId xmlns:p14="http://schemas.microsoft.com/office/powerpoint/2010/main" val="2388056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Massivt trä ger hygglig värmeisolering jämfört med tegel och betong. Förr byggde man timmerhus.</a:t>
            </a:r>
          </a:p>
          <a:p>
            <a:r>
              <a:rPr lang="sv-SE" sz="1200" kern="1200" dirty="0" smtClean="0">
                <a:solidFill>
                  <a:schemeClr val="tx1"/>
                </a:solidFill>
                <a:effectLst/>
                <a:latin typeface="+mn-lt"/>
                <a:ea typeface="+mn-ea"/>
                <a:cs typeface="+mn-cs"/>
              </a:rPr>
              <a:t>Om man finfördelar träet så förbättras värmeisoleringsförmågan. Kutterspån och sågspån användes förr som bjälklagsisolering. Numera används cellulosafiber.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42</a:t>
            </a:fld>
            <a:endParaRPr lang="sv-SE"/>
          </a:p>
        </p:txBody>
      </p:sp>
    </p:spTree>
    <p:extLst>
      <p:ext uri="{BB962C8B-B14F-4D97-AF65-F5344CB8AC3E}">
        <p14:creationId xmlns:p14="http://schemas.microsoft.com/office/powerpoint/2010/main" val="856134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brinner men branden tränger inte så fort in i virket och virket innanför behåller i stort sett bärförmågan. Man kan därför beräkna hur länge en massiv träkonstruktion, till exempel limträ, behåller sin bärförmåga vid en brand.</a:t>
            </a:r>
          </a:p>
          <a:p>
            <a:r>
              <a:rPr lang="sv-SE" sz="1200" kern="1200" dirty="0" smtClean="0">
                <a:solidFill>
                  <a:schemeClr val="tx1"/>
                </a:solidFill>
                <a:effectLst/>
                <a:latin typeface="+mn-lt"/>
                <a:ea typeface="+mn-ea"/>
                <a:cs typeface="+mn-cs"/>
              </a:rPr>
              <a:t>Röken från brinnande trä är inte lika svår som röken från till exempel brinnande plast.</a:t>
            </a:r>
          </a:p>
          <a:p>
            <a:r>
              <a:rPr lang="sv-SE" sz="1200" kern="1200" dirty="0" smtClean="0">
                <a:solidFill>
                  <a:schemeClr val="tx1"/>
                </a:solidFill>
                <a:effectLst/>
                <a:latin typeface="+mn-lt"/>
                <a:ea typeface="+mn-ea"/>
                <a:cs typeface="+mn-cs"/>
              </a:rPr>
              <a:t>Man kan ha praktisk nytta av siffran på hur fort trä brinner. Hur lång tid tar det för en rund träkubb med 100 mm diameter att brinna upp i öppna spisen? Svar: 50-100 minuter.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43</a:t>
            </a:fld>
            <a:endParaRPr lang="sv-SE"/>
          </a:p>
        </p:txBody>
      </p:sp>
    </p:spTree>
    <p:extLst>
      <p:ext uri="{BB962C8B-B14F-4D97-AF65-F5344CB8AC3E}">
        <p14:creationId xmlns:p14="http://schemas.microsoft.com/office/powerpoint/2010/main" val="2956103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Detta avsnitt är nytt och innehåller alla miljöargument för trä som byggmaterial. </a:t>
            </a:r>
          </a:p>
          <a:p>
            <a:r>
              <a:rPr lang="sv-SE" sz="1200" kern="1200" dirty="0" smtClean="0">
                <a:solidFill>
                  <a:schemeClr val="tx1"/>
                </a:solidFill>
                <a:effectLst/>
                <a:latin typeface="+mn-lt"/>
                <a:ea typeface="+mn-ea"/>
                <a:cs typeface="+mn-cs"/>
              </a:rPr>
              <a:t>Det förekommer många felaktiga uppfattningar om skog och trä. Man tror till exempel att Sverige håller på att kalhuggas när verkligheten är den motsatta.</a:t>
            </a:r>
          </a:p>
          <a:p>
            <a:r>
              <a:rPr lang="sv-SE" sz="1200" kern="1200" dirty="0" smtClean="0">
                <a:solidFill>
                  <a:schemeClr val="tx1"/>
                </a:solidFill>
                <a:effectLst/>
                <a:latin typeface="+mn-lt"/>
                <a:ea typeface="+mn-ea"/>
                <a:cs typeface="+mn-cs"/>
              </a:rPr>
              <a:t>Det är en nackdel för skogen att den växer så långsamt att många tror att den står stilla. Man tror att ett hygge förblir ett hygge. Det tar ju 50 till 150 år för en planta att växa till ett fullstort träd.</a:t>
            </a:r>
          </a:p>
          <a:p>
            <a:r>
              <a:rPr lang="sv-SE" sz="1200" kern="1200" dirty="0" smtClean="0">
                <a:solidFill>
                  <a:schemeClr val="tx1"/>
                </a:solidFill>
                <a:effectLst/>
                <a:latin typeface="+mn-lt"/>
                <a:ea typeface="+mn-ea"/>
                <a:cs typeface="+mn-cs"/>
              </a:rPr>
              <a:t>Trä är nog det enda byggmaterial som förnyas hela tiden. En gång i tiden fanns ett byggmaterial som tillverkades av halm. Uttrycket ”ler och långhalm” kommer från de skånska </a:t>
            </a:r>
            <a:r>
              <a:rPr lang="sv-SE" sz="1200" kern="1200" dirty="0" err="1" smtClean="0">
                <a:solidFill>
                  <a:schemeClr val="tx1"/>
                </a:solidFill>
                <a:effectLst/>
                <a:latin typeface="+mn-lt"/>
                <a:ea typeface="+mn-ea"/>
                <a:cs typeface="+mn-cs"/>
              </a:rPr>
              <a:t>klinaväggarna</a:t>
            </a:r>
            <a:r>
              <a:rPr lang="sv-SE" sz="1200" kern="1200" dirty="0" smtClean="0">
                <a:solidFill>
                  <a:schemeClr val="tx1"/>
                </a:solidFill>
                <a:effectLst/>
                <a:latin typeface="+mn-lt"/>
                <a:ea typeface="+mn-ea"/>
                <a:cs typeface="+mn-cs"/>
              </a:rPr>
              <a:t>. I tropikerna används gräs och palmblad. I modernt byggande så är trä ensamt förnyelsebart.</a:t>
            </a:r>
          </a:p>
          <a:p>
            <a:r>
              <a:rPr lang="sv-SE" sz="1200" kern="1200" dirty="0" smtClean="0">
                <a:solidFill>
                  <a:schemeClr val="tx1"/>
                </a:solidFill>
                <a:effectLst/>
                <a:latin typeface="+mn-lt"/>
                <a:ea typeface="+mn-ea"/>
                <a:cs typeface="+mn-cs"/>
              </a:rPr>
              <a:t>Att trä binder koldioxid är ett nytt kunskapsområde som man måste läsa in ordentligt för att kunna förmedla.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a:t>
            </a:fld>
            <a:endParaRPr lang="sv-SE"/>
          </a:p>
        </p:txBody>
      </p:sp>
    </p:spTree>
    <p:extLst>
      <p:ext uri="{BB962C8B-B14F-4D97-AF65-F5344CB8AC3E}">
        <p14:creationId xmlns:p14="http://schemas.microsoft.com/office/powerpoint/2010/main" val="3640848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är ett organiskt material som bryts ner av rötsvampar, se sidan 34. Det finns flera sätt att förbättra beständigheten. Grundläggande är rätt fukttekniskt utformade träkonstruktioner. Det finns mycket att hämta i </a:t>
            </a:r>
            <a:r>
              <a:rPr lang="sv-SE" sz="1200" kern="1200" dirty="0" err="1" smtClean="0">
                <a:solidFill>
                  <a:schemeClr val="tx1"/>
                </a:solidFill>
                <a:effectLst/>
                <a:latin typeface="+mn-lt"/>
                <a:ea typeface="+mn-ea"/>
                <a:cs typeface="+mn-cs"/>
              </a:rPr>
              <a:t>Träguiden</a:t>
            </a:r>
            <a:r>
              <a:rPr lang="sv-SE" sz="1200" kern="1200" dirty="0" smtClean="0">
                <a:solidFill>
                  <a:schemeClr val="tx1"/>
                </a:solidFill>
                <a:effectLst/>
                <a:latin typeface="+mn-lt"/>
                <a:ea typeface="+mn-ea"/>
                <a:cs typeface="+mn-cs"/>
              </a:rPr>
              <a:t>, </a:t>
            </a:r>
            <a:r>
              <a:rPr lang="sv-SE" sz="1200" u="sng" kern="1200" dirty="0" smtClean="0">
                <a:solidFill>
                  <a:schemeClr val="tx1"/>
                </a:solidFill>
                <a:effectLst/>
                <a:latin typeface="+mn-lt"/>
                <a:ea typeface="+mn-ea"/>
                <a:cs typeface="+mn-cs"/>
                <a:hlinkClick r:id="rId3"/>
              </a:rPr>
              <a:t>www.traguiden.se</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Man kan också välja träslag med naturlig beständighet, till exempel kärnvirke av furu.</a:t>
            </a:r>
          </a:p>
          <a:p>
            <a:r>
              <a:rPr lang="sv-SE" sz="1200" kern="1200" dirty="0" smtClean="0">
                <a:solidFill>
                  <a:schemeClr val="tx1"/>
                </a:solidFill>
                <a:effectLst/>
                <a:latin typeface="+mn-lt"/>
                <a:ea typeface="+mn-ea"/>
                <a:cs typeface="+mn-cs"/>
              </a:rPr>
              <a:t>Man kan använda impregnerat trä som har kemiskt träskydd.</a:t>
            </a:r>
          </a:p>
          <a:p>
            <a:r>
              <a:rPr lang="sv-SE" sz="1200" kern="1200" dirty="0" smtClean="0">
                <a:solidFill>
                  <a:schemeClr val="tx1"/>
                </a:solidFill>
                <a:effectLst/>
                <a:latin typeface="+mn-lt"/>
                <a:ea typeface="+mn-ea"/>
                <a:cs typeface="+mn-cs"/>
              </a:rPr>
              <a:t>I värmebehandlat trä har man påverkat virkets förmåga att ta upp vatten så att beständigheten har blivit bättre.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44</a:t>
            </a:fld>
            <a:endParaRPr lang="sv-SE"/>
          </a:p>
        </p:txBody>
      </p:sp>
    </p:spTree>
    <p:extLst>
      <p:ext uri="{BB962C8B-B14F-4D97-AF65-F5344CB8AC3E}">
        <p14:creationId xmlns:p14="http://schemas.microsoft.com/office/powerpoint/2010/main" val="481426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Hos många träslag är kärnveden beständigare än splintveden, till exempel furu, lärk och ek. Hos gran har kärna och splint lika beständighet.</a:t>
            </a:r>
          </a:p>
          <a:p>
            <a:r>
              <a:rPr lang="sv-SE" sz="1200" kern="1200" dirty="0" smtClean="0">
                <a:solidFill>
                  <a:schemeClr val="tx1"/>
                </a:solidFill>
                <a:effectLst/>
                <a:latin typeface="+mn-lt"/>
                <a:ea typeface="+mn-ea"/>
                <a:cs typeface="+mn-cs"/>
              </a:rPr>
              <a:t>Naturlig beständighet utnyttjas vid flera användningar. Furu = utvändiga delar i fönster. Lärk = i trall. Ek = i bottenstocken i timmerhus.</a:t>
            </a:r>
          </a:p>
          <a:p>
            <a:r>
              <a:rPr lang="sv-SE" sz="1200" kern="1200" dirty="0" smtClean="0">
                <a:solidFill>
                  <a:schemeClr val="tx1"/>
                </a:solidFill>
                <a:effectLst/>
                <a:latin typeface="+mn-lt"/>
                <a:ea typeface="+mn-ea"/>
                <a:cs typeface="+mn-cs"/>
              </a:rPr>
              <a:t>Flera tropiska träslag har mycket hög naturlig beständighet. Man bör dock vara restriktiv eftersom virket kan komma från skövlade tropiska regnskogar, vare sig FSC- eller PEFC-märkt. Se sidan 7.</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45</a:t>
            </a:fld>
            <a:endParaRPr lang="sv-SE"/>
          </a:p>
        </p:txBody>
      </p:sp>
    </p:spTree>
    <p:extLst>
      <p:ext uri="{BB962C8B-B14F-4D97-AF65-F5344CB8AC3E}">
        <p14:creationId xmlns:p14="http://schemas.microsoft.com/office/powerpoint/2010/main" val="3165196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 här figuren visar vad som krävs för att röta skall uppkomma. Om alla fyra faktorerna är gynnsamma så uppstår röta. Om EN är ogynnsam uppstår inte röta.</a:t>
            </a:r>
          </a:p>
          <a:p>
            <a:r>
              <a:rPr lang="sv-SE" sz="1200" kern="1200" dirty="0" smtClean="0">
                <a:solidFill>
                  <a:schemeClr val="tx1"/>
                </a:solidFill>
                <a:effectLst/>
                <a:latin typeface="+mn-lt"/>
                <a:ea typeface="+mn-ea"/>
                <a:cs typeface="+mn-cs"/>
              </a:rPr>
              <a:t>Är fuktkvoten lägre än cirka 30 %, det vill säga hyggligt torrt trä så finns ingen </a:t>
            </a:r>
            <a:r>
              <a:rPr lang="sv-SE" sz="1200" kern="1200" dirty="0" err="1" smtClean="0">
                <a:solidFill>
                  <a:schemeClr val="tx1"/>
                </a:solidFill>
                <a:effectLst/>
                <a:latin typeface="+mn-lt"/>
                <a:ea typeface="+mn-ea"/>
                <a:cs typeface="+mn-cs"/>
              </a:rPr>
              <a:t>rötrisk</a:t>
            </a:r>
            <a:r>
              <a:rPr lang="sv-SE" sz="1200" kern="1200" dirty="0" smtClean="0">
                <a:solidFill>
                  <a:schemeClr val="tx1"/>
                </a:solidFill>
                <a:effectLst/>
                <a:latin typeface="+mn-lt"/>
                <a:ea typeface="+mn-ea"/>
                <a:cs typeface="+mn-cs"/>
              </a:rPr>
              <a:t>. Detta är nyckeln till god byggnadsteknik. Följ </a:t>
            </a:r>
            <a:r>
              <a:rPr lang="sv-SE" sz="1200" kern="1200" dirty="0" err="1" smtClean="0">
                <a:solidFill>
                  <a:schemeClr val="tx1"/>
                </a:solidFill>
                <a:effectLst/>
                <a:latin typeface="+mn-lt"/>
                <a:ea typeface="+mn-ea"/>
                <a:cs typeface="+mn-cs"/>
              </a:rPr>
              <a:t>Traguiden</a:t>
            </a:r>
            <a:r>
              <a:rPr lang="sv-SE" sz="1200" kern="1200" dirty="0" smtClean="0">
                <a:solidFill>
                  <a:schemeClr val="tx1"/>
                </a:solidFill>
                <a:effectLst/>
                <a:latin typeface="+mn-lt"/>
                <a:ea typeface="+mn-ea"/>
                <a:cs typeface="+mn-cs"/>
              </a:rPr>
              <a:t>, </a:t>
            </a:r>
            <a:r>
              <a:rPr lang="sv-SE" sz="1200" u="sng" kern="1200" dirty="0" smtClean="0">
                <a:solidFill>
                  <a:schemeClr val="tx1"/>
                </a:solidFill>
                <a:effectLst/>
                <a:latin typeface="+mn-lt"/>
                <a:ea typeface="+mn-ea"/>
                <a:cs typeface="+mn-cs"/>
                <a:hlinkClick r:id="rId3"/>
              </a:rPr>
              <a:t>www.traguiden.se</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Saknas näring så har inte rötsvamparna något att leva på. Näringen kan också vara oaptitlig genom naturlig beständighet eller impregnering.</a:t>
            </a:r>
          </a:p>
          <a:p>
            <a:r>
              <a:rPr lang="sv-SE" sz="1200" kern="1200" dirty="0" smtClean="0">
                <a:solidFill>
                  <a:schemeClr val="tx1"/>
                </a:solidFill>
                <a:effectLst/>
                <a:latin typeface="+mn-lt"/>
                <a:ea typeface="+mn-ea"/>
                <a:cs typeface="+mn-cs"/>
              </a:rPr>
              <a:t>Är temperaturen för hög eller för låg så trivs heller inte rötan. Röta förekommer sällan i pannrum och heller inte på Nordpolen. Andrés luftballong Örnen var oskadd när den hittades efter 30 år på Spetsbergen. </a:t>
            </a:r>
            <a:r>
              <a:rPr lang="sv-SE" sz="1200" kern="1200" dirty="0" err="1" smtClean="0">
                <a:solidFill>
                  <a:schemeClr val="tx1"/>
                </a:solidFill>
                <a:effectLst/>
                <a:latin typeface="+mn-lt"/>
                <a:ea typeface="+mn-ea"/>
                <a:cs typeface="+mn-cs"/>
              </a:rPr>
              <a:t>Viltstaket</a:t>
            </a:r>
            <a:r>
              <a:rPr lang="sv-SE" sz="1200" kern="1200" dirty="0" smtClean="0">
                <a:solidFill>
                  <a:schemeClr val="tx1"/>
                </a:solidFill>
                <a:effectLst/>
                <a:latin typeface="+mn-lt"/>
                <a:ea typeface="+mn-ea"/>
                <a:cs typeface="+mn-cs"/>
              </a:rPr>
              <a:t> i Norrland stagas av trästolpar.</a:t>
            </a:r>
          </a:p>
          <a:p>
            <a:r>
              <a:rPr lang="sv-SE" sz="1200" kern="1200" dirty="0" smtClean="0">
                <a:solidFill>
                  <a:schemeClr val="tx1"/>
                </a:solidFill>
                <a:effectLst/>
                <a:latin typeface="+mn-lt"/>
                <a:ea typeface="+mn-ea"/>
                <a:cs typeface="+mn-cs"/>
              </a:rPr>
              <a:t>Rötsvamparna måste ha syre för att trivas. Under grundvattennivån ruttnar inte träpålar. Alla större städer i Europa vilar på träpålar; London, Berlin, Paris och så vidare.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46</a:t>
            </a:fld>
            <a:endParaRPr lang="sv-SE"/>
          </a:p>
        </p:txBody>
      </p:sp>
    </p:spTree>
    <p:extLst>
      <p:ext uri="{BB962C8B-B14F-4D97-AF65-F5344CB8AC3E}">
        <p14:creationId xmlns:p14="http://schemas.microsoft.com/office/powerpoint/2010/main" val="414739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Detta är en ny produkt på den svenska marknaden. Det är inte vanligt trä utan blir ett nytt sorts trä med förändrade egenskaper. Virket får en brunaktig färg, som relativt snabbt övergår till en gråaktig ton vid exponering utomhus. Det är beständigare och har mindre fuktrörelser, men det är också sprödare och hållfastheten minskar markant. Det skall därför inte användas i bärande konstruktioner.</a:t>
            </a:r>
          </a:p>
          <a:p>
            <a:r>
              <a:rPr lang="sv-SE" sz="1200" kern="1200" dirty="0" smtClean="0">
                <a:solidFill>
                  <a:schemeClr val="tx1"/>
                </a:solidFill>
                <a:effectLst/>
                <a:latin typeface="+mn-lt"/>
                <a:ea typeface="+mn-ea"/>
                <a:cs typeface="+mn-cs"/>
              </a:rPr>
              <a:t>Vid hantering bör man se upp med stickor för de är svåra att få ut ur skinnet, de går lätt av när man försöker dra ut dem. Rekommendera handskar och </a:t>
            </a:r>
            <a:r>
              <a:rPr lang="sv-SE" sz="1200" kern="1200" dirty="0" err="1" smtClean="0">
                <a:solidFill>
                  <a:schemeClr val="tx1"/>
                </a:solidFill>
                <a:effectLst/>
                <a:latin typeface="+mn-lt"/>
                <a:ea typeface="+mn-ea"/>
                <a:cs typeface="+mn-cs"/>
              </a:rPr>
              <a:t>bortslipning</a:t>
            </a:r>
            <a:r>
              <a:rPr lang="sv-SE" sz="1200" kern="1200" dirty="0" smtClean="0">
                <a:solidFill>
                  <a:schemeClr val="tx1"/>
                </a:solidFill>
                <a:effectLst/>
                <a:latin typeface="+mn-lt"/>
                <a:ea typeface="+mn-ea"/>
                <a:cs typeface="+mn-cs"/>
              </a:rPr>
              <a:t> av fnas vid </a:t>
            </a:r>
            <a:r>
              <a:rPr lang="sv-SE" sz="1200" kern="1200" dirty="0" err="1" smtClean="0">
                <a:solidFill>
                  <a:schemeClr val="tx1"/>
                </a:solidFill>
                <a:effectLst/>
                <a:latin typeface="+mn-lt"/>
                <a:ea typeface="+mn-ea"/>
                <a:cs typeface="+mn-cs"/>
              </a:rPr>
              <a:t>kapändar</a:t>
            </a:r>
            <a:r>
              <a:rPr lang="sv-SE" sz="1200" kern="1200" dirty="0" smtClean="0">
                <a:solidFill>
                  <a:schemeClr val="tx1"/>
                </a:solidFill>
                <a:effectLst/>
                <a:latin typeface="+mn-lt"/>
                <a:ea typeface="+mn-ea"/>
                <a:cs typeface="+mn-cs"/>
              </a:rPr>
              <a:t> i till exempel golv</a:t>
            </a:r>
          </a:p>
          <a:p>
            <a:r>
              <a:rPr lang="sv-SE" sz="1200" kern="1200" dirty="0" smtClean="0">
                <a:solidFill>
                  <a:schemeClr val="tx1"/>
                </a:solidFill>
                <a:effectLst/>
                <a:latin typeface="+mn-lt"/>
                <a:ea typeface="+mn-ea"/>
                <a:cs typeface="+mn-cs"/>
              </a:rPr>
              <a:t>Produkten tillverkas genom uppvärmning i ugnar utan att den börjar brinna. För utomhusprodukter, klass ”Termo D”, skall ugnen upp till 212 </a:t>
            </a:r>
            <a:r>
              <a:rPr lang="sv-SE" sz="1200" kern="1200" baseline="30000" dirty="0" err="1" smtClean="0">
                <a:solidFill>
                  <a:schemeClr val="tx1"/>
                </a:solidFill>
                <a:effectLst/>
                <a:latin typeface="+mn-lt"/>
                <a:ea typeface="+mn-ea"/>
                <a:cs typeface="+mn-cs"/>
              </a:rPr>
              <a:t>o</a:t>
            </a:r>
            <a:r>
              <a:rPr lang="sv-SE" sz="1200" kern="1200" dirty="0" err="1" smtClean="0">
                <a:solidFill>
                  <a:schemeClr val="tx1"/>
                </a:solidFill>
                <a:effectLst/>
                <a:latin typeface="+mn-lt"/>
                <a:ea typeface="+mn-ea"/>
                <a:cs typeface="+mn-cs"/>
              </a:rPr>
              <a:t>C</a:t>
            </a:r>
            <a:r>
              <a:rPr lang="sv-SE" sz="1200" kern="1200" dirty="0" smtClean="0">
                <a:solidFill>
                  <a:schemeClr val="tx1"/>
                </a:solidFill>
                <a:effectLst/>
                <a:latin typeface="+mn-lt"/>
                <a:ea typeface="+mn-ea"/>
                <a:cs typeface="+mn-cs"/>
              </a:rPr>
              <a:t>. För inomhusprodukter, klass ”Termo S”, räcker det med 140-180 </a:t>
            </a:r>
            <a:r>
              <a:rPr lang="sv-SE" sz="1200" kern="1200" baseline="30000" dirty="0" err="1" smtClean="0">
                <a:solidFill>
                  <a:schemeClr val="tx1"/>
                </a:solidFill>
                <a:effectLst/>
                <a:latin typeface="+mn-lt"/>
                <a:ea typeface="+mn-ea"/>
                <a:cs typeface="+mn-cs"/>
              </a:rPr>
              <a:t>o</a:t>
            </a:r>
            <a:r>
              <a:rPr lang="sv-SE" sz="1200" kern="1200" dirty="0" err="1" smtClean="0">
                <a:solidFill>
                  <a:schemeClr val="tx1"/>
                </a:solidFill>
                <a:effectLst/>
                <a:latin typeface="+mn-lt"/>
                <a:ea typeface="+mn-ea"/>
                <a:cs typeface="+mn-cs"/>
              </a:rPr>
              <a:t>C</a:t>
            </a:r>
            <a:r>
              <a:rPr lang="sv-SE" sz="1200" kern="1200" dirty="0" smtClean="0">
                <a:solidFill>
                  <a:schemeClr val="tx1"/>
                </a:solidFill>
                <a:effectLst/>
                <a:latin typeface="+mn-lt"/>
                <a:ea typeface="+mn-ea"/>
                <a:cs typeface="+mn-cs"/>
              </a:rPr>
              <a:t>. Processen tar ett till två dygn beroende på virkets dimension.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47</a:t>
            </a:fld>
            <a:endParaRPr lang="sv-SE"/>
          </a:p>
        </p:txBody>
      </p:sp>
    </p:spTree>
    <p:extLst>
      <p:ext uri="{BB962C8B-B14F-4D97-AF65-F5344CB8AC3E}">
        <p14:creationId xmlns:p14="http://schemas.microsoft.com/office/powerpoint/2010/main" val="1897001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48</a:t>
            </a:fld>
            <a:endParaRPr lang="sv-SE"/>
          </a:p>
        </p:txBody>
      </p:sp>
    </p:spTree>
    <p:extLst>
      <p:ext uri="{BB962C8B-B14F-4D97-AF65-F5344CB8AC3E}">
        <p14:creationId xmlns:p14="http://schemas.microsoft.com/office/powerpoint/2010/main" val="2845578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Detta är ett viktigt avsnitt för att öka förståelsen för god </a:t>
            </a:r>
            <a:r>
              <a:rPr lang="sv-SE" sz="1200" kern="1200" dirty="0" err="1" smtClean="0">
                <a:solidFill>
                  <a:schemeClr val="tx1"/>
                </a:solidFill>
                <a:effectLst/>
                <a:latin typeface="+mn-lt"/>
                <a:ea typeface="+mn-ea"/>
                <a:cs typeface="+mn-cs"/>
              </a:rPr>
              <a:t>träanvändning</a:t>
            </a:r>
            <a:r>
              <a:rPr lang="sv-SE" sz="1200" kern="1200" dirty="0" smtClean="0">
                <a:solidFill>
                  <a:schemeClr val="tx1"/>
                </a:solidFill>
                <a:effectLst/>
                <a:latin typeface="+mn-lt"/>
                <a:ea typeface="+mn-ea"/>
                <a:cs typeface="+mn-cs"/>
              </a:rPr>
              <a:t>. Många egenskaper hos trä beror på fuktinnehållet, trä rör sig och kan angripas av mikroorganismer. </a:t>
            </a:r>
          </a:p>
          <a:p>
            <a:r>
              <a:rPr lang="sv-SE" sz="1200" kern="1200" dirty="0" smtClean="0">
                <a:solidFill>
                  <a:schemeClr val="tx1"/>
                </a:solidFill>
                <a:effectLst/>
                <a:latin typeface="+mn-lt"/>
                <a:ea typeface="+mn-ea"/>
                <a:cs typeface="+mn-cs"/>
              </a:rPr>
              <a:t>Fuktigt trä har lägre bärförmåga än torrt trä. </a:t>
            </a:r>
          </a:p>
          <a:p>
            <a:r>
              <a:rPr lang="sv-SE" sz="1200" kern="1200" dirty="0" smtClean="0">
                <a:solidFill>
                  <a:schemeClr val="tx1"/>
                </a:solidFill>
                <a:effectLst/>
                <a:latin typeface="+mn-lt"/>
                <a:ea typeface="+mn-ea"/>
                <a:cs typeface="+mn-cs"/>
              </a:rPr>
              <a:t>Trä måste vara hyggligt torrt för att kunna byggas in och målas.</a:t>
            </a:r>
          </a:p>
          <a:p>
            <a:r>
              <a:rPr lang="sv-SE" sz="1200" kern="1200" dirty="0" smtClean="0">
                <a:solidFill>
                  <a:schemeClr val="tx1"/>
                </a:solidFill>
                <a:effectLst/>
                <a:latin typeface="+mn-lt"/>
                <a:ea typeface="+mn-ea"/>
                <a:cs typeface="+mn-cs"/>
              </a:rPr>
              <a:t>Helt torrt trä förekommer inte naturligt. Visst fuktinnehåll finns vid alla förekommande klimat.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50</a:t>
            </a:fld>
            <a:endParaRPr lang="sv-SE"/>
          </a:p>
        </p:txBody>
      </p:sp>
    </p:spTree>
    <p:extLst>
      <p:ext uri="{BB962C8B-B14F-4D97-AF65-F5344CB8AC3E}">
        <p14:creationId xmlns:p14="http://schemas.microsoft.com/office/powerpoint/2010/main" val="3864726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Fuktinnehållet, </a:t>
            </a:r>
            <a:r>
              <a:rPr lang="sv-SE" sz="1200" i="1" kern="1200" dirty="0" smtClean="0">
                <a:solidFill>
                  <a:schemeClr val="tx1"/>
                </a:solidFill>
                <a:effectLst/>
                <a:latin typeface="+mn-lt"/>
                <a:ea typeface="+mn-ea"/>
                <a:cs typeface="+mn-cs"/>
              </a:rPr>
              <a:t>fuktkvoten,</a:t>
            </a:r>
            <a:r>
              <a:rPr lang="sv-SE" sz="1200" kern="1200" dirty="0" smtClean="0">
                <a:solidFill>
                  <a:schemeClr val="tx1"/>
                </a:solidFill>
                <a:effectLst/>
                <a:latin typeface="+mn-lt"/>
                <a:ea typeface="+mn-ea"/>
                <a:cs typeface="+mn-cs"/>
              </a:rPr>
              <a:t> kan vara från 0 till över 100 %. I absolut torrt trä är fuktkvoten noll. Sådant trä får man genom att torka det i värmeugn, cirka 100 </a:t>
            </a:r>
            <a:r>
              <a:rPr lang="sv-SE" sz="1200" kern="1200" baseline="30000" dirty="0" err="1" smtClean="0">
                <a:solidFill>
                  <a:schemeClr val="tx1"/>
                </a:solidFill>
                <a:effectLst/>
                <a:latin typeface="+mn-lt"/>
                <a:ea typeface="+mn-ea"/>
                <a:cs typeface="+mn-cs"/>
              </a:rPr>
              <a:t>o</a:t>
            </a:r>
            <a:r>
              <a:rPr lang="sv-SE" sz="1200" kern="1200" dirty="0" err="1" smtClean="0">
                <a:solidFill>
                  <a:schemeClr val="tx1"/>
                </a:solidFill>
                <a:effectLst/>
                <a:latin typeface="+mn-lt"/>
                <a:ea typeface="+mn-ea"/>
                <a:cs typeface="+mn-cs"/>
              </a:rPr>
              <a:t>C</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Om trä placeras i normalt klimat tar cellväggen upp fukt ur luften. Om luftfuktigheten är mycket hög, 100 % RF eller dimma, så blir fuktkvoten upp mot 30 %. Fortfarande sitter fukten bara i cellväggen men den är fuktmättad, kallas därför </a:t>
            </a:r>
            <a:r>
              <a:rPr lang="sv-SE" sz="1200" i="1" kern="1200" dirty="0" smtClean="0">
                <a:solidFill>
                  <a:schemeClr val="tx1"/>
                </a:solidFill>
                <a:effectLst/>
                <a:latin typeface="+mn-lt"/>
                <a:ea typeface="+mn-ea"/>
                <a:cs typeface="+mn-cs"/>
              </a:rPr>
              <a:t>fibermättnadspunkten</a:t>
            </a:r>
            <a:r>
              <a:rPr lang="sv-SE" sz="1200" kern="1200" dirty="0" smtClean="0">
                <a:solidFill>
                  <a:schemeClr val="tx1"/>
                </a:solidFill>
                <a:effectLst/>
                <a:latin typeface="+mn-lt"/>
                <a:ea typeface="+mn-ea"/>
                <a:cs typeface="+mn-cs"/>
              </a:rPr>
              <a:t>. Inom detta fuktintervall, 0 till 30 %, sväller och krymper trä.</a:t>
            </a:r>
          </a:p>
          <a:p>
            <a:r>
              <a:rPr lang="sv-SE" sz="1200" kern="1200" dirty="0" smtClean="0">
                <a:solidFill>
                  <a:schemeClr val="tx1"/>
                </a:solidFill>
                <a:effectLst/>
                <a:latin typeface="+mn-lt"/>
                <a:ea typeface="+mn-ea"/>
                <a:cs typeface="+mn-cs"/>
              </a:rPr>
              <a:t>Skulle ytterligare vatten tillföras träet genom till exempel doppning, skulle detta inte kunna upptas av cellväggen som redan är mättad. Man får fritt vatten i cellhålrummet. Fuktkvoten är då över 30 %. Hos </a:t>
            </a:r>
            <a:r>
              <a:rPr lang="sv-SE" sz="1200" kern="1200" dirty="0" err="1" smtClean="0">
                <a:solidFill>
                  <a:schemeClr val="tx1"/>
                </a:solidFill>
                <a:effectLst/>
                <a:latin typeface="+mn-lt"/>
                <a:ea typeface="+mn-ea"/>
                <a:cs typeface="+mn-cs"/>
              </a:rPr>
              <a:t>otorkat</a:t>
            </a:r>
            <a:r>
              <a:rPr lang="sv-SE" sz="1200" kern="1200" dirty="0" smtClean="0">
                <a:solidFill>
                  <a:schemeClr val="tx1"/>
                </a:solidFill>
                <a:effectLst/>
                <a:latin typeface="+mn-lt"/>
                <a:ea typeface="+mn-ea"/>
                <a:cs typeface="+mn-cs"/>
              </a:rPr>
              <a:t> trä är fuktkvoten i kärnan cirka 50 % och i splinten cirka 160 %. En </a:t>
            </a:r>
            <a:r>
              <a:rPr lang="sv-SE" sz="1200" kern="1200" dirty="0" err="1" smtClean="0">
                <a:solidFill>
                  <a:schemeClr val="tx1"/>
                </a:solidFill>
                <a:effectLst/>
                <a:latin typeface="+mn-lt"/>
                <a:ea typeface="+mn-ea"/>
                <a:cs typeface="+mn-cs"/>
              </a:rPr>
              <a:t>nyfälld</a:t>
            </a:r>
            <a:r>
              <a:rPr lang="sv-SE" sz="1200" kern="1200" dirty="0" smtClean="0">
                <a:solidFill>
                  <a:schemeClr val="tx1"/>
                </a:solidFill>
                <a:effectLst/>
                <a:latin typeface="+mn-lt"/>
                <a:ea typeface="+mn-ea"/>
                <a:cs typeface="+mn-cs"/>
              </a:rPr>
              <a:t> stock kan flyta eller sjunka beroende på andelen kärna i förhållande till splinten.</a:t>
            </a:r>
          </a:p>
          <a:p>
            <a:r>
              <a:rPr lang="sv-SE" sz="1200" kern="1200" dirty="0" smtClean="0">
                <a:solidFill>
                  <a:schemeClr val="tx1"/>
                </a:solidFill>
                <a:effectLst/>
                <a:latin typeface="+mn-lt"/>
                <a:ea typeface="+mn-ea"/>
                <a:cs typeface="+mn-cs"/>
              </a:rPr>
              <a:t>Fuktkvoten kan mätas, ett exakt sätt att bestämma den. Fuktkvoten kan även skattas genom olika metoder. Mera om detta senare. </a:t>
            </a:r>
          </a:p>
          <a:p>
            <a:r>
              <a:rPr lang="sv-SE" sz="1200" kern="1200" dirty="0" smtClean="0">
                <a:solidFill>
                  <a:schemeClr val="tx1"/>
                </a:solidFill>
                <a:effectLst/>
                <a:latin typeface="+mn-lt"/>
                <a:ea typeface="+mn-ea"/>
                <a:cs typeface="+mn-cs"/>
              </a:rPr>
              <a:t>Man kan lära sig förstå skillnaden genom att försöka bestämma hastigheten på en bil. Skall man ha exakt hastighet kan man använda polisens radar, den mäter sträckan som bilen rullar på en viss tid. Man kan också kontrollera med GPS-n. Där bestäms sträckan av satelliterna och tiden mäts med klocka.</a:t>
            </a:r>
          </a:p>
          <a:p>
            <a:r>
              <a:rPr lang="sv-SE" sz="1200" kern="1200" dirty="0" smtClean="0">
                <a:solidFill>
                  <a:schemeClr val="tx1"/>
                </a:solidFill>
                <a:effectLst/>
                <a:latin typeface="+mn-lt"/>
                <a:ea typeface="+mn-ea"/>
                <a:cs typeface="+mn-cs"/>
              </a:rPr>
              <a:t>Med bilens hastighetsmätare skattas hastigheten genom att en generator på hjulaxeln ger en elektrisk ström vars styrka mäts med amperemeter vars utslag sägs vara bilens hastighetsmätare. Felkällor: amperemätaren kan visa fel och kan justeras vid tillverkning så att den inte skall visa för hög hastighet. Hjulets diameter kan variera beroende på däckslitage och mellan sommar- och vinterdäck. På samma sätt påverkas trycket av däcken. </a:t>
            </a:r>
          </a:p>
          <a:p>
            <a:r>
              <a:rPr lang="sv-SE" sz="1200" kern="1200" dirty="0" smtClean="0">
                <a:solidFill>
                  <a:schemeClr val="tx1"/>
                </a:solidFill>
                <a:effectLst/>
                <a:latin typeface="+mn-lt"/>
                <a:ea typeface="+mn-ea"/>
                <a:cs typeface="+mn-cs"/>
              </a:rPr>
              <a:t>Bilars varvräknare har samma uppbyggnad som hastighetsmätaren, en amperemätare.</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51</a:t>
            </a:fld>
            <a:endParaRPr lang="sv-SE"/>
          </a:p>
        </p:txBody>
      </p:sp>
    </p:spTree>
    <p:extLst>
      <p:ext uri="{BB962C8B-B14F-4D97-AF65-F5344CB8AC3E}">
        <p14:creationId xmlns:p14="http://schemas.microsoft.com/office/powerpoint/2010/main" val="1775511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byggs upp av avlånga celler som limmas samman med lignin. Trä får på så sätt sin fiberstruktur med olika egenskaper i olika fiberriktningar.</a:t>
            </a:r>
          </a:p>
          <a:p>
            <a:r>
              <a:rPr lang="sv-SE" sz="1200" kern="1200" dirty="0" smtClean="0">
                <a:solidFill>
                  <a:schemeClr val="tx1"/>
                </a:solidFill>
                <a:effectLst/>
                <a:latin typeface="+mn-lt"/>
                <a:ea typeface="+mn-ea"/>
                <a:cs typeface="+mn-cs"/>
              </a:rPr>
              <a:t>Det finns flera olika typer av ved med varierande cellegenskaper. </a:t>
            </a:r>
          </a:p>
          <a:p>
            <a:r>
              <a:rPr lang="sv-SE" sz="1200" kern="1200" dirty="0" smtClean="0">
                <a:solidFill>
                  <a:schemeClr val="tx1"/>
                </a:solidFill>
                <a:effectLst/>
                <a:latin typeface="+mn-lt"/>
                <a:ea typeface="+mn-ea"/>
                <a:cs typeface="+mn-cs"/>
              </a:rPr>
              <a:t>I centrum på stammen finns </a:t>
            </a:r>
            <a:r>
              <a:rPr lang="sv-SE" sz="1200" kern="1200" dirty="0" err="1" smtClean="0">
                <a:solidFill>
                  <a:schemeClr val="tx1"/>
                </a:solidFill>
                <a:effectLst/>
                <a:latin typeface="+mn-lt"/>
                <a:ea typeface="+mn-ea"/>
                <a:cs typeface="+mn-cs"/>
              </a:rPr>
              <a:t>ungdomsved</a:t>
            </a:r>
            <a:r>
              <a:rPr lang="sv-SE" sz="1200" kern="1200" dirty="0" smtClean="0">
                <a:solidFill>
                  <a:schemeClr val="tx1"/>
                </a:solidFill>
                <a:effectLst/>
                <a:latin typeface="+mn-lt"/>
                <a:ea typeface="+mn-ea"/>
                <a:cs typeface="+mn-cs"/>
              </a:rPr>
              <a:t>. Den finns nära märgen i hela stammens längd. Sådan ved har något högre krympning/svällning och tas bort genom så kallad märgfångare i vissa produkter, till exempel fönsterämnen, se sidan 66.</a:t>
            </a:r>
          </a:p>
          <a:p>
            <a:r>
              <a:rPr lang="sv-SE" sz="1200" kern="1200" dirty="0" smtClean="0">
                <a:solidFill>
                  <a:schemeClr val="tx1"/>
                </a:solidFill>
                <a:effectLst/>
                <a:latin typeface="+mn-lt"/>
                <a:ea typeface="+mn-ea"/>
                <a:cs typeface="+mn-cs"/>
              </a:rPr>
              <a:t>Utanför ungdomsveden finns den mogna veden och som upptar resten av stammen.</a:t>
            </a:r>
          </a:p>
          <a:p>
            <a:r>
              <a:rPr lang="sv-SE" sz="1200" kern="1200" dirty="0" smtClean="0">
                <a:solidFill>
                  <a:schemeClr val="tx1"/>
                </a:solidFill>
                <a:effectLst/>
                <a:latin typeface="+mn-lt"/>
                <a:ea typeface="+mn-ea"/>
                <a:cs typeface="+mn-cs"/>
              </a:rPr>
              <a:t>När trädet blivit halvstort börjar veden närmast märgen i </a:t>
            </a:r>
            <a:r>
              <a:rPr lang="sv-SE" sz="1200" kern="1200" dirty="0" err="1" smtClean="0">
                <a:solidFill>
                  <a:schemeClr val="tx1"/>
                </a:solidFill>
                <a:effectLst/>
                <a:latin typeface="+mn-lt"/>
                <a:ea typeface="+mn-ea"/>
                <a:cs typeface="+mn-cs"/>
              </a:rPr>
              <a:t>rotsnittet</a:t>
            </a:r>
            <a:r>
              <a:rPr lang="sv-SE" sz="1200" kern="1200" dirty="0" smtClean="0">
                <a:solidFill>
                  <a:schemeClr val="tx1"/>
                </a:solidFill>
                <a:effectLst/>
                <a:latin typeface="+mn-lt"/>
                <a:ea typeface="+mn-ea"/>
                <a:cs typeface="+mn-cs"/>
              </a:rPr>
              <a:t> att inte längre delta i livsprocessen och börjar bilda kärnved. Denna process pågår under resten av trädets livslängd. Hos tallen blir kärnveden brunfärgad men hos granen förblir den trävit. Kärnveden upptar normalt mindre än halva diametern.</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52</a:t>
            </a:fld>
            <a:endParaRPr lang="sv-SE"/>
          </a:p>
        </p:txBody>
      </p:sp>
    </p:spTree>
    <p:extLst>
      <p:ext uri="{BB962C8B-B14F-4D97-AF65-F5344CB8AC3E}">
        <p14:creationId xmlns:p14="http://schemas.microsoft.com/office/powerpoint/2010/main" val="554976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Fuktkvoten är ett viktigt begrepp för trä. Torrviktsmetoden är den enda metoden att exakt </a:t>
            </a:r>
            <a:r>
              <a:rPr lang="sv-SE" sz="1200" i="1" kern="1200" dirty="0" smtClean="0">
                <a:solidFill>
                  <a:schemeClr val="tx1"/>
                </a:solidFill>
                <a:effectLst/>
                <a:latin typeface="+mn-lt"/>
                <a:ea typeface="+mn-ea"/>
                <a:cs typeface="+mn-cs"/>
              </a:rPr>
              <a:t>mäta</a:t>
            </a:r>
            <a:r>
              <a:rPr lang="sv-SE" sz="1200" kern="1200" dirty="0" smtClean="0">
                <a:solidFill>
                  <a:schemeClr val="tx1"/>
                </a:solidFill>
                <a:effectLst/>
                <a:latin typeface="+mn-lt"/>
                <a:ea typeface="+mn-ea"/>
                <a:cs typeface="+mn-cs"/>
              </a:rPr>
              <a:t> fuktkvoten. Skall man göra på det sätt standarden föreskriver så skall man ta virkesstycket cirka 300 från ena änden och man skall ta med hela bredden. Det innebär att man måste såga av den planka som man ska bestämma fuktkvoten hos. Skulle man tvista om fuktförhållandena i ett parti virke måste man ta ut flera prover, kanske 80 stycken ur ett parti på 1 000 plankor. Ett mycket opraktiskt förfaringssätt. För att torka alla sådana virkesstycken krävs också ett flertal torkugnar.</a:t>
            </a:r>
          </a:p>
          <a:p>
            <a:r>
              <a:rPr lang="sv-SE" sz="1200" kern="1200" dirty="0" smtClean="0">
                <a:solidFill>
                  <a:schemeClr val="tx1"/>
                </a:solidFill>
                <a:effectLst/>
                <a:latin typeface="+mn-lt"/>
                <a:ea typeface="+mn-ea"/>
                <a:cs typeface="+mn-cs"/>
              </a:rPr>
              <a:t>Temperaturen i ugnen skall vara cirka 100 grader och torkningen skall pågå så länge att bitarna inte längre minskar i vikt. Normalt räcker ett par dygn vid normala dimensioner.</a:t>
            </a:r>
          </a:p>
          <a:p>
            <a:r>
              <a:rPr lang="sv-SE" sz="1200" kern="1200" dirty="0" smtClean="0">
                <a:solidFill>
                  <a:schemeClr val="tx1"/>
                </a:solidFill>
                <a:effectLst/>
                <a:latin typeface="+mn-lt"/>
                <a:ea typeface="+mn-ea"/>
                <a:cs typeface="+mn-cs"/>
              </a:rPr>
              <a:t>Detta är den enda metod som man kan använda vid rättslig tvist! </a:t>
            </a:r>
          </a:p>
          <a:p>
            <a:r>
              <a:rPr lang="sv-SE" sz="1200" kern="1200" dirty="0" smtClean="0">
                <a:solidFill>
                  <a:schemeClr val="tx1"/>
                </a:solidFill>
                <a:effectLst/>
                <a:latin typeface="+mn-lt"/>
                <a:ea typeface="+mn-ea"/>
                <a:cs typeface="+mn-cs"/>
              </a:rPr>
              <a:t>I praktisk produktion och </a:t>
            </a:r>
            <a:r>
              <a:rPr lang="sv-SE" sz="1200" kern="1200" dirty="0" err="1" smtClean="0">
                <a:solidFill>
                  <a:schemeClr val="tx1"/>
                </a:solidFill>
                <a:effectLst/>
                <a:latin typeface="+mn-lt"/>
                <a:ea typeface="+mn-ea"/>
                <a:cs typeface="+mn-cs"/>
              </a:rPr>
              <a:t>träanvändning</a:t>
            </a:r>
            <a:r>
              <a:rPr lang="sv-SE" sz="1200" kern="1200" dirty="0" smtClean="0">
                <a:solidFill>
                  <a:schemeClr val="tx1"/>
                </a:solidFill>
                <a:effectLst/>
                <a:latin typeface="+mn-lt"/>
                <a:ea typeface="+mn-ea"/>
                <a:cs typeface="+mn-cs"/>
              </a:rPr>
              <a:t> används vanligen elektriska fuktkvotsmätare. Dessa skattar fuktkvoten och ger en osäkrare uppgift för fuktkvoten, storleksordningen +/- 2 %-enheter från exakt </a:t>
            </a:r>
            <a:r>
              <a:rPr lang="sv-SE" sz="1200" i="1" kern="1200" dirty="0" smtClean="0">
                <a:solidFill>
                  <a:schemeClr val="tx1"/>
                </a:solidFill>
                <a:effectLst/>
                <a:latin typeface="+mn-lt"/>
                <a:ea typeface="+mn-ea"/>
                <a:cs typeface="+mn-cs"/>
              </a:rPr>
              <a:t>mätt </a:t>
            </a:r>
            <a:r>
              <a:rPr lang="sv-SE" sz="1200" kern="1200" dirty="0" smtClean="0">
                <a:solidFill>
                  <a:schemeClr val="tx1"/>
                </a:solidFill>
                <a:effectLst/>
                <a:latin typeface="+mn-lt"/>
                <a:ea typeface="+mn-ea"/>
                <a:cs typeface="+mn-cs"/>
              </a:rPr>
              <a:t>värde. Se nästa PP-bild</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53</a:t>
            </a:fld>
            <a:endParaRPr lang="sv-SE"/>
          </a:p>
        </p:txBody>
      </p:sp>
    </p:spTree>
    <p:extLst>
      <p:ext uri="{BB962C8B-B14F-4D97-AF65-F5344CB8AC3E}">
        <p14:creationId xmlns:p14="http://schemas.microsoft.com/office/powerpoint/2010/main" val="4293758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Med en elektrisk fuktkvotsmätare </a:t>
            </a:r>
            <a:r>
              <a:rPr lang="sv-SE" sz="1200" i="1" kern="1200" dirty="0" smtClean="0">
                <a:solidFill>
                  <a:schemeClr val="tx1"/>
                </a:solidFill>
                <a:effectLst/>
                <a:latin typeface="+mn-lt"/>
                <a:ea typeface="+mn-ea"/>
                <a:cs typeface="+mn-cs"/>
              </a:rPr>
              <a:t>skattar</a:t>
            </a:r>
            <a:r>
              <a:rPr lang="sv-SE" sz="1200" kern="1200" dirty="0" smtClean="0">
                <a:solidFill>
                  <a:schemeClr val="tx1"/>
                </a:solidFill>
                <a:effectLst/>
                <a:latin typeface="+mn-lt"/>
                <a:ea typeface="+mn-ea"/>
                <a:cs typeface="+mn-cs"/>
              </a:rPr>
              <a:t> man fuktkvoten. Metoden är enkel och praktisk. Den förstör heller inte virket.</a:t>
            </a:r>
          </a:p>
          <a:p>
            <a:r>
              <a:rPr lang="sv-SE" sz="1200" kern="1200" dirty="0" smtClean="0">
                <a:solidFill>
                  <a:schemeClr val="tx1"/>
                </a:solidFill>
                <a:effectLst/>
                <a:latin typeface="+mn-lt"/>
                <a:ea typeface="+mn-ea"/>
                <a:cs typeface="+mn-cs"/>
              </a:rPr>
              <a:t>Metoden mäter egentligen det elektriska motståndet hos trä. Motståndsmätaren är sedan graderad som virkets fuktkvot. Skattningen ger en osäkrare uppgift för fuktkvoten, storleksordningen +/- 2 %-enheter från exakt </a:t>
            </a:r>
            <a:r>
              <a:rPr lang="sv-SE" sz="1200" i="1" kern="1200" dirty="0" smtClean="0">
                <a:solidFill>
                  <a:schemeClr val="tx1"/>
                </a:solidFill>
                <a:effectLst/>
                <a:latin typeface="+mn-lt"/>
                <a:ea typeface="+mn-ea"/>
                <a:cs typeface="+mn-cs"/>
              </a:rPr>
              <a:t>mätt </a:t>
            </a:r>
            <a:r>
              <a:rPr lang="sv-SE" sz="1200" kern="1200" dirty="0" smtClean="0">
                <a:solidFill>
                  <a:schemeClr val="tx1"/>
                </a:solidFill>
                <a:effectLst/>
                <a:latin typeface="+mn-lt"/>
                <a:ea typeface="+mn-ea"/>
                <a:cs typeface="+mn-cs"/>
              </a:rPr>
              <a:t>värde. Visar mätaren 15 % kan det exakta värdet vara någonting mellan 13 och 17 %. Denna osäkerhet gör att metoden inte går att använda vid tvist.</a:t>
            </a:r>
          </a:p>
          <a:p>
            <a:r>
              <a:rPr lang="sv-SE" sz="1200" kern="1200" dirty="0" smtClean="0">
                <a:solidFill>
                  <a:schemeClr val="tx1"/>
                </a:solidFill>
                <a:effectLst/>
                <a:latin typeface="+mn-lt"/>
                <a:ea typeface="+mn-ea"/>
                <a:cs typeface="+mn-cs"/>
              </a:rPr>
              <a:t>Apparaten skall kalibreras mot provklossar och ställas in för träslag och temperatur.</a:t>
            </a:r>
          </a:p>
          <a:p>
            <a:r>
              <a:rPr lang="sv-SE" sz="1200" kern="1200" dirty="0" smtClean="0">
                <a:solidFill>
                  <a:schemeClr val="tx1"/>
                </a:solidFill>
                <a:effectLst/>
                <a:latin typeface="+mn-lt"/>
                <a:ea typeface="+mn-ea"/>
                <a:cs typeface="+mn-cs"/>
              </a:rPr>
              <a:t>Mätningen skall göras på rätt ställe och i fiberriktningen. Den kan användas i hela kedjan från sågverk till byggplats för leverans och mottagningskontroll.</a:t>
            </a:r>
          </a:p>
          <a:p>
            <a:r>
              <a:rPr lang="sv-SE" sz="1200" kern="1200" dirty="0" smtClean="0">
                <a:solidFill>
                  <a:schemeClr val="tx1"/>
                </a:solidFill>
                <a:effectLst/>
                <a:latin typeface="+mn-lt"/>
                <a:ea typeface="+mn-ea"/>
                <a:cs typeface="+mn-cs"/>
              </a:rPr>
              <a:t>Skall man mäta på en planka i ett paket så måste plankan egentligen slås ut minst 300 mm, vilket är opraktiskt. För mottagningskontroll på en arbetsplats kan ett stick i någon planka i partiets sida göras för att få en indikation på fuktförhållandena i paketet. Skulle ett sådant stickprov visa ett onormalt högt värde kan flera prov på rätt ställe vara nödvändiga. Detta bör ske innan paketet returneras.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54</a:t>
            </a:fld>
            <a:endParaRPr lang="sv-SE"/>
          </a:p>
        </p:txBody>
      </p:sp>
    </p:spTree>
    <p:extLst>
      <p:ext uri="{BB962C8B-B14F-4D97-AF65-F5344CB8AC3E}">
        <p14:creationId xmlns:p14="http://schemas.microsoft.com/office/powerpoint/2010/main" val="114106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Virkesförrådet har nästan fördubblats sedan 1920-talet. </a:t>
            </a:r>
          </a:p>
          <a:p>
            <a:r>
              <a:rPr lang="sv-SE" sz="1200" kern="1200" dirty="0" smtClean="0">
                <a:solidFill>
                  <a:schemeClr val="tx1"/>
                </a:solidFill>
                <a:effectLst/>
                <a:latin typeface="+mn-lt"/>
                <a:ea typeface="+mn-ea"/>
                <a:cs typeface="+mn-cs"/>
              </a:rPr>
              <a:t>Går man bakåt till 1800- och 1700-talen kan man verkligen tala om skoglöshet. För uppvärmning av byggnader, smältning av järn och koppar och i glasbruk användes trä eller träkol. Södra Sverige liknade på stora områden det engelska hedlandskapet av idag. Ortsnamn som innehåller -hed- visar detta, till exempel </a:t>
            </a:r>
            <a:r>
              <a:rPr lang="sv-SE" sz="1200" kern="1200" dirty="0" err="1" smtClean="0">
                <a:solidFill>
                  <a:schemeClr val="tx1"/>
                </a:solidFill>
                <a:effectLst/>
                <a:latin typeface="+mn-lt"/>
                <a:ea typeface="+mn-ea"/>
                <a:cs typeface="+mn-cs"/>
              </a:rPr>
              <a:t>Hedåker</a:t>
            </a:r>
            <a:r>
              <a:rPr lang="sv-SE" sz="1200" kern="1200" dirty="0" smtClean="0">
                <a:solidFill>
                  <a:schemeClr val="tx1"/>
                </a:solidFill>
                <a:effectLst/>
                <a:latin typeface="+mn-lt"/>
                <a:ea typeface="+mn-ea"/>
                <a:cs typeface="+mn-cs"/>
              </a:rPr>
              <a:t> och Hedared. Orten Ljungbyhed i Skåne ligger idag inne i skogen.</a:t>
            </a:r>
          </a:p>
          <a:p>
            <a:r>
              <a:rPr lang="sv-SE" sz="1200" kern="1200" dirty="0" smtClean="0">
                <a:solidFill>
                  <a:schemeClr val="tx1"/>
                </a:solidFill>
                <a:effectLst/>
                <a:latin typeface="+mn-lt"/>
                <a:ea typeface="+mn-ea"/>
                <a:cs typeface="+mn-cs"/>
              </a:rPr>
              <a:t>Glasbruken i Småland låg spridda över landskapet för att ha tillgång till ved inom ett par mils transportavstånd.</a:t>
            </a:r>
          </a:p>
          <a:p>
            <a:r>
              <a:rPr lang="sv-SE" sz="1200" kern="1200" dirty="0" smtClean="0">
                <a:solidFill>
                  <a:schemeClr val="tx1"/>
                </a:solidFill>
                <a:effectLst/>
                <a:latin typeface="+mn-lt"/>
                <a:ea typeface="+mn-ea"/>
                <a:cs typeface="+mn-cs"/>
              </a:rPr>
              <a:t>På 1760-talet kom en lag som förbjöd byggandet av träkyrkor, bara i skogrika områden som till exempel Värmland fick man dispens.</a:t>
            </a:r>
          </a:p>
          <a:p>
            <a:r>
              <a:rPr lang="sv-SE" sz="1200" kern="1200" dirty="0" smtClean="0">
                <a:solidFill>
                  <a:schemeClr val="tx1"/>
                </a:solidFill>
                <a:effectLst/>
                <a:latin typeface="+mn-lt"/>
                <a:ea typeface="+mn-ea"/>
                <a:cs typeface="+mn-cs"/>
              </a:rPr>
              <a:t>Hade inte kakelugnen uppfunnits hade Sverige, i varje fall upp till Bergslagen idag, varit skoglöst. </a:t>
            </a:r>
          </a:p>
          <a:p>
            <a:r>
              <a:rPr lang="sv-SE" sz="1200" kern="1200" dirty="0" smtClean="0">
                <a:solidFill>
                  <a:schemeClr val="tx1"/>
                </a:solidFill>
                <a:effectLst/>
                <a:latin typeface="+mn-lt"/>
                <a:ea typeface="+mn-ea"/>
                <a:cs typeface="+mn-cs"/>
              </a:rPr>
              <a:t>Det gamla skogsbruket var också förödande för kvaliteten på virket. Man ”blädade” det vill säga </a:t>
            </a:r>
            <a:r>
              <a:rPr lang="sv-SE" sz="1200" kern="1200" dirty="0" err="1" smtClean="0">
                <a:solidFill>
                  <a:schemeClr val="tx1"/>
                </a:solidFill>
                <a:effectLst/>
                <a:latin typeface="+mn-lt"/>
                <a:ea typeface="+mn-ea"/>
                <a:cs typeface="+mn-cs"/>
              </a:rPr>
              <a:t>plockhögg</a:t>
            </a:r>
            <a:r>
              <a:rPr lang="sv-SE" sz="1200" kern="1200" dirty="0" smtClean="0">
                <a:solidFill>
                  <a:schemeClr val="tx1"/>
                </a:solidFill>
                <a:effectLst/>
                <a:latin typeface="+mn-lt"/>
                <a:ea typeface="+mn-ea"/>
                <a:cs typeface="+mn-cs"/>
              </a:rPr>
              <a:t>. Det innebar att man hela tiden högg ner det bästa trädet. När detta pågått några generationer så återstod bara svaga och dåliga träd, så kallad ”trasskog”.</a:t>
            </a:r>
          </a:p>
          <a:p>
            <a:r>
              <a:rPr lang="sv-SE" sz="1200" kern="1200" dirty="0" smtClean="0">
                <a:solidFill>
                  <a:schemeClr val="tx1"/>
                </a:solidFill>
                <a:effectLst/>
                <a:latin typeface="+mn-lt"/>
                <a:ea typeface="+mn-ea"/>
                <a:cs typeface="+mn-cs"/>
              </a:rPr>
              <a:t>Avverkningen är mindre än tillväxten. Därför ökar virkesförrådet i våra skogar. Sverige håller på att växa igen och landskapet blir inte lika öppet på sikt.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a:t>
            </a:fld>
            <a:endParaRPr lang="sv-SE"/>
          </a:p>
        </p:txBody>
      </p:sp>
    </p:spTree>
    <p:extLst>
      <p:ext uri="{BB962C8B-B14F-4D97-AF65-F5344CB8AC3E}">
        <p14:creationId xmlns:p14="http://schemas.microsoft.com/office/powerpoint/2010/main" val="41534114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Att torka virke är komplicerat och fuktkvoten inom en planka är inte densamma i varje snitt i plankans längd och heller inte i alla punkter inom ett tvärsnitt. Det är därför man enligt standarden skall mäta i en bestämd punkt vare sig man mäter eller skattar fuktkvoten.</a:t>
            </a:r>
          </a:p>
          <a:p>
            <a:r>
              <a:rPr lang="sv-SE" sz="1200" kern="1200" dirty="0" smtClean="0">
                <a:solidFill>
                  <a:schemeClr val="tx1"/>
                </a:solidFill>
                <a:effectLst/>
                <a:latin typeface="+mn-lt"/>
                <a:ea typeface="+mn-ea"/>
                <a:cs typeface="+mn-cs"/>
              </a:rPr>
              <a:t>Trä är också ett komplext material, alla plankor är inte lika, har inte samma sätt att torka. Därför har inte alla plankor i ett paket exakt samma fuktkvot, den varierar. Trots förfinade torkningsmetoder är variationen ganska stor.</a:t>
            </a:r>
          </a:p>
          <a:p>
            <a:r>
              <a:rPr lang="sv-SE" sz="1200" kern="1200" dirty="0" smtClean="0">
                <a:solidFill>
                  <a:schemeClr val="tx1"/>
                </a:solidFill>
                <a:effectLst/>
                <a:latin typeface="+mn-lt"/>
                <a:ea typeface="+mn-ea"/>
                <a:cs typeface="+mn-cs"/>
              </a:rPr>
              <a:t>Man talar om ”</a:t>
            </a:r>
            <a:r>
              <a:rPr lang="sv-SE" sz="1200" kern="1200" dirty="0" err="1" smtClean="0">
                <a:solidFill>
                  <a:schemeClr val="tx1"/>
                </a:solidFill>
                <a:effectLst/>
                <a:latin typeface="+mn-lt"/>
                <a:ea typeface="+mn-ea"/>
                <a:cs typeface="+mn-cs"/>
              </a:rPr>
              <a:t>målfuktkvoten</a:t>
            </a:r>
            <a:r>
              <a:rPr lang="sv-SE" sz="1200" kern="1200" dirty="0" smtClean="0">
                <a:solidFill>
                  <a:schemeClr val="tx1"/>
                </a:solidFill>
                <a:effectLst/>
                <a:latin typeface="+mn-lt"/>
                <a:ea typeface="+mn-ea"/>
                <a:cs typeface="+mn-cs"/>
              </a:rPr>
              <a:t>” i ett paket. Ser man nedre raden i tabell 16 så beskriver den den variation som kan förekomma vid </a:t>
            </a:r>
            <a:r>
              <a:rPr lang="sv-SE" sz="1200" kern="1200" dirty="0" err="1" smtClean="0">
                <a:solidFill>
                  <a:schemeClr val="tx1"/>
                </a:solidFill>
                <a:effectLst/>
                <a:latin typeface="+mn-lt"/>
                <a:ea typeface="+mn-ea"/>
                <a:cs typeface="+mn-cs"/>
              </a:rPr>
              <a:t>målfuktkvoten</a:t>
            </a:r>
            <a:r>
              <a:rPr lang="sv-SE" sz="1200" kern="1200" dirty="0" smtClean="0">
                <a:solidFill>
                  <a:schemeClr val="tx1"/>
                </a:solidFill>
                <a:effectLst/>
                <a:latin typeface="+mn-lt"/>
                <a:ea typeface="+mn-ea"/>
                <a:cs typeface="+mn-cs"/>
              </a:rPr>
              <a:t> 16 %. Medelvärdet, om man skulle mäta alla plankor, får variera mellan 13,5 och 18 %. Tittar man på alla mätvärden så måste 93,5 % återfinnas i intervallet mellan 11,2 och 20,8 %. Resterande 6,5 % får ligga utanför intervallet.</a:t>
            </a:r>
          </a:p>
          <a:p>
            <a:r>
              <a:rPr lang="sv-SE" sz="1200" kern="1200" dirty="0" smtClean="0">
                <a:solidFill>
                  <a:schemeClr val="tx1"/>
                </a:solidFill>
                <a:effectLst/>
                <a:latin typeface="+mn-lt"/>
                <a:ea typeface="+mn-ea"/>
                <a:cs typeface="+mn-cs"/>
              </a:rPr>
              <a:t>Man skulle kunna kalla </a:t>
            </a:r>
            <a:r>
              <a:rPr lang="sv-SE" sz="1200" kern="1200" dirty="0" err="1" smtClean="0">
                <a:solidFill>
                  <a:schemeClr val="tx1"/>
                </a:solidFill>
                <a:effectLst/>
                <a:latin typeface="+mn-lt"/>
                <a:ea typeface="+mn-ea"/>
                <a:cs typeface="+mn-cs"/>
              </a:rPr>
              <a:t>målfuktkvoten</a:t>
            </a:r>
            <a:r>
              <a:rPr lang="sv-SE" sz="1200" kern="1200" dirty="0" smtClean="0">
                <a:solidFill>
                  <a:schemeClr val="tx1"/>
                </a:solidFill>
                <a:effectLst/>
                <a:latin typeface="+mn-lt"/>
                <a:ea typeface="+mn-ea"/>
                <a:cs typeface="+mn-cs"/>
              </a:rPr>
              <a:t> som ett </a:t>
            </a:r>
            <a:r>
              <a:rPr lang="sv-SE" sz="1200" i="1" kern="1200" dirty="0" smtClean="0">
                <a:solidFill>
                  <a:schemeClr val="tx1"/>
                </a:solidFill>
                <a:effectLst/>
                <a:latin typeface="+mn-lt"/>
                <a:ea typeface="+mn-ea"/>
                <a:cs typeface="+mn-cs"/>
              </a:rPr>
              <a:t>område/intervall</a:t>
            </a:r>
            <a:r>
              <a:rPr lang="sv-SE" sz="1200" kern="1200" dirty="0" smtClean="0">
                <a:solidFill>
                  <a:schemeClr val="tx1"/>
                </a:solidFill>
                <a:effectLst/>
                <a:latin typeface="+mn-lt"/>
                <a:ea typeface="+mn-ea"/>
                <a:cs typeface="+mn-cs"/>
              </a:rPr>
              <a:t> man har som målsättning att kunna torka virket till. Att bortse från denna grundidé, utan tro eller kräva att alla </a:t>
            </a:r>
            <a:r>
              <a:rPr lang="sv-SE" sz="1200" kern="1200" dirty="0" err="1" smtClean="0">
                <a:solidFill>
                  <a:schemeClr val="tx1"/>
                </a:solidFill>
                <a:effectLst/>
                <a:latin typeface="+mn-lt"/>
                <a:ea typeface="+mn-ea"/>
                <a:cs typeface="+mn-cs"/>
              </a:rPr>
              <a:t>virken</a:t>
            </a:r>
            <a:r>
              <a:rPr lang="sv-SE" sz="1200" kern="1200" dirty="0" smtClean="0">
                <a:solidFill>
                  <a:schemeClr val="tx1"/>
                </a:solidFill>
                <a:effectLst/>
                <a:latin typeface="+mn-lt"/>
                <a:ea typeface="+mn-ea"/>
                <a:cs typeface="+mn-cs"/>
              </a:rPr>
              <a:t> i paketet skall ha exakt 16 % fuktkvot, saknar helt verklighetsförankring.</a:t>
            </a:r>
          </a:p>
          <a:p>
            <a:r>
              <a:rPr lang="sv-SE" sz="1200" kern="1200" dirty="0" smtClean="0">
                <a:solidFill>
                  <a:schemeClr val="tx1"/>
                </a:solidFill>
                <a:effectLst/>
                <a:latin typeface="+mn-lt"/>
                <a:ea typeface="+mn-ea"/>
                <a:cs typeface="+mn-cs"/>
              </a:rPr>
              <a:t>Denna statiska bild kan med fördel beskrivas med en </a:t>
            </a:r>
            <a:r>
              <a:rPr lang="sv-SE" sz="1200" kern="1200" dirty="0" err="1" smtClean="0">
                <a:solidFill>
                  <a:schemeClr val="tx1"/>
                </a:solidFill>
                <a:effectLst/>
                <a:latin typeface="+mn-lt"/>
                <a:ea typeface="+mn-ea"/>
                <a:cs typeface="+mn-cs"/>
              </a:rPr>
              <a:t>sk</a:t>
            </a:r>
            <a:r>
              <a:rPr lang="sv-SE" sz="1200" kern="1200" dirty="0" smtClean="0">
                <a:solidFill>
                  <a:schemeClr val="tx1"/>
                </a:solidFill>
                <a:effectLst/>
                <a:latin typeface="+mn-lt"/>
                <a:ea typeface="+mn-ea"/>
                <a:cs typeface="+mn-cs"/>
              </a:rPr>
              <a:t> ”klockkurva”. </a:t>
            </a:r>
          </a:p>
          <a:p>
            <a:r>
              <a:rPr lang="sv-SE" sz="1200" kern="1200" dirty="0" smtClean="0">
                <a:solidFill>
                  <a:schemeClr val="tx1"/>
                </a:solidFill>
                <a:effectLst/>
                <a:latin typeface="+mn-lt"/>
                <a:ea typeface="+mn-ea"/>
                <a:cs typeface="+mn-cs"/>
              </a:rPr>
              <a:t>Statistik är svårt att förstå. Det kan vara lättare att jämföra med kroppslängd. Alla är inte lika långa, vi människor är inte stöpta till exakt svensk medellängd.</a:t>
            </a:r>
          </a:p>
          <a:p>
            <a:r>
              <a:rPr lang="sv-SE" sz="1200" kern="1200" dirty="0" smtClean="0">
                <a:solidFill>
                  <a:schemeClr val="tx1"/>
                </a:solidFill>
                <a:effectLst/>
                <a:latin typeface="+mn-lt"/>
                <a:ea typeface="+mn-ea"/>
                <a:cs typeface="+mn-cs"/>
              </a:rPr>
              <a:t>Man kan notera att om man efter torkning delar plankan på längden eller bredden så ärver delarna inte ursprungsplankans fuktkvot. Detta kan vara värt att komma ihåg om man delar en 5 meter planka till två väggreglar 2,5 meter långa.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55</a:t>
            </a:fld>
            <a:endParaRPr lang="sv-SE"/>
          </a:p>
        </p:txBody>
      </p:sp>
    </p:spTree>
    <p:extLst>
      <p:ext uri="{BB962C8B-B14F-4D97-AF65-F5344CB8AC3E}">
        <p14:creationId xmlns:p14="http://schemas.microsoft.com/office/powerpoint/2010/main" val="6055059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Diagram 15 visar sambandet mellan relativa fuktigheten i luften och fuktkvoten i trä. Relativa fuktigheten i luft kan variera mellan 0 %, öken, och 100 %, dimma. </a:t>
            </a:r>
          </a:p>
          <a:p>
            <a:r>
              <a:rPr lang="sv-SE" sz="1200" kern="1200" dirty="0" smtClean="0">
                <a:solidFill>
                  <a:schemeClr val="tx1"/>
                </a:solidFill>
                <a:effectLst/>
                <a:latin typeface="+mn-lt"/>
                <a:ea typeface="+mn-ea"/>
                <a:cs typeface="+mn-cs"/>
              </a:rPr>
              <a:t>Den undre delen visar hur klimatet varierar under året i Malmö och Luleå, inomhus och utomhus. På sommaren är klimatet relativt lika i norr och söder både inomhus och utomhus. På vintern är det mycket torrare inomhus i norr än i söder.</a:t>
            </a:r>
          </a:p>
          <a:p>
            <a:r>
              <a:rPr lang="sv-SE" sz="1200" kern="1200" dirty="0" smtClean="0">
                <a:solidFill>
                  <a:schemeClr val="tx1"/>
                </a:solidFill>
                <a:effectLst/>
                <a:latin typeface="+mn-lt"/>
                <a:ea typeface="+mn-ea"/>
                <a:cs typeface="+mn-cs"/>
              </a:rPr>
              <a:t>Den övre delen av diagrammet visar sambandet hur fuktkvoten i trä anpassar sig till klimatet. Anpassningen sker inte direkt utan tar tid. Ju större tvärsnitt ju längre tid. En ytbehandling, till exempel täckmålning bromsar också fuktrörelserna. Det inre av en grov timmerstock hinner inte anpassa sig från sommar till vinter. Ett bandat och emballerat virkespaket är från fuktsynpunkt trögt som en oljetanker. För en tunn list går anpassningen på bara några veckor.</a:t>
            </a:r>
          </a:p>
          <a:p>
            <a:r>
              <a:rPr lang="sv-SE" sz="1200" kern="1200" dirty="0" smtClean="0">
                <a:solidFill>
                  <a:schemeClr val="tx1"/>
                </a:solidFill>
                <a:effectLst/>
                <a:latin typeface="+mn-lt"/>
                <a:ea typeface="+mn-ea"/>
                <a:cs typeface="+mn-cs"/>
              </a:rPr>
              <a:t>Diagrammet är utmärkt för att förstå hur trä anpassar sig vid hantering och lagring. Hur skall man lagra tunna lister, inplastat </a:t>
            </a:r>
            <a:r>
              <a:rPr lang="sv-SE" sz="1200" kern="1200" dirty="0" err="1" smtClean="0">
                <a:solidFill>
                  <a:schemeClr val="tx1"/>
                </a:solidFill>
                <a:effectLst/>
                <a:latin typeface="+mn-lt"/>
                <a:ea typeface="+mn-ea"/>
                <a:cs typeface="+mn-cs"/>
              </a:rPr>
              <a:t>golvträ</a:t>
            </a:r>
            <a:r>
              <a:rPr lang="sv-SE" sz="1200" kern="1200" dirty="0" smtClean="0">
                <a:solidFill>
                  <a:schemeClr val="tx1"/>
                </a:solidFill>
                <a:effectLst/>
                <a:latin typeface="+mn-lt"/>
                <a:ea typeface="+mn-ea"/>
                <a:cs typeface="+mn-cs"/>
              </a:rPr>
              <a:t> och emballerade virkespaket?</a:t>
            </a:r>
          </a:p>
          <a:p>
            <a:r>
              <a:rPr lang="sv-SE" sz="1200" kern="1200" dirty="0" smtClean="0">
                <a:solidFill>
                  <a:schemeClr val="tx1"/>
                </a:solidFill>
                <a:effectLst/>
                <a:latin typeface="+mn-lt"/>
                <a:ea typeface="+mn-ea"/>
                <a:cs typeface="+mn-cs"/>
              </a:rPr>
              <a:t>Det är viktigt med anpassning av fuktkvoten vid inbyggnad och det blivande klimatet. Detta påverkar även klimatet vid lagring av trävaror i hela kedjan från sågverk till byggplats. Diagrammet kan med fördel användas i avsnittet ”Hantering och lagring”.</a:t>
            </a:r>
          </a:p>
          <a:p>
            <a:r>
              <a:rPr lang="sv-SE" sz="1200" kern="1200" dirty="0" smtClean="0">
                <a:solidFill>
                  <a:schemeClr val="tx1"/>
                </a:solidFill>
                <a:effectLst/>
                <a:latin typeface="+mn-lt"/>
                <a:ea typeface="+mn-ea"/>
                <a:cs typeface="+mn-cs"/>
              </a:rPr>
              <a:t>Fuktkvoten i ett stycke trä varierar inte bara med klimat utan också med: </a:t>
            </a:r>
          </a:p>
          <a:p>
            <a:pPr lvl="0"/>
            <a:r>
              <a:rPr lang="sv-SE" sz="1200" kern="1200" dirty="0" smtClean="0">
                <a:solidFill>
                  <a:schemeClr val="tx1"/>
                </a:solidFill>
                <a:effectLst/>
                <a:latin typeface="+mn-lt"/>
                <a:ea typeface="+mn-ea"/>
                <a:cs typeface="+mn-cs"/>
              </a:rPr>
              <a:t> träslag, furu och gran rör sig som de flesta andra träslag, medan till exempel bok rör sig mera</a:t>
            </a:r>
          </a:p>
          <a:p>
            <a:pPr lvl="0"/>
            <a:r>
              <a:rPr lang="sv-SE" sz="1200" kern="1200" dirty="0" smtClean="0">
                <a:solidFill>
                  <a:schemeClr val="tx1"/>
                </a:solidFill>
                <a:effectLst/>
                <a:latin typeface="+mn-lt"/>
                <a:ea typeface="+mn-ea"/>
                <a:cs typeface="+mn-cs"/>
              </a:rPr>
              <a:t> tvärsnitt, ett trästycke med litet tvärsnitt anpassar sig till klimatet snabbare än ett som har större tvärsnitt. En grov timmerstock har mycket långsamma fuktrörelser jämfört med en tunn trälist</a:t>
            </a:r>
          </a:p>
          <a:p>
            <a:pPr lvl="0"/>
            <a:r>
              <a:rPr lang="sv-SE" sz="1200" kern="1200" dirty="0" smtClean="0">
                <a:solidFill>
                  <a:schemeClr val="tx1"/>
                </a:solidFill>
                <a:effectLst/>
                <a:latin typeface="+mn-lt"/>
                <a:ea typeface="+mn-ea"/>
                <a:cs typeface="+mn-cs"/>
              </a:rPr>
              <a:t> målningsbehandling, många målningsbehandlingar fördröjer anpassningen till omgivande klimat. Exempelvis kan en målad spegeldörr som inte skevar börja skeva om den lutas av.</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56</a:t>
            </a:fld>
            <a:endParaRPr lang="sv-SE"/>
          </a:p>
        </p:txBody>
      </p:sp>
    </p:spTree>
    <p:extLst>
      <p:ext uri="{BB962C8B-B14F-4D97-AF65-F5344CB8AC3E}">
        <p14:creationId xmlns:p14="http://schemas.microsoft.com/office/powerpoint/2010/main" val="1628927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Ett nytt begrepp är </a:t>
            </a:r>
            <a:r>
              <a:rPr lang="sv-SE" sz="1200" kern="1200" dirty="0" err="1" smtClean="0">
                <a:solidFill>
                  <a:schemeClr val="tx1"/>
                </a:solidFill>
                <a:effectLst/>
                <a:latin typeface="+mn-lt"/>
                <a:ea typeface="+mn-ea"/>
                <a:cs typeface="+mn-cs"/>
              </a:rPr>
              <a:t>ytfuktkvoten</a:t>
            </a:r>
            <a:r>
              <a:rPr lang="sv-SE" sz="1200" kern="1200" dirty="0" smtClean="0">
                <a:solidFill>
                  <a:schemeClr val="tx1"/>
                </a:solidFill>
                <a:effectLst/>
                <a:latin typeface="+mn-lt"/>
                <a:ea typeface="+mn-ea"/>
                <a:cs typeface="+mn-cs"/>
              </a:rPr>
              <a:t>. Man är bara intresserad av hur fuktig ytan på virket är. Den skattas med samma resistansmätare som fuktkvoten. Stiften trycks mot ytan, vinkelrätt mot fiberriktningen. Fuktförhållandena på ytan är av betydelse för utveckling av mögel och för möjligheterna att måla. Man har satt 18 % som en övre gräns vid inbyggnad och högst 16 % för målning.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57</a:t>
            </a:fld>
            <a:endParaRPr lang="sv-SE"/>
          </a:p>
        </p:txBody>
      </p:sp>
    </p:spTree>
    <p:extLst>
      <p:ext uri="{BB962C8B-B14F-4D97-AF65-F5344CB8AC3E}">
        <p14:creationId xmlns:p14="http://schemas.microsoft.com/office/powerpoint/2010/main" val="1284048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Fuktkvoten i trä kan vara från 0 % till över 100-150 %. I levande träd är fuktkvoten lägre i kärnan än i splinten. Vid torkningen i sågverket minskar fuktkvoten till under 20 % för att hållbarheten hos träet skall förbättras.</a:t>
            </a:r>
          </a:p>
          <a:p>
            <a:r>
              <a:rPr lang="sv-SE" sz="1200" kern="1200" dirty="0" smtClean="0">
                <a:solidFill>
                  <a:schemeClr val="tx1"/>
                </a:solidFill>
                <a:effectLst/>
                <a:latin typeface="+mn-lt"/>
                <a:ea typeface="+mn-ea"/>
                <a:cs typeface="+mn-cs"/>
              </a:rPr>
              <a:t>Under cirka 28-30 %, fibermättnadspunkten, sväller och krymper trä med ändrad fuktkvot. Fukten i cellväggen ökar eller minskar. Cellväggen sväller eller krymper.</a:t>
            </a:r>
          </a:p>
          <a:p>
            <a:r>
              <a:rPr lang="sv-SE" sz="1200" kern="1200" dirty="0" smtClean="0">
                <a:solidFill>
                  <a:schemeClr val="tx1"/>
                </a:solidFill>
                <a:effectLst/>
                <a:latin typeface="+mn-lt"/>
                <a:ea typeface="+mn-ea"/>
                <a:cs typeface="+mn-cs"/>
              </a:rPr>
              <a:t>Vid fuktkvoter över fibermättnadspunkten ökar eller minskar mängden fritt vatten i cellhålrummet och detta påverkar inte rörelserna i cellväggen.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58</a:t>
            </a:fld>
            <a:endParaRPr lang="sv-SE"/>
          </a:p>
        </p:txBody>
      </p:sp>
    </p:spTree>
    <p:extLst>
      <p:ext uri="{BB962C8B-B14F-4D97-AF65-F5344CB8AC3E}">
        <p14:creationId xmlns:p14="http://schemas.microsoft.com/office/powerpoint/2010/main" val="28528234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krymper och sväller beroende på fuktigheten hos virket. Fenomenet pågår när fuktkvoten är lägre än fibermättnadspunkten, cirka 30 %. Det upphör aldrig, det finns ett uttryck att ”att gammalt trä dör”, det vill säga slutar att röra sig, men detta är felaktigt.</a:t>
            </a:r>
          </a:p>
          <a:p>
            <a:r>
              <a:rPr lang="sv-SE" sz="1200" kern="1200" dirty="0" smtClean="0">
                <a:solidFill>
                  <a:schemeClr val="tx1"/>
                </a:solidFill>
                <a:effectLst/>
                <a:latin typeface="+mn-lt"/>
                <a:ea typeface="+mn-ea"/>
                <a:cs typeface="+mn-cs"/>
              </a:rPr>
              <a:t>Träets rörelse i olika riktningar framgår av figuren. Pilarna återspeglar rörelsernas inbördes storlek. Den tangentiella är störst och dubbelt så stor som den radiella.</a:t>
            </a:r>
          </a:p>
          <a:p>
            <a:r>
              <a:rPr lang="sv-SE" sz="1200" kern="1200" dirty="0" smtClean="0">
                <a:solidFill>
                  <a:schemeClr val="tx1"/>
                </a:solidFill>
                <a:effectLst/>
                <a:latin typeface="+mn-lt"/>
                <a:ea typeface="+mn-ea"/>
                <a:cs typeface="+mn-cs"/>
              </a:rPr>
              <a:t>Varje träslag har specifik storlek på rörelserna. Se tabell 21.</a:t>
            </a:r>
          </a:p>
          <a:p>
            <a:r>
              <a:rPr lang="sv-SE" sz="1200" kern="1200" dirty="0" smtClean="0">
                <a:solidFill>
                  <a:schemeClr val="tx1"/>
                </a:solidFill>
                <a:effectLst/>
                <a:latin typeface="+mn-lt"/>
                <a:ea typeface="+mn-ea"/>
                <a:cs typeface="+mn-cs"/>
              </a:rPr>
              <a:t>Fuktrörelserna hos trä utvecklar stora krafter, väggar kan skjutas iväg av golv vid fuktskador.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59</a:t>
            </a:fld>
            <a:endParaRPr lang="sv-SE"/>
          </a:p>
        </p:txBody>
      </p:sp>
    </p:spTree>
    <p:extLst>
      <p:ext uri="{BB962C8B-B14F-4D97-AF65-F5344CB8AC3E}">
        <p14:creationId xmlns:p14="http://schemas.microsoft.com/office/powerpoint/2010/main" val="36613688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På grund av fiberstrukturen tar trä upp vatten mest i ändträ och mindre i sidoytorna. Om man byter vattnet mot lasyr syns skillnaderna i upptag mycket tydligt.</a:t>
            </a:r>
          </a:p>
          <a:p>
            <a:r>
              <a:rPr lang="sv-SE" sz="1200" kern="1200" dirty="0" smtClean="0">
                <a:solidFill>
                  <a:schemeClr val="tx1"/>
                </a:solidFill>
                <a:effectLst/>
                <a:latin typeface="+mn-lt"/>
                <a:ea typeface="+mn-ea"/>
                <a:cs typeface="+mn-cs"/>
              </a:rPr>
              <a:t>Man kan dock få fel uppfattning om man ställer en träkloss i vatten. Då ser det ut som om vattnet på några sekunder stiger upp längs sidoytorna, särskilt om de är sågade. Klyver man då klossen så blir man förvånad när man ser att den är torr inuti. Fukt har där bara tagits upp några millimeter. </a:t>
            </a:r>
          </a:p>
          <a:p>
            <a:r>
              <a:rPr lang="sv-SE" sz="1200" kern="1200" dirty="0" smtClean="0">
                <a:solidFill>
                  <a:schemeClr val="tx1"/>
                </a:solidFill>
                <a:effectLst/>
                <a:latin typeface="+mn-lt"/>
                <a:ea typeface="+mn-ea"/>
                <a:cs typeface="+mn-cs"/>
              </a:rPr>
              <a:t>På ytan ”</a:t>
            </a:r>
            <a:r>
              <a:rPr lang="sv-SE" sz="1200" kern="1200" dirty="0" err="1" smtClean="0">
                <a:solidFill>
                  <a:schemeClr val="tx1"/>
                </a:solidFill>
                <a:effectLst/>
                <a:latin typeface="+mn-lt"/>
                <a:ea typeface="+mn-ea"/>
                <a:cs typeface="+mn-cs"/>
              </a:rPr>
              <a:t>fasadklättrar</a:t>
            </a:r>
            <a:r>
              <a:rPr lang="sv-SE" sz="1200" kern="1200" dirty="0" smtClean="0">
                <a:solidFill>
                  <a:schemeClr val="tx1"/>
                </a:solidFill>
                <a:effectLst/>
                <a:latin typeface="+mn-lt"/>
                <a:ea typeface="+mn-ea"/>
                <a:cs typeface="+mn-cs"/>
              </a:rPr>
              <a:t>” vattnet i de ytliga fibrerna men inuti måste vattnet tränga undan luften från cellhålrummen och det går inte fort om det ens går alls.</a:t>
            </a:r>
          </a:p>
          <a:p>
            <a:r>
              <a:rPr lang="sv-SE" sz="1200" kern="1200" dirty="0" smtClean="0">
                <a:solidFill>
                  <a:schemeClr val="tx1"/>
                </a:solidFill>
                <a:effectLst/>
                <a:latin typeface="+mn-lt"/>
                <a:ea typeface="+mn-ea"/>
                <a:cs typeface="+mn-cs"/>
              </a:rPr>
              <a:t>Gör man om testet med en träkloss som man målat sidorna på så blir bilden en annan. Efter något dygn börjar klossen att svälla nere i vattnet och börjar spricka. I sprickorna stiger vattnet upp men mellan sprickorna är det torrt.</a:t>
            </a:r>
          </a:p>
          <a:p>
            <a:r>
              <a:rPr lang="sv-SE" sz="1200" kern="1200" dirty="0" smtClean="0">
                <a:solidFill>
                  <a:schemeClr val="tx1"/>
                </a:solidFill>
                <a:effectLst/>
                <a:latin typeface="+mn-lt"/>
                <a:ea typeface="+mn-ea"/>
                <a:cs typeface="+mn-cs"/>
              </a:rPr>
              <a:t>Den praktiska konsekvensen av vattenupptagningen i ändträet är att </a:t>
            </a:r>
            <a:r>
              <a:rPr lang="sv-SE" sz="1200" kern="1200" dirty="0" err="1" smtClean="0">
                <a:solidFill>
                  <a:schemeClr val="tx1"/>
                </a:solidFill>
                <a:effectLst/>
                <a:latin typeface="+mn-lt"/>
                <a:ea typeface="+mn-ea"/>
                <a:cs typeface="+mn-cs"/>
              </a:rPr>
              <a:t>fiberändarna</a:t>
            </a:r>
            <a:r>
              <a:rPr lang="sv-SE" sz="1200" kern="1200" dirty="0" smtClean="0">
                <a:solidFill>
                  <a:schemeClr val="tx1"/>
                </a:solidFill>
                <a:effectLst/>
                <a:latin typeface="+mn-lt"/>
                <a:ea typeface="+mn-ea"/>
                <a:cs typeface="+mn-cs"/>
              </a:rPr>
              <a:t> måste tätas. Det sker bäst med penetrerande grundolja eller träskyddsprodukter som samtidigt ger rötskydd. Skall behandlingen lyckas måste ändträet vara åtkomligt för målning. Man brukar säga att 20 mm spalt är önskvärd.</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60</a:t>
            </a:fld>
            <a:endParaRPr lang="sv-SE"/>
          </a:p>
        </p:txBody>
      </p:sp>
    </p:spTree>
    <p:extLst>
      <p:ext uri="{BB962C8B-B14F-4D97-AF65-F5344CB8AC3E}">
        <p14:creationId xmlns:p14="http://schemas.microsoft.com/office/powerpoint/2010/main" val="36573272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Avsnittet kan illustreras med hjälp av olika materialprover:</a:t>
            </a:r>
          </a:p>
          <a:p>
            <a:pPr lvl="0"/>
            <a:r>
              <a:rPr lang="sv-SE" sz="1200" kern="1200" dirty="0" smtClean="0">
                <a:solidFill>
                  <a:schemeClr val="tx1"/>
                </a:solidFill>
                <a:effectLst/>
                <a:latin typeface="+mn-lt"/>
                <a:ea typeface="+mn-ea"/>
                <a:cs typeface="+mn-cs"/>
              </a:rPr>
              <a:t>En avsågad </a:t>
            </a:r>
            <a:r>
              <a:rPr lang="sv-SE" sz="1200" kern="1200" dirty="0" err="1" smtClean="0">
                <a:solidFill>
                  <a:schemeClr val="tx1"/>
                </a:solidFill>
                <a:effectLst/>
                <a:latin typeface="+mn-lt"/>
                <a:ea typeface="+mn-ea"/>
                <a:cs typeface="+mn-cs"/>
              </a:rPr>
              <a:t>skica</a:t>
            </a:r>
            <a:r>
              <a:rPr lang="sv-SE" sz="1200" kern="1200" dirty="0" smtClean="0">
                <a:solidFill>
                  <a:schemeClr val="tx1"/>
                </a:solidFill>
                <a:effectLst/>
                <a:latin typeface="+mn-lt"/>
                <a:ea typeface="+mn-ea"/>
                <a:cs typeface="+mn-cs"/>
              </a:rPr>
              <a:t> från en stock som fått torka får typiska radiella sprickor.</a:t>
            </a:r>
          </a:p>
          <a:p>
            <a:pPr lvl="0"/>
            <a:r>
              <a:rPr lang="sv-SE" sz="1200" kern="1200" dirty="0" smtClean="0">
                <a:solidFill>
                  <a:schemeClr val="tx1"/>
                </a:solidFill>
                <a:effectLst/>
                <a:latin typeface="+mn-lt"/>
                <a:ea typeface="+mn-ea"/>
                <a:cs typeface="+mn-cs"/>
              </a:rPr>
              <a:t>En tunn bräda från sidoutbytet är ofta kupad.</a:t>
            </a:r>
          </a:p>
          <a:p>
            <a:pPr lvl="0"/>
            <a:r>
              <a:rPr lang="sv-SE" sz="1200" kern="1200" dirty="0" smtClean="0">
                <a:solidFill>
                  <a:schemeClr val="tx1"/>
                </a:solidFill>
                <a:effectLst/>
                <a:latin typeface="+mn-lt"/>
                <a:ea typeface="+mn-ea"/>
                <a:cs typeface="+mn-cs"/>
              </a:rPr>
              <a:t>En märgplanka från centrumutbytet har stående årsringar och är plan.</a:t>
            </a:r>
          </a:p>
          <a:p>
            <a:r>
              <a:rPr lang="sv-SE" sz="1200" kern="1200" dirty="0" smtClean="0">
                <a:solidFill>
                  <a:schemeClr val="tx1"/>
                </a:solidFill>
                <a:effectLst/>
                <a:latin typeface="+mn-lt"/>
                <a:ea typeface="+mn-ea"/>
                <a:cs typeface="+mn-cs"/>
              </a:rPr>
              <a:t>Varning: Det är inte alltid som trä rör sig enligt skolboken. Vid klyvning av en planka kan de kluvna delarna kupa sig mot varandra konkavt, ( ), eller konvext,). Ena delen kupar sig då enligt boken men den andra tvärs om. Detta beror på att inbyggda spänningar från torkningen frigörs vid klyvningen.</a:t>
            </a:r>
          </a:p>
          <a:p>
            <a:r>
              <a:rPr lang="sv-SE" sz="1200" kern="1200" dirty="0" smtClean="0">
                <a:solidFill>
                  <a:schemeClr val="tx1"/>
                </a:solidFill>
                <a:effectLst/>
                <a:latin typeface="+mn-lt"/>
                <a:ea typeface="+mn-ea"/>
                <a:cs typeface="+mn-cs"/>
              </a:rPr>
              <a:t>Kupningen hos trä efter torkningen har minskat i betydelse. Före 1965 byggde man med sågat virke, numera är allt trä i stommen till ett hus </a:t>
            </a:r>
            <a:r>
              <a:rPr lang="sv-SE" sz="1200" kern="1200" dirty="0" err="1" smtClean="0">
                <a:solidFill>
                  <a:schemeClr val="tx1"/>
                </a:solidFill>
                <a:effectLst/>
                <a:latin typeface="+mn-lt"/>
                <a:ea typeface="+mn-ea"/>
                <a:cs typeface="+mn-cs"/>
              </a:rPr>
              <a:t>dimensionshyvlat</a:t>
            </a:r>
            <a:r>
              <a:rPr lang="sv-SE" sz="1200" kern="1200" dirty="0" smtClean="0">
                <a:solidFill>
                  <a:schemeClr val="tx1"/>
                </a:solidFill>
                <a:effectLst/>
                <a:latin typeface="+mn-lt"/>
                <a:ea typeface="+mn-ea"/>
                <a:cs typeface="+mn-cs"/>
              </a:rPr>
              <a:t>. Detta innebär att den kupade plankan har fått ett rektangulärt tvärsnitt.</a:t>
            </a:r>
          </a:p>
          <a:p>
            <a:r>
              <a:rPr lang="sv-SE" sz="1200" kern="1200" dirty="0" smtClean="0">
                <a:solidFill>
                  <a:schemeClr val="tx1"/>
                </a:solidFill>
                <a:effectLst/>
                <a:latin typeface="+mn-lt"/>
                <a:ea typeface="+mn-ea"/>
                <a:cs typeface="+mn-cs"/>
              </a:rPr>
              <a:t>Brädor till invändiga och utvändiga paneler tas fram genom klyvning av plank och profilering genom hyvling.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61</a:t>
            </a:fld>
            <a:endParaRPr lang="sv-SE"/>
          </a:p>
        </p:txBody>
      </p:sp>
    </p:spTree>
    <p:extLst>
      <p:ext uri="{BB962C8B-B14F-4D97-AF65-F5344CB8AC3E}">
        <p14:creationId xmlns:p14="http://schemas.microsoft.com/office/powerpoint/2010/main" val="3009704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Klimatet inomhus är torra på vintern än på sommaren. I exemplet betyder detta att fuktkvoten ändras 6 %-enheter och motsvarande rörelse blir då 1,6 % vilket motsvarar 16 millimeter per meter i tangentiellt led. Denna rörelse tas upp genom att springorna mellan golvbrädorna ändrar storlek. Är golvet lagt flytande tas rörelserna upp under golvsocklarna. Om rummen är stora måste man anlägga rörelseskarvar ute på golvytan.</a:t>
            </a:r>
          </a:p>
          <a:p>
            <a:r>
              <a:rPr lang="sv-SE" sz="1200" kern="1200" dirty="0" smtClean="0">
                <a:solidFill>
                  <a:schemeClr val="tx1"/>
                </a:solidFill>
                <a:effectLst/>
                <a:latin typeface="+mn-lt"/>
                <a:ea typeface="+mn-ea"/>
                <a:cs typeface="+mn-cs"/>
              </a:rPr>
              <a:t>Kan rörelserna inte ske fritt utvecklas stora krafter. Vid spikning av utvändiga paneler måste brädornas rörelser tillåtas och inte låsas. </a:t>
            </a:r>
            <a:r>
              <a:rPr lang="sv-SE" sz="1200" kern="1200" dirty="0" err="1" smtClean="0">
                <a:solidFill>
                  <a:schemeClr val="tx1"/>
                </a:solidFill>
                <a:effectLst/>
                <a:latin typeface="+mn-lt"/>
                <a:ea typeface="+mn-ea"/>
                <a:cs typeface="+mn-cs"/>
              </a:rPr>
              <a:t>Överbrädan</a:t>
            </a:r>
            <a:r>
              <a:rPr lang="sv-SE" sz="1200" kern="1200" dirty="0" smtClean="0">
                <a:solidFill>
                  <a:schemeClr val="tx1"/>
                </a:solidFill>
                <a:effectLst/>
                <a:latin typeface="+mn-lt"/>
                <a:ea typeface="+mn-ea"/>
                <a:cs typeface="+mn-cs"/>
              </a:rPr>
              <a:t> får inte spikas genom underbrädan i en lockpanel, se sidan 107. Ju bredare brädor desto viktigare är det att tillåta rörelserna. Man kan inte rekommendera att skruva breda panelbrädor. Skruven liksom skjutspik är styvare än </a:t>
            </a:r>
            <a:r>
              <a:rPr lang="sv-SE" sz="1200" kern="1200" dirty="0" err="1" smtClean="0">
                <a:solidFill>
                  <a:schemeClr val="tx1"/>
                </a:solidFill>
                <a:effectLst/>
                <a:latin typeface="+mn-lt"/>
                <a:ea typeface="+mn-ea"/>
                <a:cs typeface="+mn-cs"/>
              </a:rPr>
              <a:t>traditonell</a:t>
            </a:r>
            <a:r>
              <a:rPr lang="sv-SE" sz="1200" kern="1200" dirty="0" smtClean="0">
                <a:solidFill>
                  <a:schemeClr val="tx1"/>
                </a:solidFill>
                <a:effectLst/>
                <a:latin typeface="+mn-lt"/>
                <a:ea typeface="+mn-ea"/>
                <a:cs typeface="+mn-cs"/>
              </a:rPr>
              <a:t> trådspik.</a:t>
            </a:r>
          </a:p>
          <a:p>
            <a:r>
              <a:rPr lang="sv-SE" sz="1200" kern="1200" dirty="0" smtClean="0">
                <a:solidFill>
                  <a:schemeClr val="tx1"/>
                </a:solidFill>
                <a:effectLst/>
                <a:latin typeface="+mn-lt"/>
                <a:ea typeface="+mn-ea"/>
                <a:cs typeface="+mn-cs"/>
              </a:rPr>
              <a:t>Rörelserna hos lamellgolv är mindre än hos massiva trägolv. Skikten med fiberriktningen tvärs brädan bromsar rörelserna men tar inte bort dem helt.</a:t>
            </a:r>
          </a:p>
          <a:p>
            <a:r>
              <a:rPr lang="sv-SE" sz="1200" kern="1200" dirty="0" smtClean="0">
                <a:solidFill>
                  <a:schemeClr val="tx1"/>
                </a:solidFill>
                <a:effectLst/>
                <a:latin typeface="+mn-lt"/>
                <a:ea typeface="+mn-ea"/>
                <a:cs typeface="+mn-cs"/>
              </a:rPr>
              <a:t>Olika träslag rör sig olika mycket. Se kommande PP-bild nr XX.</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62</a:t>
            </a:fld>
            <a:endParaRPr lang="sv-SE"/>
          </a:p>
        </p:txBody>
      </p:sp>
    </p:spTree>
    <p:extLst>
      <p:ext uri="{BB962C8B-B14F-4D97-AF65-F5344CB8AC3E}">
        <p14:creationId xmlns:p14="http://schemas.microsoft.com/office/powerpoint/2010/main" val="41991441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Vilket är att föredra vad gäller golvspringor, ett golv med smala brädor eller ett med breda brädor?</a:t>
            </a:r>
          </a:p>
          <a:p>
            <a:r>
              <a:rPr lang="sv-SE" sz="1200" kern="1200" dirty="0" smtClean="0">
                <a:solidFill>
                  <a:schemeClr val="tx1"/>
                </a:solidFill>
                <a:effectLst/>
                <a:latin typeface="+mn-lt"/>
                <a:ea typeface="+mn-ea"/>
                <a:cs typeface="+mn-cs"/>
              </a:rPr>
              <a:t>Sammanlagda bredden på springorna blir densamma men bredden hos den enskilda springan blir mindre vid smala brädor. Läggs breda brädor finns det risk att de går ur spont när klimatet är som torrast.</a:t>
            </a:r>
          </a:p>
          <a:p>
            <a:r>
              <a:rPr lang="sv-SE" sz="1200" kern="1200" dirty="0" smtClean="0">
                <a:solidFill>
                  <a:schemeClr val="tx1"/>
                </a:solidFill>
                <a:effectLst/>
                <a:latin typeface="+mn-lt"/>
                <a:ea typeface="+mn-ea"/>
                <a:cs typeface="+mn-cs"/>
              </a:rPr>
              <a:t>Man kan också diskutera hur värme under trägolv fungerar. Klimatet för träet blir torrare och därmed blir springorna något större, vilket måste beaktas vid läggningen.</a:t>
            </a:r>
          </a:p>
          <a:p>
            <a:r>
              <a:rPr lang="sv-SE" sz="1200" kern="1200" dirty="0" smtClean="0">
                <a:solidFill>
                  <a:schemeClr val="tx1"/>
                </a:solidFill>
                <a:effectLst/>
                <a:latin typeface="+mn-lt"/>
                <a:ea typeface="+mn-ea"/>
                <a:cs typeface="+mn-cs"/>
              </a:rPr>
              <a:t>När är golvspringorna som störst? I februari.</a:t>
            </a:r>
          </a:p>
          <a:p>
            <a:r>
              <a:rPr lang="sv-SE" sz="1200" kern="1200" dirty="0" smtClean="0">
                <a:solidFill>
                  <a:schemeClr val="tx1"/>
                </a:solidFill>
                <a:effectLst/>
                <a:latin typeface="+mn-lt"/>
                <a:ea typeface="+mn-ea"/>
                <a:cs typeface="+mn-cs"/>
              </a:rPr>
              <a:t>Är golvspringorna lika stora i Luleå som i Malmö? Nej, de är större i Luleå på grund av det torrare klimatet inomhus på vintern.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63</a:t>
            </a:fld>
            <a:endParaRPr lang="sv-SE"/>
          </a:p>
        </p:txBody>
      </p:sp>
    </p:spTree>
    <p:extLst>
      <p:ext uri="{BB962C8B-B14F-4D97-AF65-F5344CB8AC3E}">
        <p14:creationId xmlns:p14="http://schemas.microsoft.com/office/powerpoint/2010/main" val="1428706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Golvspringorna i föregående exempel blir olika stora för olika träslag. Furu och gran har hyggligt liten rörelse medan bok rör sig 50 procent mera. Detta medför att stora golv av massiv bok måste ha tätt mellan rörelsefogarna.  </a:t>
            </a:r>
          </a:p>
          <a:p>
            <a:r>
              <a:rPr lang="sv-SE" sz="1200" kern="1200" dirty="0" smtClean="0">
                <a:solidFill>
                  <a:schemeClr val="tx1"/>
                </a:solidFill>
                <a:effectLst/>
                <a:latin typeface="+mn-lt"/>
                <a:ea typeface="+mn-ea"/>
                <a:cs typeface="+mn-cs"/>
              </a:rPr>
              <a:t>Rörelserna hos lamellgolv är mindre än hos massiva trägolv. Skikten med fiberriktningen tvärs brädan bromsar rörelserna men tar inte bort dem helt.</a:t>
            </a:r>
          </a:p>
          <a:p>
            <a:r>
              <a:rPr lang="sv-SE" sz="1200" kern="1200" dirty="0" smtClean="0">
                <a:solidFill>
                  <a:schemeClr val="tx1"/>
                </a:solidFill>
                <a:effectLst/>
                <a:latin typeface="+mn-lt"/>
                <a:ea typeface="+mn-ea"/>
                <a:cs typeface="+mn-cs"/>
              </a:rPr>
              <a:t>Rörelserna hos olika träslag påverkar också utförandet av panel och listverk.</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64</a:t>
            </a:fld>
            <a:endParaRPr lang="sv-SE"/>
          </a:p>
        </p:txBody>
      </p:sp>
    </p:spTree>
    <p:extLst>
      <p:ext uri="{BB962C8B-B14F-4D97-AF65-F5344CB8AC3E}">
        <p14:creationId xmlns:p14="http://schemas.microsoft.com/office/powerpoint/2010/main" val="179022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Figuren ger en tydlig bild av skogen. Sverige är ett land med barrskog och granen är det vanligaste trädslaget.</a:t>
            </a:r>
          </a:p>
          <a:p>
            <a:r>
              <a:rPr lang="sv-SE" sz="1200" kern="1200" dirty="0" smtClean="0">
                <a:solidFill>
                  <a:schemeClr val="tx1"/>
                </a:solidFill>
                <a:effectLst/>
                <a:latin typeface="+mn-lt"/>
                <a:ea typeface="+mn-ea"/>
                <a:cs typeface="+mn-cs"/>
              </a:rPr>
              <a:t>Barrskogen trivs i det klimat vi har, inte för varmt, det växer ingen gran i Skåne, och inte för kallt, i fjällen hittar man trädgränsen.</a:t>
            </a:r>
          </a:p>
          <a:p>
            <a:r>
              <a:rPr lang="sv-SE" sz="1200" kern="1200" dirty="0" smtClean="0">
                <a:solidFill>
                  <a:schemeClr val="tx1"/>
                </a:solidFill>
                <a:effectLst/>
                <a:latin typeface="+mn-lt"/>
                <a:ea typeface="+mn-ea"/>
                <a:cs typeface="+mn-cs"/>
              </a:rPr>
              <a:t>För att lövskogen skall trivas måste klimatet vara varmare, jämför Danmark och Tyskland.</a:t>
            </a:r>
          </a:p>
          <a:p>
            <a:r>
              <a:rPr lang="sv-SE" sz="1200" kern="1200" dirty="0" smtClean="0">
                <a:solidFill>
                  <a:schemeClr val="tx1"/>
                </a:solidFill>
                <a:effectLst/>
                <a:latin typeface="+mn-lt"/>
                <a:ea typeface="+mn-ea"/>
                <a:cs typeface="+mn-cs"/>
              </a:rPr>
              <a:t>Olika trädslag trivs på olika mark. Tallen vill ha torr och mager mark medan granen vill ha bättre mark. Tallen är därför typisk på tallhedar. Vår åkerjord är en gång uppodlad från löv-, bland- eller granskog. När åkrar återplanteras sker detta oftast med gran. Vi kan därför gissa att det av den anledningen i framtiden blir mera gran och eventuellt löv.</a:t>
            </a:r>
          </a:p>
          <a:p>
            <a:r>
              <a:rPr lang="sv-SE" sz="1200" kern="1200" dirty="0" smtClean="0">
                <a:solidFill>
                  <a:schemeClr val="tx1"/>
                </a:solidFill>
                <a:effectLst/>
                <a:latin typeface="+mn-lt"/>
                <a:ea typeface="+mn-ea"/>
                <a:cs typeface="+mn-cs"/>
              </a:rPr>
              <a:t>Siffrorna gäller idag med det klimat vi har just nu. Klimatet har varierat genom historien och därför också </a:t>
            </a:r>
            <a:r>
              <a:rPr lang="sv-SE" sz="1200" kern="1200" dirty="0" err="1" smtClean="0">
                <a:solidFill>
                  <a:schemeClr val="tx1"/>
                </a:solidFill>
                <a:effectLst/>
                <a:latin typeface="+mn-lt"/>
                <a:ea typeface="+mn-ea"/>
                <a:cs typeface="+mn-cs"/>
              </a:rPr>
              <a:t>trädslagssammansättningen</a:t>
            </a:r>
            <a:r>
              <a:rPr lang="sv-SE" sz="1200" kern="1200" dirty="0" smtClean="0">
                <a:solidFill>
                  <a:schemeClr val="tx1"/>
                </a:solidFill>
                <a:effectLst/>
                <a:latin typeface="+mn-lt"/>
                <a:ea typeface="+mn-ea"/>
                <a:cs typeface="+mn-cs"/>
              </a:rPr>
              <a:t>. Så till exempel dominerade lövskogen under den varma bronsåldern.</a:t>
            </a:r>
          </a:p>
          <a:p>
            <a:r>
              <a:rPr lang="sv-SE" sz="1200" kern="1200" dirty="0" smtClean="0">
                <a:solidFill>
                  <a:schemeClr val="tx1"/>
                </a:solidFill>
                <a:effectLst/>
                <a:latin typeface="+mn-lt"/>
                <a:ea typeface="+mn-ea"/>
                <a:cs typeface="+mn-cs"/>
              </a:rPr>
              <a:t>Merparten av den svenska skogen är så kallad ”kulturskog” det vill säga påverkad av människan genom skötsel och avverkning. Endast några få procent är så kallad ”naturskog” det vill säga orörd, som återfinns i nationalparker och naturreservat.</a:t>
            </a:r>
          </a:p>
          <a:p>
            <a:r>
              <a:rPr lang="sv-SE" sz="1200" kern="1200" dirty="0" smtClean="0">
                <a:solidFill>
                  <a:schemeClr val="tx1"/>
                </a:solidFill>
                <a:effectLst/>
                <a:latin typeface="+mn-lt"/>
                <a:ea typeface="+mn-ea"/>
                <a:cs typeface="+mn-cs"/>
              </a:rPr>
              <a:t>Internationellt uppdelas trädslagen i ”</a:t>
            </a:r>
            <a:r>
              <a:rPr lang="sv-SE" sz="1200" kern="1200" dirty="0" err="1" smtClean="0">
                <a:solidFill>
                  <a:schemeClr val="tx1"/>
                </a:solidFill>
                <a:effectLst/>
                <a:latin typeface="+mn-lt"/>
                <a:ea typeface="+mn-ea"/>
                <a:cs typeface="+mn-cs"/>
              </a:rPr>
              <a:t>softwood</a:t>
            </a:r>
            <a:r>
              <a:rPr lang="sv-SE" sz="1200" kern="1200" dirty="0" smtClean="0">
                <a:solidFill>
                  <a:schemeClr val="tx1"/>
                </a:solidFill>
                <a:effectLst/>
                <a:latin typeface="+mn-lt"/>
                <a:ea typeface="+mn-ea"/>
                <a:cs typeface="+mn-cs"/>
              </a:rPr>
              <a:t>” och ”</a:t>
            </a:r>
            <a:r>
              <a:rPr lang="sv-SE" sz="1200" kern="1200" dirty="0" err="1" smtClean="0">
                <a:solidFill>
                  <a:schemeClr val="tx1"/>
                </a:solidFill>
                <a:effectLst/>
                <a:latin typeface="+mn-lt"/>
                <a:ea typeface="+mn-ea"/>
                <a:cs typeface="+mn-cs"/>
              </a:rPr>
              <a:t>hardwood</a:t>
            </a:r>
            <a:r>
              <a:rPr lang="sv-SE" sz="1200" kern="1200" dirty="0" smtClean="0">
                <a:solidFill>
                  <a:schemeClr val="tx1"/>
                </a:solidFill>
                <a:effectLst/>
                <a:latin typeface="+mn-lt"/>
                <a:ea typeface="+mn-ea"/>
                <a:cs typeface="+mn-cs"/>
              </a:rPr>
              <a:t>”. Hos oss talar vi om barrträd respektive lövträd. Kom ihåg att balsa är ”</a:t>
            </a:r>
            <a:r>
              <a:rPr lang="sv-SE" sz="1200" kern="1200" dirty="0" err="1" smtClean="0">
                <a:solidFill>
                  <a:schemeClr val="tx1"/>
                </a:solidFill>
                <a:effectLst/>
                <a:latin typeface="+mn-lt"/>
                <a:ea typeface="+mn-ea"/>
                <a:cs typeface="+mn-cs"/>
              </a:rPr>
              <a:t>hardwood</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Att läsa:</a:t>
            </a:r>
          </a:p>
          <a:p>
            <a:r>
              <a:rPr lang="sv-SE" sz="1200" kern="1200" dirty="0" smtClean="0">
                <a:solidFill>
                  <a:schemeClr val="tx1"/>
                </a:solidFill>
                <a:effectLst/>
                <a:latin typeface="+mn-lt"/>
                <a:ea typeface="+mn-ea"/>
                <a:cs typeface="+mn-cs"/>
              </a:rPr>
              <a:t>På väg mot uthålligt skogsbruk, Skogsindustrierna 1994.</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a:t>
            </a:fld>
            <a:endParaRPr lang="sv-SE"/>
          </a:p>
        </p:txBody>
      </p:sp>
    </p:spTree>
    <p:extLst>
      <p:ext uri="{BB962C8B-B14F-4D97-AF65-F5344CB8AC3E}">
        <p14:creationId xmlns:p14="http://schemas.microsoft.com/office/powerpoint/2010/main" val="771493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är ett organiskt material som kan angripas av mikroorganismer, röta, blånad eller mögel. Varje sort trivs vid olika förhållanden.</a:t>
            </a:r>
          </a:p>
          <a:p>
            <a:r>
              <a:rPr lang="sv-SE" sz="1200" kern="1200" dirty="0" smtClean="0">
                <a:solidFill>
                  <a:schemeClr val="tx1"/>
                </a:solidFill>
                <a:effectLst/>
                <a:latin typeface="+mn-lt"/>
                <a:ea typeface="+mn-ea"/>
                <a:cs typeface="+mn-cs"/>
              </a:rPr>
              <a:t>Varje träslag har olika kemiska beståndsdelar som kan gynna eller missgynna tillväxten. Många träslag har naturlig beständighet, särskilt i kärnveden. Man kan också tillsätta olika kemikalier så att mikroorganismerna trivs sämre, impregnering.</a:t>
            </a:r>
          </a:p>
          <a:p>
            <a:r>
              <a:rPr lang="sv-SE" sz="1200" kern="1200" dirty="0" smtClean="0">
                <a:solidFill>
                  <a:schemeClr val="tx1"/>
                </a:solidFill>
                <a:effectLst/>
                <a:latin typeface="+mn-lt"/>
                <a:ea typeface="+mn-ea"/>
                <a:cs typeface="+mn-cs"/>
              </a:rPr>
              <a:t>Alla organismer behöver fukt för att utvecklas. Fuktnivåerna är speciella för varje art. Några vill ha en fuktkvot &gt; 30 % i träet medan andra nöjer sig med en lagom fuktig miljö.</a:t>
            </a:r>
          </a:p>
          <a:p>
            <a:r>
              <a:rPr lang="sv-SE" sz="1200" kern="1200" dirty="0" smtClean="0">
                <a:solidFill>
                  <a:schemeClr val="tx1"/>
                </a:solidFill>
                <a:effectLst/>
                <a:latin typeface="+mn-lt"/>
                <a:ea typeface="+mn-ea"/>
                <a:cs typeface="+mn-cs"/>
              </a:rPr>
              <a:t>Temperaturen spelar stor roll, inte för kallt och inte för varmt.</a:t>
            </a:r>
          </a:p>
          <a:p>
            <a:r>
              <a:rPr lang="sv-SE" sz="1200" kern="1200" dirty="0" smtClean="0">
                <a:solidFill>
                  <a:schemeClr val="tx1"/>
                </a:solidFill>
                <a:effectLst/>
                <a:latin typeface="+mn-lt"/>
                <a:ea typeface="+mn-ea"/>
                <a:cs typeface="+mn-cs"/>
              </a:rPr>
              <a:t>Det tar tid innan en organism har etablerat sig. Ett gräsfrö gror inte till ett vuxet grässtrå över en dag, det gör heller inte mikroorganismerna på trä.</a:t>
            </a:r>
          </a:p>
          <a:p>
            <a:r>
              <a:rPr lang="sv-SE" sz="1200" kern="1200" dirty="0" smtClean="0">
                <a:solidFill>
                  <a:schemeClr val="tx1"/>
                </a:solidFill>
                <a:effectLst/>
                <a:latin typeface="+mn-lt"/>
                <a:ea typeface="+mn-ea"/>
                <a:cs typeface="+mn-cs"/>
              </a:rPr>
              <a:t>Sporer finns överallt och vid alla årstider. Inte så många på vintern som under den varma årstiden. Sporerna kan tränga in överallt, till exempel i krypgrunder har det visat sig.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65</a:t>
            </a:fld>
            <a:endParaRPr lang="sv-SE"/>
          </a:p>
        </p:txBody>
      </p:sp>
    </p:spTree>
    <p:extLst>
      <p:ext uri="{BB962C8B-B14F-4D97-AF65-F5344CB8AC3E}">
        <p14:creationId xmlns:p14="http://schemas.microsoft.com/office/powerpoint/2010/main" val="27553556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finns flera sorters röta. En sort angriper fibrerna, en annan sort angriper ligninet som fäster samman fibrerna. Rötsvamparna kräver en fuktkvot över 30 %. Ett säkert sätt att undvika röta är därför att bygga torra konstruktioner. God byggteknik finns att hämta i </a:t>
            </a:r>
            <a:r>
              <a:rPr lang="sv-SE" sz="1200" u="sng" kern="1200" dirty="0" smtClean="0">
                <a:solidFill>
                  <a:schemeClr val="tx1"/>
                </a:solidFill>
                <a:effectLst/>
                <a:latin typeface="+mn-lt"/>
                <a:ea typeface="+mn-ea"/>
                <a:cs typeface="+mn-cs"/>
                <a:hlinkClick r:id="rId3"/>
              </a:rPr>
              <a:t>www.traguiden.se</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Genom kemiskt träskydd kan man hindra röta att uppkomma. Det finns olika impregneringsklasser för olika grad av </a:t>
            </a:r>
            <a:r>
              <a:rPr lang="sv-SE" sz="1200" kern="1200" dirty="0" err="1" smtClean="0">
                <a:solidFill>
                  <a:schemeClr val="tx1"/>
                </a:solidFill>
                <a:effectLst/>
                <a:latin typeface="+mn-lt"/>
                <a:ea typeface="+mn-ea"/>
                <a:cs typeface="+mn-cs"/>
              </a:rPr>
              <a:t>rötrisk</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Röta påverkar hållfastheten hos virket, men även hårdheten. Ett sätt att undersöka röta är därför att med en syl eller kniv sticka i träet. Efter några stick har man lärt sig att känna skillnaden. Metoden används av besiktningsmän för att undersöka förekomsten av röta i fönster.</a:t>
            </a:r>
          </a:p>
          <a:p>
            <a:r>
              <a:rPr lang="sv-SE" sz="1200" kern="1200" dirty="0" smtClean="0">
                <a:solidFill>
                  <a:schemeClr val="tx1"/>
                </a:solidFill>
                <a:effectLst/>
                <a:latin typeface="+mn-lt"/>
                <a:ea typeface="+mn-ea"/>
                <a:cs typeface="+mn-cs"/>
              </a:rPr>
              <a:t>Röta i bärande konstruktioner är allvarligt. Dels minskar bärförmågan, dels ändrar eventuellt brott karaktär. Normalt brott i trä är ”sega” det vill säga föregås av knakningar och stora deformationer. Brottytan är ofta </a:t>
            </a:r>
            <a:r>
              <a:rPr lang="sv-SE" sz="1200" kern="1200" dirty="0" err="1" smtClean="0">
                <a:solidFill>
                  <a:schemeClr val="tx1"/>
                </a:solidFill>
                <a:effectLst/>
                <a:latin typeface="+mn-lt"/>
                <a:ea typeface="+mn-ea"/>
                <a:cs typeface="+mn-cs"/>
              </a:rPr>
              <a:t>splitsig</a:t>
            </a:r>
            <a:r>
              <a:rPr lang="sv-SE" sz="1200" kern="1200" dirty="0" smtClean="0">
                <a:solidFill>
                  <a:schemeClr val="tx1"/>
                </a:solidFill>
                <a:effectLst/>
                <a:latin typeface="+mn-lt"/>
                <a:ea typeface="+mn-ea"/>
                <a:cs typeface="+mn-cs"/>
              </a:rPr>
              <a:t>. I rötskadat trä kommer brottet plötsligt och utan förvarning. Brottytan liknar en avbruten skolkrita.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66</a:t>
            </a:fld>
            <a:endParaRPr lang="sv-SE"/>
          </a:p>
        </p:txBody>
      </p:sp>
    </p:spTree>
    <p:extLst>
      <p:ext uri="{BB962C8B-B14F-4D97-AF65-F5344CB8AC3E}">
        <p14:creationId xmlns:p14="http://schemas.microsoft.com/office/powerpoint/2010/main" val="7177614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Blånaden angriper främst furusplint, inte furukärna och sällan gran. Den trivs i fuktig ved i stammar som blir kvar i skogen på våren. Därför sågar man furutimret före grantimret på våren.  Blånad kan också börja växa på furusplint med hög fuktighet i fuktig miljö. </a:t>
            </a:r>
          </a:p>
          <a:p>
            <a:r>
              <a:rPr lang="sv-SE" sz="1200" kern="1200" dirty="0" smtClean="0">
                <a:solidFill>
                  <a:schemeClr val="tx1"/>
                </a:solidFill>
                <a:effectLst/>
                <a:latin typeface="+mn-lt"/>
                <a:ea typeface="+mn-ea"/>
                <a:cs typeface="+mn-cs"/>
              </a:rPr>
              <a:t>Blånad kan etablera sig i trä redan i skogen, stockblånad, vid olämplig lagring efter sågning och vid inbyggnad. Det sista kan undvikas genom regelbunden kontroll av </a:t>
            </a:r>
            <a:r>
              <a:rPr lang="sv-SE" sz="1200" kern="1200" dirty="0" err="1" smtClean="0">
                <a:solidFill>
                  <a:schemeClr val="tx1"/>
                </a:solidFill>
                <a:effectLst/>
                <a:latin typeface="+mn-lt"/>
                <a:ea typeface="+mn-ea"/>
                <a:cs typeface="+mn-cs"/>
              </a:rPr>
              <a:t>ytfuktkvoten</a:t>
            </a:r>
            <a:r>
              <a:rPr lang="sv-SE" sz="1200" kern="1200" dirty="0" smtClean="0">
                <a:solidFill>
                  <a:schemeClr val="tx1"/>
                </a:solidFill>
                <a:effectLst/>
                <a:latin typeface="+mn-lt"/>
                <a:ea typeface="+mn-ea"/>
                <a:cs typeface="+mn-cs"/>
              </a:rPr>
              <a:t>, se tidigare PP-bild.</a:t>
            </a:r>
          </a:p>
          <a:p>
            <a:r>
              <a:rPr lang="sv-SE" sz="1200" kern="1200" dirty="0" smtClean="0">
                <a:solidFill>
                  <a:schemeClr val="tx1"/>
                </a:solidFill>
                <a:effectLst/>
                <a:latin typeface="+mn-lt"/>
                <a:ea typeface="+mn-ea"/>
                <a:cs typeface="+mn-cs"/>
              </a:rPr>
              <a:t>Dess hyfer, ”rötter”, tränger ner i virket och lämnar öppningar från ett cellhålrum till nästa. Blånad gör virket mera permeabelt, vattengenomträngligt. Detta syns tydligt om man laserar blånat trä. Lasyren tränger in där blånaden har etablerat sig.</a:t>
            </a:r>
          </a:p>
          <a:p>
            <a:r>
              <a:rPr lang="sv-SE" sz="1200" kern="1200" dirty="0" smtClean="0">
                <a:solidFill>
                  <a:schemeClr val="tx1"/>
                </a:solidFill>
                <a:effectLst/>
                <a:latin typeface="+mn-lt"/>
                <a:ea typeface="+mn-ea"/>
                <a:cs typeface="+mn-cs"/>
              </a:rPr>
              <a:t>Hyferna påverkar inte hållfastheten men ökar vattenupptagningen.</a:t>
            </a:r>
          </a:p>
          <a:p>
            <a:r>
              <a:rPr lang="sv-SE" sz="1200" kern="1200" dirty="0" smtClean="0">
                <a:solidFill>
                  <a:schemeClr val="tx1"/>
                </a:solidFill>
                <a:effectLst/>
                <a:latin typeface="+mn-lt"/>
                <a:ea typeface="+mn-ea"/>
                <a:cs typeface="+mn-cs"/>
              </a:rPr>
              <a:t>Fruktkroppen sitter på ytan men hyferna går på djupet. Man kan skilja blånad från mögel genom att göra ett knivsnitt strax under träytan. Är träet blånat i snittytan är det blånad, annars ytligt mögel.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67</a:t>
            </a:fld>
            <a:endParaRPr lang="sv-SE"/>
          </a:p>
        </p:txBody>
      </p:sp>
    </p:spTree>
    <p:extLst>
      <p:ext uri="{BB962C8B-B14F-4D97-AF65-F5344CB8AC3E}">
        <p14:creationId xmlns:p14="http://schemas.microsoft.com/office/powerpoint/2010/main" val="2132579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Mögel kan i extremfall etablera sig vid 80 % relativ fuktighet, vilket motsvarar 18 % </a:t>
            </a:r>
            <a:r>
              <a:rPr lang="sv-SE" sz="1200" kern="1200" dirty="0" err="1" smtClean="0">
                <a:solidFill>
                  <a:schemeClr val="tx1"/>
                </a:solidFill>
                <a:effectLst/>
                <a:latin typeface="+mn-lt"/>
                <a:ea typeface="+mn-ea"/>
                <a:cs typeface="+mn-cs"/>
              </a:rPr>
              <a:t>ytfuktkvot</a:t>
            </a:r>
            <a:r>
              <a:rPr lang="sv-SE" sz="1200" kern="1200" dirty="0" smtClean="0">
                <a:solidFill>
                  <a:schemeClr val="tx1"/>
                </a:solidFill>
                <a:effectLst/>
                <a:latin typeface="+mn-lt"/>
                <a:ea typeface="+mn-ea"/>
                <a:cs typeface="+mn-cs"/>
              </a:rPr>
              <a:t>. En etablering och utveckling tar dock tid varför en uttorkning kan förhindra att mögel växer till sig. En regelbunden kontroll av </a:t>
            </a:r>
            <a:r>
              <a:rPr lang="sv-SE" sz="1200" kern="1200" dirty="0" err="1" smtClean="0">
                <a:solidFill>
                  <a:schemeClr val="tx1"/>
                </a:solidFill>
                <a:effectLst/>
                <a:latin typeface="+mn-lt"/>
                <a:ea typeface="+mn-ea"/>
                <a:cs typeface="+mn-cs"/>
              </a:rPr>
              <a:t>ytfuktkvoten</a:t>
            </a:r>
            <a:r>
              <a:rPr lang="sv-SE" sz="1200" kern="1200" dirty="0" smtClean="0">
                <a:solidFill>
                  <a:schemeClr val="tx1"/>
                </a:solidFill>
                <a:effectLst/>
                <a:latin typeface="+mn-lt"/>
                <a:ea typeface="+mn-ea"/>
                <a:cs typeface="+mn-cs"/>
              </a:rPr>
              <a:t>, se tidigare PP-bild är därför viktig.</a:t>
            </a:r>
          </a:p>
          <a:p>
            <a:r>
              <a:rPr lang="sv-SE" sz="1200" kern="1200" dirty="0" smtClean="0">
                <a:solidFill>
                  <a:schemeClr val="tx1"/>
                </a:solidFill>
                <a:effectLst/>
                <a:latin typeface="+mn-lt"/>
                <a:ea typeface="+mn-ea"/>
                <a:cs typeface="+mn-cs"/>
              </a:rPr>
              <a:t>Mögel växer enbart på ytan. Man kan skilja mögel från blånad genom att göra ett knivsnitt strax under träytan. Är träet vitt i snittytan är det mögel, annars blånad.</a:t>
            </a:r>
          </a:p>
          <a:p>
            <a:r>
              <a:rPr lang="sv-SE" sz="1200" kern="1200" dirty="0" smtClean="0">
                <a:solidFill>
                  <a:schemeClr val="tx1"/>
                </a:solidFill>
                <a:effectLst/>
                <a:latin typeface="+mn-lt"/>
                <a:ea typeface="+mn-ea"/>
                <a:cs typeface="+mn-cs"/>
              </a:rPr>
              <a:t>Mögel kan börja växa på grund av olämplig lagring eller viss fuktig inbyggnad. Det kan även förekomma som ett vitt ludd på impregnerat virke.</a:t>
            </a:r>
          </a:p>
          <a:p>
            <a:r>
              <a:rPr lang="sv-SE" sz="1200" kern="1200" dirty="0" smtClean="0">
                <a:solidFill>
                  <a:schemeClr val="tx1"/>
                </a:solidFill>
                <a:effectLst/>
                <a:latin typeface="+mn-lt"/>
                <a:ea typeface="+mn-ea"/>
                <a:cs typeface="+mn-cs"/>
              </a:rPr>
              <a:t>Mögel kan uppträda på alla material, även i damm. Smuts på oorganiska material kan mögla. Det är förutsättningarna som avgör. En missuppfattning är att mögel alltid luktar ”mögel”. Den riktigt </a:t>
            </a:r>
            <a:r>
              <a:rPr lang="sv-SE" sz="1200" kern="1200" dirty="0" err="1" smtClean="0">
                <a:solidFill>
                  <a:schemeClr val="tx1"/>
                </a:solidFill>
                <a:effectLst/>
                <a:latin typeface="+mn-lt"/>
                <a:ea typeface="+mn-ea"/>
                <a:cs typeface="+mn-cs"/>
              </a:rPr>
              <a:t>inbitande</a:t>
            </a:r>
            <a:r>
              <a:rPr lang="sv-SE" sz="1200" kern="1200" dirty="0" smtClean="0">
                <a:solidFill>
                  <a:schemeClr val="tx1"/>
                </a:solidFill>
                <a:effectLst/>
                <a:latin typeface="+mn-lt"/>
                <a:ea typeface="+mn-ea"/>
                <a:cs typeface="+mn-cs"/>
              </a:rPr>
              <a:t> mögellukten är tack och lov sällsynt.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68</a:t>
            </a:fld>
            <a:endParaRPr lang="sv-SE"/>
          </a:p>
        </p:txBody>
      </p:sp>
    </p:spTree>
    <p:extLst>
      <p:ext uri="{BB962C8B-B14F-4D97-AF65-F5344CB8AC3E}">
        <p14:creationId xmlns:p14="http://schemas.microsoft.com/office/powerpoint/2010/main" val="57660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69</a:t>
            </a:fld>
            <a:endParaRPr lang="sv-SE"/>
          </a:p>
        </p:txBody>
      </p:sp>
    </p:spTree>
    <p:extLst>
      <p:ext uri="{BB962C8B-B14F-4D97-AF65-F5344CB8AC3E}">
        <p14:creationId xmlns:p14="http://schemas.microsoft.com/office/powerpoint/2010/main" val="33071937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Avsnittet behandlar i första hand skydd mot svampar och insekter samt brandskyddsfrågor.</a:t>
            </a:r>
          </a:p>
          <a:p>
            <a:r>
              <a:rPr lang="sv-SE" sz="1200" kern="1200" dirty="0" smtClean="0">
                <a:solidFill>
                  <a:schemeClr val="tx1"/>
                </a:solidFill>
                <a:effectLst/>
                <a:latin typeface="+mn-lt"/>
                <a:ea typeface="+mn-ea"/>
                <a:cs typeface="+mn-cs"/>
              </a:rPr>
              <a:t>Dessutom ryms några kemiskt behandlade specialprodukter.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71</a:t>
            </a:fld>
            <a:endParaRPr lang="sv-SE"/>
          </a:p>
        </p:txBody>
      </p:sp>
    </p:spTree>
    <p:extLst>
      <p:ext uri="{BB962C8B-B14F-4D97-AF65-F5344CB8AC3E}">
        <p14:creationId xmlns:p14="http://schemas.microsoft.com/office/powerpoint/2010/main" val="3980263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God byggteknik siktar mot fukttekniskt rätt utformade och utförda lösningar, </a:t>
            </a:r>
            <a:r>
              <a:rPr lang="sv-SE" sz="1200" u="sng" kern="1200" dirty="0" smtClean="0">
                <a:solidFill>
                  <a:schemeClr val="tx1"/>
                </a:solidFill>
                <a:effectLst/>
                <a:latin typeface="+mn-lt"/>
                <a:ea typeface="+mn-ea"/>
                <a:cs typeface="+mn-cs"/>
                <a:hlinkClick r:id="rId3"/>
              </a:rPr>
              <a:t>www.traguiden.se</a:t>
            </a:r>
            <a:r>
              <a:rPr lang="sv-SE" sz="1200" kern="1200" dirty="0" smtClean="0">
                <a:solidFill>
                  <a:schemeClr val="tx1"/>
                </a:solidFill>
                <a:effectLst/>
                <a:latin typeface="+mn-lt"/>
                <a:ea typeface="+mn-ea"/>
                <a:cs typeface="+mn-cs"/>
              </a:rPr>
              <a:t>. Detta är grundkonceptet. Är man osäker eller är utformningen omöjlig kan man gardera med olika tekniker att behandla träet för att förbättra beständigheten.</a:t>
            </a:r>
          </a:p>
          <a:p>
            <a:r>
              <a:rPr lang="sv-SE" sz="1200" kern="1200" dirty="0" smtClean="0">
                <a:solidFill>
                  <a:schemeClr val="tx1"/>
                </a:solidFill>
                <a:effectLst/>
                <a:latin typeface="+mn-lt"/>
                <a:ea typeface="+mn-ea"/>
                <a:cs typeface="+mn-cs"/>
              </a:rPr>
              <a:t>I alla tider har träslag med naturlig beständighet använts i utsatta situationer. </a:t>
            </a:r>
          </a:p>
          <a:p>
            <a:r>
              <a:rPr lang="sv-SE" sz="1200" kern="1200" dirty="0" smtClean="0">
                <a:solidFill>
                  <a:schemeClr val="tx1"/>
                </a:solidFill>
                <a:effectLst/>
                <a:latin typeface="+mn-lt"/>
                <a:ea typeface="+mn-ea"/>
                <a:cs typeface="+mn-cs"/>
              </a:rPr>
              <a:t>Båtar byggdes av ek, allt från ekor till krigsskepp som Wasa. För att säkra tillgången på gott ekvirke anlades ekskogarna på Visingsö på 1800-talets första hälft.</a:t>
            </a:r>
          </a:p>
          <a:p>
            <a:r>
              <a:rPr lang="sv-SE" sz="1200" kern="1200" dirty="0" smtClean="0">
                <a:solidFill>
                  <a:schemeClr val="tx1"/>
                </a:solidFill>
                <a:effectLst/>
                <a:latin typeface="+mn-lt"/>
                <a:ea typeface="+mn-ea"/>
                <a:cs typeface="+mn-cs"/>
              </a:rPr>
              <a:t>Dammluckorna i Göta kanal är av lärk. För att säkerställa tillgång på lärk planterades lärkskogar längs kanalen.</a:t>
            </a:r>
          </a:p>
          <a:p>
            <a:r>
              <a:rPr lang="sv-SE" sz="1200" kern="1200" dirty="0" smtClean="0">
                <a:solidFill>
                  <a:schemeClr val="tx1"/>
                </a:solidFill>
                <a:effectLst/>
                <a:latin typeface="+mn-lt"/>
                <a:ea typeface="+mn-ea"/>
                <a:cs typeface="+mn-cs"/>
              </a:rPr>
              <a:t>I modern tid har kemiskt träskydd utvecklats, impregnering. Förr användes kemikalier som inte längre är tillåtna, såsom krom och arsenik.</a:t>
            </a:r>
          </a:p>
          <a:p>
            <a:r>
              <a:rPr lang="sv-SE" sz="1200" kern="1200" dirty="0" smtClean="0">
                <a:solidFill>
                  <a:schemeClr val="tx1"/>
                </a:solidFill>
                <a:effectLst/>
                <a:latin typeface="+mn-lt"/>
                <a:ea typeface="+mn-ea"/>
                <a:cs typeface="+mn-cs"/>
              </a:rPr>
              <a:t>Med en ny metod, värmebehandling, har man ökat beständigheten utan kemiska tillsatser.</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72</a:t>
            </a:fld>
            <a:endParaRPr lang="sv-SE"/>
          </a:p>
        </p:txBody>
      </p:sp>
    </p:spTree>
    <p:extLst>
      <p:ext uri="{BB962C8B-B14F-4D97-AF65-F5344CB8AC3E}">
        <p14:creationId xmlns:p14="http://schemas.microsoft.com/office/powerpoint/2010/main" val="2234703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u="sng" kern="1200" dirty="0" smtClean="0">
                <a:solidFill>
                  <a:schemeClr val="tx1"/>
                </a:solidFill>
                <a:effectLst/>
                <a:latin typeface="+mn-lt"/>
                <a:ea typeface="+mn-ea"/>
                <a:cs typeface="+mn-cs"/>
                <a:hlinkClick r:id="rId3"/>
              </a:rPr>
              <a:t>www.traguiden.se</a:t>
            </a:r>
            <a:r>
              <a:rPr lang="sv-SE" sz="1200" kern="1200" dirty="0" smtClean="0">
                <a:solidFill>
                  <a:schemeClr val="tx1"/>
                </a:solidFill>
                <a:effectLst/>
                <a:latin typeface="+mn-lt"/>
                <a:ea typeface="+mn-ea"/>
                <a:cs typeface="+mn-cs"/>
              </a:rPr>
              <a:t> och </a:t>
            </a:r>
            <a:r>
              <a:rPr lang="sv-SE" sz="1200" u="sng" kern="1200" dirty="0" smtClean="0">
                <a:solidFill>
                  <a:schemeClr val="tx1"/>
                </a:solidFill>
                <a:effectLst/>
                <a:latin typeface="+mn-lt"/>
                <a:ea typeface="+mn-ea"/>
                <a:cs typeface="+mn-cs"/>
                <a:hlinkClick r:id="rId4"/>
              </a:rPr>
              <a:t>www.traradhuset.se</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Båda innehåller detaljer som är rätt fukttekniskt utformade. Fuktfällor skall undvikas och detaljerna skall utformas så att de får ett fortlöpande torrt bestånd. </a:t>
            </a:r>
          </a:p>
          <a:p>
            <a:r>
              <a:rPr lang="sv-SE" sz="1200" kern="1200" dirty="0" smtClean="0">
                <a:solidFill>
                  <a:schemeClr val="tx1"/>
                </a:solidFill>
                <a:effectLst/>
                <a:latin typeface="+mn-lt"/>
                <a:ea typeface="+mn-ea"/>
                <a:cs typeface="+mn-cs"/>
              </a:rPr>
              <a:t>En fuktfälla är en utformning där vatten lätt kommer in i </a:t>
            </a:r>
            <a:r>
              <a:rPr lang="sv-SE" sz="1200" kern="1200" dirty="0" err="1" smtClean="0">
                <a:solidFill>
                  <a:schemeClr val="tx1"/>
                </a:solidFill>
                <a:effectLst/>
                <a:latin typeface="+mn-lt"/>
                <a:ea typeface="+mn-ea"/>
                <a:cs typeface="+mn-cs"/>
              </a:rPr>
              <a:t>trädetaljen</a:t>
            </a:r>
            <a:r>
              <a:rPr lang="sv-SE" sz="1200" kern="1200" dirty="0" smtClean="0">
                <a:solidFill>
                  <a:schemeClr val="tx1"/>
                </a:solidFill>
                <a:effectLst/>
                <a:latin typeface="+mn-lt"/>
                <a:ea typeface="+mn-ea"/>
                <a:cs typeface="+mn-cs"/>
              </a:rPr>
              <a:t> men att uttorkningen är svår eller omöjlig. På sikt samlar en fuktfälla fukt till en skadlig nivå.</a:t>
            </a:r>
          </a:p>
          <a:p>
            <a:r>
              <a:rPr lang="sv-SE" sz="1200" kern="1200" dirty="0" smtClean="0">
                <a:solidFill>
                  <a:schemeClr val="tx1"/>
                </a:solidFill>
                <a:effectLst/>
                <a:latin typeface="+mn-lt"/>
                <a:ea typeface="+mn-ea"/>
                <a:cs typeface="+mn-cs"/>
              </a:rPr>
              <a:t>Trä skall i hela kedjan från sågverk till inbyggnad vara torrt. Träet skall också följas upp genom leverans- och mottagningskontroll.</a:t>
            </a:r>
          </a:p>
          <a:p>
            <a:r>
              <a:rPr lang="sv-SE" sz="1200" kern="1200" dirty="0" smtClean="0">
                <a:solidFill>
                  <a:schemeClr val="tx1"/>
                </a:solidFill>
                <a:effectLst/>
                <a:latin typeface="+mn-lt"/>
                <a:ea typeface="+mn-ea"/>
                <a:cs typeface="+mn-cs"/>
              </a:rPr>
              <a:t>En träkonstruktion skall underhållas så att dess goda bestånd upprätthålls.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73</a:t>
            </a:fld>
            <a:endParaRPr lang="sv-SE"/>
          </a:p>
        </p:txBody>
      </p:sp>
    </p:spTree>
    <p:extLst>
      <p:ext uri="{BB962C8B-B14F-4D97-AF65-F5344CB8AC3E}">
        <p14:creationId xmlns:p14="http://schemas.microsoft.com/office/powerpoint/2010/main" val="8633821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Hos många träslag är kärnveden beständigare än splintveden, till exempel furu, lärk och ek. Hos gran har kärna och splint lika beständighet.</a:t>
            </a:r>
          </a:p>
          <a:p>
            <a:r>
              <a:rPr lang="sv-SE" sz="1200" kern="1200" dirty="0" smtClean="0">
                <a:solidFill>
                  <a:schemeClr val="tx1"/>
                </a:solidFill>
                <a:effectLst/>
                <a:latin typeface="+mn-lt"/>
                <a:ea typeface="+mn-ea"/>
                <a:cs typeface="+mn-cs"/>
              </a:rPr>
              <a:t>Naturlig beständighet utnyttjas i flera användningar. Furu = utvändiga delar i fönster. Lärk = i trall. Ek = i bottenstocken i timmerhus.</a:t>
            </a:r>
          </a:p>
          <a:p>
            <a:r>
              <a:rPr lang="sv-SE" sz="1200" kern="1200" dirty="0" smtClean="0">
                <a:solidFill>
                  <a:schemeClr val="tx1"/>
                </a:solidFill>
                <a:effectLst/>
                <a:latin typeface="+mn-lt"/>
                <a:ea typeface="+mn-ea"/>
                <a:cs typeface="+mn-cs"/>
              </a:rPr>
              <a:t>Flera tropiska träslag har mycket hög naturlig beständighet. Man bör dock vara restriktiv eftersom virket kan komma från skövlade tropiska regnskogar, vare sig FSC- eller PEFC-märkt. Se sidan 7.</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74</a:t>
            </a:fld>
            <a:endParaRPr lang="sv-SE"/>
          </a:p>
        </p:txBody>
      </p:sp>
    </p:spTree>
    <p:extLst>
      <p:ext uri="{BB962C8B-B14F-4D97-AF65-F5344CB8AC3E}">
        <p14:creationId xmlns:p14="http://schemas.microsoft.com/office/powerpoint/2010/main" val="14135858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man i första hand tänker på är tryckimpregnering av det gröna virket. Att stryka på ett medel eller att doppa trä i ett medel ger enbart en ytlig effekt. För att kunna genomimpregnera används såväl tryck som vakuum i processen.</a:t>
            </a:r>
          </a:p>
          <a:p>
            <a:r>
              <a:rPr lang="sv-SE" sz="1200" kern="1200" dirty="0" smtClean="0">
                <a:solidFill>
                  <a:schemeClr val="tx1"/>
                </a:solidFill>
                <a:effectLst/>
                <a:latin typeface="+mn-lt"/>
                <a:ea typeface="+mn-ea"/>
                <a:cs typeface="+mn-cs"/>
              </a:rPr>
              <a:t>Efter impregneringen får överskottsvätska droppa av samtidigt som kemikalierna binds till träet, </a:t>
            </a:r>
            <a:r>
              <a:rPr lang="sv-SE" sz="1200" kern="1200" dirty="0" err="1" smtClean="0">
                <a:solidFill>
                  <a:schemeClr val="tx1"/>
                </a:solidFill>
                <a:effectLst/>
                <a:latin typeface="+mn-lt"/>
                <a:ea typeface="+mn-ea"/>
                <a:cs typeface="+mn-cs"/>
              </a:rPr>
              <a:t>sk</a:t>
            </a:r>
            <a:r>
              <a:rPr lang="sv-SE" sz="1200" kern="1200" dirty="0" smtClean="0">
                <a:solidFill>
                  <a:schemeClr val="tx1"/>
                </a:solidFill>
                <a:effectLst/>
                <a:latin typeface="+mn-lt"/>
                <a:ea typeface="+mn-ea"/>
                <a:cs typeface="+mn-cs"/>
              </a:rPr>
              <a:t> fixering.</a:t>
            </a:r>
          </a:p>
          <a:p>
            <a:r>
              <a:rPr lang="sv-SE" sz="1200" kern="1200" dirty="0" smtClean="0">
                <a:solidFill>
                  <a:schemeClr val="tx1"/>
                </a:solidFill>
                <a:effectLst/>
                <a:latin typeface="+mn-lt"/>
                <a:ea typeface="+mn-ea"/>
                <a:cs typeface="+mn-cs"/>
              </a:rPr>
              <a:t>Virket är torkat innan processen börjar och buntas med stålband till sammanhållna paket. Dessa går sedan obrutna genom processen och ut till kund. Många undrar varför paketen ”hoppar” när banden klipps. Detta beror på att virket sväller vid impregneringen.</a:t>
            </a:r>
          </a:p>
          <a:p>
            <a:r>
              <a:rPr lang="sv-SE" sz="1200" kern="1200" dirty="0" smtClean="0">
                <a:solidFill>
                  <a:schemeClr val="tx1"/>
                </a:solidFill>
                <a:effectLst/>
                <a:latin typeface="+mn-lt"/>
                <a:ea typeface="+mn-ea"/>
                <a:cs typeface="+mn-cs"/>
              </a:rPr>
              <a:t>I första hand impregneras furu och då är det splintveden som tar upp impregneringsvätskan. Man kan impregnera ända in till kärngränsen men inte djupare in. Vid tillverkningskontroll är detta ett testkrav. Kontrollen av impregnerat virke sker genom Nordiska träskyddsrådet, NTR. Viss import av okontrollerat virke förekommer.</a:t>
            </a:r>
          </a:p>
          <a:p>
            <a:r>
              <a:rPr lang="sv-SE" sz="1200" kern="1200" dirty="0" smtClean="0">
                <a:solidFill>
                  <a:schemeClr val="tx1"/>
                </a:solidFill>
                <a:effectLst/>
                <a:latin typeface="+mn-lt"/>
                <a:ea typeface="+mn-ea"/>
                <a:cs typeface="+mn-cs"/>
              </a:rPr>
              <a:t>Numera impregneras också gran. På grund av granens låga vätskeupptagning erhålls endast en ytlig inträngning, några få mm. Impregnerad gran används med fördel i staket och plank.</a:t>
            </a:r>
          </a:p>
          <a:p>
            <a:r>
              <a:rPr lang="sv-SE" sz="1200" kern="1200" dirty="0" smtClean="0">
                <a:solidFill>
                  <a:schemeClr val="tx1"/>
                </a:solidFill>
                <a:effectLst/>
                <a:latin typeface="+mn-lt"/>
                <a:ea typeface="+mn-ea"/>
                <a:cs typeface="+mn-cs"/>
              </a:rPr>
              <a:t>Medlen vid impregnering av grönt virke är lösta i vatten. Vid impregnering av komponenter till dörrar och fönster är medlen lösta i olja eller lösningsmedel.</a:t>
            </a:r>
          </a:p>
          <a:p>
            <a:r>
              <a:rPr lang="sv-SE" sz="1200" kern="1200" dirty="0" smtClean="0">
                <a:solidFill>
                  <a:schemeClr val="tx1"/>
                </a:solidFill>
                <a:effectLst/>
                <a:latin typeface="+mn-lt"/>
                <a:ea typeface="+mn-ea"/>
                <a:cs typeface="+mn-cs"/>
              </a:rPr>
              <a:t>Flera olika medel används. Nya medel utvecklas hela tiden. De skall vara godkända av Kemikalieinspektionen. Samma medel kan användas i flera träskyddsklasser. Mängden upptagen medel avgör klassen.</a:t>
            </a:r>
          </a:p>
          <a:p>
            <a:r>
              <a:rPr lang="sv-SE" sz="1200" kern="1200" dirty="0" smtClean="0">
                <a:solidFill>
                  <a:schemeClr val="tx1"/>
                </a:solidFill>
                <a:effectLst/>
                <a:latin typeface="+mn-lt"/>
                <a:ea typeface="+mn-ea"/>
                <a:cs typeface="+mn-cs"/>
              </a:rPr>
              <a:t>Det finns idag sex olika träskyddsklasser och varje klass har sin egen märkning för att förväxlingar skall undvikas.</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75</a:t>
            </a:fld>
            <a:endParaRPr lang="sv-SE"/>
          </a:p>
        </p:txBody>
      </p:sp>
    </p:spTree>
    <p:extLst>
      <p:ext uri="{BB962C8B-B14F-4D97-AF65-F5344CB8AC3E}">
        <p14:creationId xmlns:p14="http://schemas.microsoft.com/office/powerpoint/2010/main" val="3202180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För att ett skogsbruk skall vara hållbart krävs dessa tre faktorer:</a:t>
            </a:r>
          </a:p>
          <a:p>
            <a:pPr lvl="0"/>
            <a:r>
              <a:rPr lang="sv-SE" sz="1200" kern="1200" dirty="0" smtClean="0">
                <a:solidFill>
                  <a:schemeClr val="tx1"/>
                </a:solidFill>
                <a:effectLst/>
                <a:latin typeface="+mn-lt"/>
                <a:ea typeface="+mn-ea"/>
                <a:cs typeface="+mn-cs"/>
              </a:rPr>
              <a:t>Ekonomiskt hållbart skogsbruk innebär att det ekonomiska värde som finns i skogen inte försvinner på sikt utan kan ge fortsatt utkomst för kommande generationer.</a:t>
            </a:r>
          </a:p>
          <a:p>
            <a:pPr lvl="0"/>
            <a:r>
              <a:rPr lang="sv-SE" sz="1200" kern="1200" dirty="0" smtClean="0">
                <a:solidFill>
                  <a:schemeClr val="tx1"/>
                </a:solidFill>
                <a:effectLst/>
                <a:latin typeface="+mn-lt"/>
                <a:ea typeface="+mn-ea"/>
                <a:cs typeface="+mn-cs"/>
              </a:rPr>
              <a:t>Socialt hållbart skogsbruk innebär att kommande generationer kan leva av och nyttja skogen.</a:t>
            </a:r>
          </a:p>
          <a:p>
            <a:pPr lvl="0"/>
            <a:r>
              <a:rPr lang="sv-SE" sz="1200" kern="1200" dirty="0" smtClean="0">
                <a:solidFill>
                  <a:schemeClr val="tx1"/>
                </a:solidFill>
                <a:effectLst/>
                <a:latin typeface="+mn-lt"/>
                <a:ea typeface="+mn-ea"/>
                <a:cs typeface="+mn-cs"/>
              </a:rPr>
              <a:t>Biologiskt hållbart skogsbruk innebär att växt-och djurlivet inte utarmas. Detta gäller alla arter i hela biotopen. Varför spar man numera så kallad ”högstubbar”?</a:t>
            </a:r>
          </a:p>
          <a:p>
            <a:r>
              <a:rPr lang="sv-SE" sz="1200" kern="1200" dirty="0" smtClean="0">
                <a:solidFill>
                  <a:schemeClr val="tx1"/>
                </a:solidFill>
                <a:effectLst/>
                <a:latin typeface="+mn-lt"/>
                <a:ea typeface="+mn-ea"/>
                <a:cs typeface="+mn-cs"/>
              </a:rPr>
              <a:t>Motsatsen till hållbart skogsbruk förekommer i tropiska områden där skogen skövlas på jakt efter udda trädslag eller mark för odling.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a:t>
            </a:fld>
            <a:endParaRPr lang="sv-SE"/>
          </a:p>
        </p:txBody>
      </p:sp>
    </p:spTree>
    <p:extLst>
      <p:ext uri="{BB962C8B-B14F-4D97-AF65-F5344CB8AC3E}">
        <p14:creationId xmlns:p14="http://schemas.microsoft.com/office/powerpoint/2010/main" val="34773885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 i Träskyddsklass NTR/M är framtaget för användning i havsvatten med en salthalt &gt; 0,5 procent. M står för ”</a:t>
            </a:r>
            <a:r>
              <a:rPr lang="sv-SE" sz="1200" i="1" kern="1200" dirty="0" smtClean="0">
                <a:solidFill>
                  <a:schemeClr val="tx1"/>
                </a:solidFill>
                <a:effectLst/>
                <a:latin typeface="+mn-lt"/>
                <a:ea typeface="+mn-ea"/>
                <a:cs typeface="+mn-cs"/>
              </a:rPr>
              <a:t>Marint</a:t>
            </a:r>
            <a:r>
              <a:rPr lang="sv-SE" sz="1200" kern="1200" dirty="0" smtClean="0">
                <a:solidFill>
                  <a:schemeClr val="tx1"/>
                </a:solidFill>
                <a:effectLst/>
                <a:latin typeface="+mn-lt"/>
                <a:ea typeface="+mn-ea"/>
                <a:cs typeface="+mn-cs"/>
              </a:rPr>
              <a:t>”. Den används till bryggor, pålar och undervattenskonstruktioner på Västkusten ner till Öresund och är en ganska liten produkt.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76</a:t>
            </a:fld>
            <a:endParaRPr lang="sv-SE"/>
          </a:p>
        </p:txBody>
      </p:sp>
    </p:spTree>
    <p:extLst>
      <p:ext uri="{BB962C8B-B14F-4D97-AF65-F5344CB8AC3E}">
        <p14:creationId xmlns:p14="http://schemas.microsoft.com/office/powerpoint/2010/main" val="38019809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 i Träskyddsklass NTR/A är framtaget för användning i kontakt med mark och sötvatten. Men också i konstruktioner där personsäkerhet krävs, till exempel balkonger. Men även sådan användning där virket är svårt att byta ut eller inspektera. Man brukar tala om syllar och krypgrunder. I de senare fallen bör dock virket vara torrt innan det byggs in.</a:t>
            </a:r>
          </a:p>
          <a:p>
            <a:r>
              <a:rPr lang="sv-SE" sz="1200" kern="1200" dirty="0" smtClean="0">
                <a:solidFill>
                  <a:schemeClr val="tx1"/>
                </a:solidFill>
                <a:effectLst/>
                <a:latin typeface="+mn-lt"/>
                <a:ea typeface="+mn-ea"/>
                <a:cs typeface="+mn-cs"/>
              </a:rPr>
              <a:t>Virke i Träskyddsklass NTR/AB är framtaget för användning ovan mark. Den stora produkten är </a:t>
            </a:r>
            <a:r>
              <a:rPr lang="sv-SE" sz="1200" kern="1200" dirty="0" err="1" smtClean="0">
                <a:solidFill>
                  <a:schemeClr val="tx1"/>
                </a:solidFill>
                <a:effectLst/>
                <a:latin typeface="+mn-lt"/>
                <a:ea typeface="+mn-ea"/>
                <a:cs typeface="+mn-cs"/>
              </a:rPr>
              <a:t>tralläkt</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77</a:t>
            </a:fld>
            <a:endParaRPr lang="sv-SE"/>
          </a:p>
        </p:txBody>
      </p:sp>
    </p:spTree>
    <p:extLst>
      <p:ext uri="{BB962C8B-B14F-4D97-AF65-F5344CB8AC3E}">
        <p14:creationId xmlns:p14="http://schemas.microsoft.com/office/powerpoint/2010/main" val="25357328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 i Träskyddsklass NTR/B är framtaget för användning i dörrar och fönster. Den är inte vattenbaserad varför profilerna kan färdigställas före impregneringen. De behåller formen under processen.</a:t>
            </a:r>
          </a:p>
          <a:p>
            <a:r>
              <a:rPr lang="sv-SE" sz="1200" kern="1200" dirty="0" smtClean="0">
                <a:solidFill>
                  <a:schemeClr val="tx1"/>
                </a:solidFill>
                <a:effectLst/>
                <a:latin typeface="+mn-lt"/>
                <a:ea typeface="+mn-ea"/>
                <a:cs typeface="+mn-cs"/>
              </a:rPr>
              <a:t>Virke i Träskyddsklass NTR/Gran är framtaget för användning i utvändig beklädnad. Träslaget är gran. Det är en ny produkt på marknaden.</a:t>
            </a:r>
          </a:p>
          <a:p>
            <a:r>
              <a:rPr lang="sv-SE" sz="1200" kern="1200" dirty="0" smtClean="0">
                <a:solidFill>
                  <a:schemeClr val="tx1"/>
                </a:solidFill>
                <a:effectLst/>
                <a:latin typeface="+mn-lt"/>
                <a:ea typeface="+mn-ea"/>
                <a:cs typeface="+mn-cs"/>
              </a:rPr>
              <a:t>Virke i Träskyddsklass NTR/GW är framtaget för användning av gran i fönster. Träslaget är gran. Det är en ny produkt på marknaden.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78</a:t>
            </a:fld>
            <a:endParaRPr lang="sv-SE"/>
          </a:p>
        </p:txBody>
      </p:sp>
    </p:spTree>
    <p:extLst>
      <p:ext uri="{BB962C8B-B14F-4D97-AF65-F5344CB8AC3E}">
        <p14:creationId xmlns:p14="http://schemas.microsoft.com/office/powerpoint/2010/main" val="16206160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Impregnerat trä är grönfärgat och varje träskyddsklass har sin märkning. Trots detta är man orolig för förväxlingar och felaktig användning. Man har därför också en standard som gör att man kan skilja klasserna efter dimension. Träskyddsklass A används främst i bärande konstruktioner och har därför tjocklek större 70 millimeter. För tjockleken 45 millimeter har klass A bredden 145 millimeter och bredare.  </a:t>
            </a:r>
          </a:p>
          <a:p>
            <a:r>
              <a:rPr lang="sv-SE" sz="1200" kern="1200" dirty="0" smtClean="0">
                <a:solidFill>
                  <a:schemeClr val="tx1"/>
                </a:solidFill>
                <a:effectLst/>
                <a:latin typeface="+mn-lt"/>
                <a:ea typeface="+mn-ea"/>
                <a:cs typeface="+mn-cs"/>
              </a:rPr>
              <a:t>Dimensionerna 45x100, 45x95, 45x75, 45x70, 45x50 och 45x45 millimeter är däremot i träskyddsklass AB.</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79</a:t>
            </a:fld>
            <a:endParaRPr lang="sv-SE"/>
          </a:p>
        </p:txBody>
      </p:sp>
    </p:spTree>
    <p:extLst>
      <p:ext uri="{BB962C8B-B14F-4D97-AF65-F5344CB8AC3E}">
        <p14:creationId xmlns:p14="http://schemas.microsoft.com/office/powerpoint/2010/main" val="19994988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Impregnerat virke får hög fuktkvot vid tillverkningen. Virket är mycket tyngre än torkat virke. Man får räkna med cirka 830 kg/m</a:t>
            </a:r>
            <a:r>
              <a:rPr lang="sv-SE" sz="1200" kern="1200" baseline="30000" dirty="0" smtClean="0">
                <a:solidFill>
                  <a:schemeClr val="tx1"/>
                </a:solidFill>
                <a:effectLst/>
                <a:latin typeface="+mn-lt"/>
                <a:ea typeface="+mn-ea"/>
                <a:cs typeface="+mn-cs"/>
              </a:rPr>
              <a:t>3 </a:t>
            </a:r>
            <a:r>
              <a:rPr lang="sv-SE" sz="1200" kern="1200" dirty="0" smtClean="0">
                <a:solidFill>
                  <a:schemeClr val="tx1"/>
                </a:solidFill>
                <a:effectLst/>
                <a:latin typeface="+mn-lt"/>
                <a:ea typeface="+mn-ea"/>
                <a:cs typeface="+mn-cs"/>
              </a:rPr>
              <a:t>till skillnad från 470-500 kg/m</a:t>
            </a:r>
            <a:r>
              <a:rPr lang="sv-SE" sz="1200" kern="1200" baseline="30000" dirty="0" smtClean="0">
                <a:solidFill>
                  <a:schemeClr val="tx1"/>
                </a:solidFill>
                <a:effectLst/>
                <a:latin typeface="+mn-lt"/>
                <a:ea typeface="+mn-ea"/>
                <a:cs typeface="+mn-cs"/>
              </a:rPr>
              <a:t>3</a:t>
            </a:r>
            <a:r>
              <a:rPr lang="sv-SE" sz="1200" kern="1200" dirty="0" smtClean="0">
                <a:solidFill>
                  <a:schemeClr val="tx1"/>
                </a:solidFill>
                <a:effectLst/>
                <a:latin typeface="+mn-lt"/>
                <a:ea typeface="+mn-ea"/>
                <a:cs typeface="+mn-cs"/>
              </a:rPr>
              <a:t> för torkat virke. Uppgifterna är viktiga för lyft och transporter.</a:t>
            </a:r>
          </a:p>
          <a:p>
            <a:r>
              <a:rPr lang="sv-SE" sz="1200" kern="1200" dirty="0" smtClean="0">
                <a:solidFill>
                  <a:schemeClr val="tx1"/>
                </a:solidFill>
                <a:effectLst/>
                <a:latin typeface="+mn-lt"/>
                <a:ea typeface="+mn-ea"/>
                <a:cs typeface="+mn-cs"/>
              </a:rPr>
              <a:t>Impregnerat virke skall lagras under tak, inom- eller utomhus. Viss torkning kan då ske men endast i de yttre lagren. Om virket </a:t>
            </a:r>
            <a:r>
              <a:rPr lang="sv-SE" sz="1200" kern="1200" dirty="0" err="1" smtClean="0">
                <a:solidFill>
                  <a:schemeClr val="tx1"/>
                </a:solidFill>
                <a:effectLst/>
                <a:latin typeface="+mn-lt"/>
                <a:ea typeface="+mn-ea"/>
                <a:cs typeface="+mn-cs"/>
              </a:rPr>
              <a:t>ströas</a:t>
            </a:r>
            <a:r>
              <a:rPr lang="sv-SE" sz="1200" kern="1200" dirty="0" smtClean="0">
                <a:solidFill>
                  <a:schemeClr val="tx1"/>
                </a:solidFill>
                <a:effectLst/>
                <a:latin typeface="+mn-lt"/>
                <a:ea typeface="+mn-ea"/>
                <a:cs typeface="+mn-cs"/>
              </a:rPr>
              <a:t> upp skulle virket kunna torka på en sommar, liksom förr vid brädgårdstorkning.</a:t>
            </a:r>
          </a:p>
          <a:p>
            <a:r>
              <a:rPr lang="sv-SE" sz="1200" kern="1200" dirty="0" smtClean="0">
                <a:solidFill>
                  <a:schemeClr val="tx1"/>
                </a:solidFill>
                <a:effectLst/>
                <a:latin typeface="+mn-lt"/>
                <a:ea typeface="+mn-ea"/>
                <a:cs typeface="+mn-cs"/>
              </a:rPr>
              <a:t>Det impregnerade virket kan normalt hanteras utan handskar. Vissa personer kan vara allergiska mot något ämne i impregnerat virke. De bör undvika hudkontakt. </a:t>
            </a:r>
          </a:p>
          <a:p>
            <a:r>
              <a:rPr lang="sv-SE" sz="1200" kern="1200" dirty="0" smtClean="0">
                <a:solidFill>
                  <a:schemeClr val="tx1"/>
                </a:solidFill>
                <a:effectLst/>
                <a:latin typeface="+mn-lt"/>
                <a:ea typeface="+mn-ea"/>
                <a:cs typeface="+mn-cs"/>
              </a:rPr>
              <a:t>Impregnerat virke bör inte bearbetas, till exempel hyvlas. Sågspån från impregnerat virke skall inte blandas med vanligt spån utan hanteras enligt kommunens anvisningar.</a:t>
            </a:r>
          </a:p>
          <a:p>
            <a:r>
              <a:rPr lang="sv-SE" sz="1200" kern="1200" dirty="0" smtClean="0">
                <a:solidFill>
                  <a:schemeClr val="tx1"/>
                </a:solidFill>
                <a:effectLst/>
                <a:latin typeface="+mn-lt"/>
                <a:ea typeface="+mn-ea"/>
                <a:cs typeface="+mn-cs"/>
              </a:rPr>
              <a:t>Impregnerat virke behöver i många fall inte underhållas. </a:t>
            </a:r>
            <a:r>
              <a:rPr lang="sv-SE" sz="1200" kern="1200" dirty="0" err="1" smtClean="0">
                <a:solidFill>
                  <a:schemeClr val="tx1"/>
                </a:solidFill>
                <a:effectLst/>
                <a:latin typeface="+mn-lt"/>
                <a:ea typeface="+mn-ea"/>
                <a:cs typeface="+mn-cs"/>
              </a:rPr>
              <a:t>Tralläkt</a:t>
            </a:r>
            <a:r>
              <a:rPr lang="sv-SE" sz="1200" kern="1200" dirty="0" smtClean="0">
                <a:solidFill>
                  <a:schemeClr val="tx1"/>
                </a:solidFill>
                <a:effectLst/>
                <a:latin typeface="+mn-lt"/>
                <a:ea typeface="+mn-ea"/>
                <a:cs typeface="+mn-cs"/>
              </a:rPr>
              <a:t> kan årligen behöva tvättas från smuts. Oljning får den att stöta vatten och minska sprickbildningen något.</a:t>
            </a:r>
          </a:p>
          <a:p>
            <a:r>
              <a:rPr lang="sv-SE" sz="1200" kern="1200" dirty="0" smtClean="0">
                <a:solidFill>
                  <a:schemeClr val="tx1"/>
                </a:solidFill>
                <a:effectLst/>
                <a:latin typeface="+mn-lt"/>
                <a:ea typeface="+mn-ea"/>
                <a:cs typeface="+mn-cs"/>
              </a:rPr>
              <a:t>Om impregnerat virke målats måste målningsbehandlingen under hållas som all annan målning. </a:t>
            </a:r>
          </a:p>
          <a:p>
            <a:r>
              <a:rPr lang="sv-SE" sz="1200" kern="1200" dirty="0" smtClean="0">
                <a:solidFill>
                  <a:schemeClr val="tx1"/>
                </a:solidFill>
                <a:effectLst/>
                <a:latin typeface="+mn-lt"/>
                <a:ea typeface="+mn-ea"/>
                <a:cs typeface="+mn-cs"/>
              </a:rPr>
              <a:t>Avfall av impregnerat virke sorteras separat och hanteras enligt kommunens anvisningar.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80</a:t>
            </a:fld>
            <a:endParaRPr lang="sv-SE"/>
          </a:p>
        </p:txBody>
      </p:sp>
    </p:spTree>
    <p:extLst>
      <p:ext uri="{BB962C8B-B14F-4D97-AF65-F5344CB8AC3E}">
        <p14:creationId xmlns:p14="http://schemas.microsoft.com/office/powerpoint/2010/main" val="27975190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Detta är en ny produkt på den svenska marknaden. Det är inte vanligt trä utan ett nytt sorts trä med förändrade egenskaper. Virket får en brunaktig färg, som relativt snabbt övergår till en gråaktig ton vid exponering utomhus. Det är beständigare och har mindre fuktrörelser, men det är också sprödare och hållfastheten nedsätts markant. Det skall därför inte användas i bärande konstruktioner.</a:t>
            </a:r>
          </a:p>
          <a:p>
            <a:r>
              <a:rPr lang="sv-SE" sz="1200" kern="1200" dirty="0" smtClean="0">
                <a:solidFill>
                  <a:schemeClr val="tx1"/>
                </a:solidFill>
                <a:effectLst/>
                <a:latin typeface="+mn-lt"/>
                <a:ea typeface="+mn-ea"/>
                <a:cs typeface="+mn-cs"/>
              </a:rPr>
              <a:t>Vid hantering bör man se upp med stickor för de är svåra att få ut ur skinnet, de går lätt av när man försöker dra ut dem. Rekommendera handskar och </a:t>
            </a:r>
            <a:r>
              <a:rPr lang="sv-SE" sz="1200" kern="1200" dirty="0" err="1" smtClean="0">
                <a:solidFill>
                  <a:schemeClr val="tx1"/>
                </a:solidFill>
                <a:effectLst/>
                <a:latin typeface="+mn-lt"/>
                <a:ea typeface="+mn-ea"/>
                <a:cs typeface="+mn-cs"/>
              </a:rPr>
              <a:t>bortslipning</a:t>
            </a:r>
            <a:r>
              <a:rPr lang="sv-SE" sz="1200" kern="1200" dirty="0" smtClean="0">
                <a:solidFill>
                  <a:schemeClr val="tx1"/>
                </a:solidFill>
                <a:effectLst/>
                <a:latin typeface="+mn-lt"/>
                <a:ea typeface="+mn-ea"/>
                <a:cs typeface="+mn-cs"/>
              </a:rPr>
              <a:t> av fnas vid </a:t>
            </a:r>
            <a:r>
              <a:rPr lang="sv-SE" sz="1200" kern="1200" dirty="0" err="1" smtClean="0">
                <a:solidFill>
                  <a:schemeClr val="tx1"/>
                </a:solidFill>
                <a:effectLst/>
                <a:latin typeface="+mn-lt"/>
                <a:ea typeface="+mn-ea"/>
                <a:cs typeface="+mn-cs"/>
              </a:rPr>
              <a:t>kapändar</a:t>
            </a:r>
            <a:r>
              <a:rPr lang="sv-SE" sz="1200" kern="1200" dirty="0" smtClean="0">
                <a:solidFill>
                  <a:schemeClr val="tx1"/>
                </a:solidFill>
                <a:effectLst/>
                <a:latin typeface="+mn-lt"/>
                <a:ea typeface="+mn-ea"/>
                <a:cs typeface="+mn-cs"/>
              </a:rPr>
              <a:t> i till exempel golv</a:t>
            </a:r>
          </a:p>
          <a:p>
            <a:r>
              <a:rPr lang="sv-SE" sz="1200" kern="1200" dirty="0" smtClean="0">
                <a:solidFill>
                  <a:schemeClr val="tx1"/>
                </a:solidFill>
                <a:effectLst/>
                <a:latin typeface="+mn-lt"/>
                <a:ea typeface="+mn-ea"/>
                <a:cs typeface="+mn-cs"/>
              </a:rPr>
              <a:t>Produkten tillverkas genom uppvärmning i ugnar utan att den börjar brinna. För utomhusprodukter, klass ”Termo D”, skall ugnen upp till 212 grader C. För inomhusprodukter, klass ”Termo S”, räcker det med 140-180 grader C. Processen tar ett till två dygn beroende på virkets dimension.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81</a:t>
            </a:fld>
            <a:endParaRPr lang="sv-SE"/>
          </a:p>
        </p:txBody>
      </p:sp>
    </p:spTree>
    <p:extLst>
      <p:ext uri="{BB962C8B-B14F-4D97-AF65-F5344CB8AC3E}">
        <p14:creationId xmlns:p14="http://schemas.microsoft.com/office/powerpoint/2010/main" val="1590913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Träets brandegenskaper kan påverkas genom impregnering eller brandskyddsmålning.</a:t>
            </a:r>
          </a:p>
          <a:p>
            <a:r>
              <a:rPr lang="sv-SE" sz="1200" kern="1200" dirty="0" smtClean="0">
                <a:solidFill>
                  <a:schemeClr val="tx1"/>
                </a:solidFill>
                <a:effectLst/>
                <a:latin typeface="+mn-lt"/>
                <a:ea typeface="+mn-ea"/>
                <a:cs typeface="+mn-cs"/>
              </a:rPr>
              <a:t>Vid impregnering trycks kemikalier in i virket. Dessa hämmar brandförloppet. De binds inte fast kemiskt i </a:t>
            </a:r>
            <a:r>
              <a:rPr lang="sv-SE" sz="1200" kern="1200" dirty="0" err="1" smtClean="0">
                <a:solidFill>
                  <a:schemeClr val="tx1"/>
                </a:solidFill>
                <a:effectLst/>
                <a:latin typeface="+mn-lt"/>
                <a:ea typeface="+mn-ea"/>
                <a:cs typeface="+mn-cs"/>
              </a:rPr>
              <a:t>trästrukturen</a:t>
            </a:r>
            <a:r>
              <a:rPr lang="sv-SE" sz="1200" kern="1200" dirty="0" smtClean="0">
                <a:solidFill>
                  <a:schemeClr val="tx1"/>
                </a:solidFill>
                <a:effectLst/>
                <a:latin typeface="+mn-lt"/>
                <a:ea typeface="+mn-ea"/>
                <a:cs typeface="+mn-cs"/>
              </a:rPr>
              <a:t> och måste därför skyddas genom målning för att effekten skall vara bestående.</a:t>
            </a:r>
          </a:p>
          <a:p>
            <a:r>
              <a:rPr lang="sv-SE" sz="1200" kern="1200" dirty="0" smtClean="0">
                <a:solidFill>
                  <a:schemeClr val="tx1"/>
                </a:solidFill>
                <a:effectLst/>
                <a:latin typeface="+mn-lt"/>
                <a:ea typeface="+mn-ea"/>
                <a:cs typeface="+mn-cs"/>
              </a:rPr>
              <a:t>Ytbehandling fungerar på samma på trä som på stål. Färgskiktet sväller vid upphettning och förlänger tiden till antändning.</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82</a:t>
            </a:fld>
            <a:endParaRPr lang="sv-SE"/>
          </a:p>
        </p:txBody>
      </p:sp>
    </p:spTree>
    <p:extLst>
      <p:ext uri="{BB962C8B-B14F-4D97-AF65-F5344CB8AC3E}">
        <p14:creationId xmlns:p14="http://schemas.microsoft.com/office/powerpoint/2010/main" val="35081494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Fuktrörelserna hos trä kan begränsas genom impregnering. Vid impregnering används härdplaster som trycks in i träet. Detta sker när träet har en fuktkvot över fibermättnadspunkten. Plasterna får då härda ut och binder då cellstrukturen i det svällda tillståndet.</a:t>
            </a:r>
          </a:p>
          <a:p>
            <a:r>
              <a:rPr lang="sv-SE" sz="1200" kern="1200" dirty="0" smtClean="0">
                <a:solidFill>
                  <a:schemeClr val="tx1"/>
                </a:solidFill>
                <a:effectLst/>
                <a:latin typeface="+mn-lt"/>
                <a:ea typeface="+mn-ea"/>
                <a:cs typeface="+mn-cs"/>
              </a:rPr>
              <a:t>Värmebehandlat trä har också mindre fuktrörelser än obehandlat trä.</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83</a:t>
            </a:fld>
            <a:endParaRPr lang="sv-SE"/>
          </a:p>
        </p:txBody>
      </p:sp>
    </p:spTree>
    <p:extLst>
      <p:ext uri="{BB962C8B-B14F-4D97-AF65-F5344CB8AC3E}">
        <p14:creationId xmlns:p14="http://schemas.microsoft.com/office/powerpoint/2010/main" val="38462517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Hårdheten hos trä är en egenskap typisk för varje träslag. Trä är hårdast i ändytan och mjukare i </a:t>
            </a:r>
            <a:r>
              <a:rPr lang="sv-SE" sz="1200" kern="1200" dirty="0" err="1" smtClean="0">
                <a:solidFill>
                  <a:schemeClr val="tx1"/>
                </a:solidFill>
                <a:effectLst/>
                <a:latin typeface="+mn-lt"/>
                <a:ea typeface="+mn-ea"/>
                <a:cs typeface="+mn-cs"/>
              </a:rPr>
              <a:t>längsytan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Hårdgeten</a:t>
            </a:r>
            <a:r>
              <a:rPr lang="sv-SE" sz="1200" kern="1200" dirty="0" smtClean="0">
                <a:solidFill>
                  <a:schemeClr val="tx1"/>
                </a:solidFill>
                <a:effectLst/>
                <a:latin typeface="+mn-lt"/>
                <a:ea typeface="+mn-ea"/>
                <a:cs typeface="+mn-cs"/>
              </a:rPr>
              <a:t> hos ändträ nyttjas i </a:t>
            </a:r>
            <a:r>
              <a:rPr lang="sv-SE" sz="1200" kern="1200" dirty="0" err="1" smtClean="0">
                <a:solidFill>
                  <a:schemeClr val="tx1"/>
                </a:solidFill>
                <a:effectLst/>
                <a:latin typeface="+mn-lt"/>
                <a:ea typeface="+mn-ea"/>
                <a:cs typeface="+mn-cs"/>
              </a:rPr>
              <a:t>sk</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kubbgolv</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Furu och gran är i jämförelse med många lövträslag relativt mjuka. Ek och ask används därför som </a:t>
            </a:r>
            <a:r>
              <a:rPr lang="sv-SE" sz="1200" kern="1200" dirty="0" err="1" smtClean="0">
                <a:solidFill>
                  <a:schemeClr val="tx1"/>
                </a:solidFill>
                <a:effectLst/>
                <a:latin typeface="+mn-lt"/>
                <a:ea typeface="+mn-ea"/>
                <a:cs typeface="+mn-cs"/>
              </a:rPr>
              <a:t>golvträ</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Trä som komprimeras, trycks samman, är hårdare än utgångsmaterialet. Komprimeringen vill dock fjädra tillbaka, särskilt vid </a:t>
            </a:r>
            <a:r>
              <a:rPr lang="sv-SE" sz="1200" kern="1200" dirty="0" err="1" smtClean="0">
                <a:solidFill>
                  <a:schemeClr val="tx1"/>
                </a:solidFill>
                <a:effectLst/>
                <a:latin typeface="+mn-lt"/>
                <a:ea typeface="+mn-ea"/>
                <a:cs typeface="+mn-cs"/>
              </a:rPr>
              <a:t>uppfuktning</a:t>
            </a:r>
            <a:r>
              <a:rPr lang="sv-SE" sz="1200" kern="1200" dirty="0" smtClean="0">
                <a:solidFill>
                  <a:schemeClr val="tx1"/>
                </a:solidFill>
                <a:effectLst/>
                <a:latin typeface="+mn-lt"/>
                <a:ea typeface="+mn-ea"/>
                <a:cs typeface="+mn-cs"/>
              </a:rPr>
              <a:t>. För att få komprimeringen att bestå kompletteras processen med impregnering med härdplast. Helsingfors flygplats, Vanda.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84</a:t>
            </a:fld>
            <a:endParaRPr lang="sv-SE"/>
          </a:p>
        </p:txBody>
      </p:sp>
    </p:spTree>
    <p:extLst>
      <p:ext uri="{BB962C8B-B14F-4D97-AF65-F5344CB8AC3E}">
        <p14:creationId xmlns:p14="http://schemas.microsoft.com/office/powerpoint/2010/main" val="558751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85</a:t>
            </a:fld>
            <a:endParaRPr lang="sv-SE"/>
          </a:p>
        </p:txBody>
      </p:sp>
    </p:spTree>
    <p:extLst>
      <p:ext uri="{BB962C8B-B14F-4D97-AF65-F5344CB8AC3E}">
        <p14:creationId xmlns:p14="http://schemas.microsoft.com/office/powerpoint/2010/main" val="1360332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Planteringsskogsbruk och naturlig föryngring är två metoder att sörja för återväxten efter slutavverkningen.</a:t>
            </a:r>
          </a:p>
          <a:p>
            <a:r>
              <a:rPr lang="sv-SE" sz="1200" kern="1200" dirty="0" smtClean="0">
                <a:solidFill>
                  <a:schemeClr val="tx1"/>
                </a:solidFill>
                <a:effectLst/>
                <a:latin typeface="+mn-lt"/>
                <a:ea typeface="+mn-ea"/>
                <a:cs typeface="+mn-cs"/>
              </a:rPr>
              <a:t>Hållbart skogsbruk innebär att skogsbruket kan rulla vidare cykel efter cykel. Man får inte avverka mer än tillväxten och man måste sörja för återväxten. Våra skogar innehåller bara ett fåtal trädarter så därför vill man också värna den biologiska mångfalden. </a:t>
            </a:r>
          </a:p>
          <a:p>
            <a:r>
              <a:rPr lang="sv-SE" sz="1200" kern="1200" dirty="0" smtClean="0">
                <a:solidFill>
                  <a:schemeClr val="tx1"/>
                </a:solidFill>
                <a:effectLst/>
                <a:latin typeface="+mn-lt"/>
                <a:ea typeface="+mn-ea"/>
                <a:cs typeface="+mn-cs"/>
              </a:rPr>
              <a:t>Cykeln startar med cirka 2 500 plantor per hektar, i hörnen på rutor 2x2 meter. En hektar är 100x100 meter eller två fotbollsplaner.</a:t>
            </a:r>
          </a:p>
          <a:p>
            <a:r>
              <a:rPr lang="sv-SE" sz="1200" kern="1200" dirty="0" smtClean="0">
                <a:solidFill>
                  <a:schemeClr val="tx1"/>
                </a:solidFill>
                <a:effectLst/>
                <a:latin typeface="+mn-lt"/>
                <a:ea typeface="+mn-ea"/>
                <a:cs typeface="+mn-cs"/>
              </a:rPr>
              <a:t>Cykeln slutar med en avverkning av cirka 500-600 fullstora träd. Detta innebär att endast var fjärde till var femte planta blir fullstort träd.</a:t>
            </a:r>
          </a:p>
          <a:p>
            <a:r>
              <a:rPr lang="sv-SE" sz="1200" kern="1200" dirty="0" smtClean="0">
                <a:solidFill>
                  <a:schemeClr val="tx1"/>
                </a:solidFill>
                <a:effectLst/>
                <a:latin typeface="+mn-lt"/>
                <a:ea typeface="+mn-ea"/>
                <a:cs typeface="+mn-cs"/>
              </a:rPr>
              <a:t>Efter planteringen följer en röjning av lövsly som annars skulle växa upp och kväva de unga plantorna.</a:t>
            </a:r>
          </a:p>
          <a:p>
            <a:r>
              <a:rPr lang="sv-SE" sz="1200" kern="1200" dirty="0" smtClean="0">
                <a:solidFill>
                  <a:schemeClr val="tx1"/>
                </a:solidFill>
                <a:effectLst/>
                <a:latin typeface="+mn-lt"/>
                <a:ea typeface="+mn-ea"/>
                <a:cs typeface="+mn-cs"/>
              </a:rPr>
              <a:t>Skogen gallras i olika omgångar. Första gallringen ger enbart massaved medan andra gallringen ger massaved och klentimmer. </a:t>
            </a:r>
            <a:r>
              <a:rPr lang="sv-SE" sz="1200" kern="1200" dirty="0" err="1" smtClean="0">
                <a:solidFill>
                  <a:schemeClr val="tx1"/>
                </a:solidFill>
                <a:effectLst/>
                <a:latin typeface="+mn-lt"/>
                <a:ea typeface="+mn-ea"/>
                <a:cs typeface="+mn-cs"/>
              </a:rPr>
              <a:t>Toppdiametern</a:t>
            </a:r>
            <a:r>
              <a:rPr lang="sv-SE" sz="1200" kern="1200" dirty="0" smtClean="0">
                <a:solidFill>
                  <a:schemeClr val="tx1"/>
                </a:solidFill>
                <a:effectLst/>
                <a:latin typeface="+mn-lt"/>
                <a:ea typeface="+mn-ea"/>
                <a:cs typeface="+mn-cs"/>
              </a:rPr>
              <a:t> är 110-150 mm.</a:t>
            </a:r>
          </a:p>
          <a:p>
            <a:r>
              <a:rPr lang="sv-SE" sz="1200" kern="1200" dirty="0" smtClean="0">
                <a:solidFill>
                  <a:schemeClr val="tx1"/>
                </a:solidFill>
                <a:effectLst/>
                <a:latin typeface="+mn-lt"/>
                <a:ea typeface="+mn-ea"/>
                <a:cs typeface="+mn-cs"/>
              </a:rPr>
              <a:t>Slutavverkningen ger timmer. Massaveden kommer från toppar och vekare träd. Numera flisas ofta alla rester efter avverkningen.</a:t>
            </a:r>
          </a:p>
          <a:p>
            <a:r>
              <a:rPr lang="sv-SE" sz="1200" kern="1200" dirty="0" smtClean="0">
                <a:solidFill>
                  <a:schemeClr val="tx1"/>
                </a:solidFill>
                <a:effectLst/>
                <a:latin typeface="+mn-lt"/>
                <a:ea typeface="+mn-ea"/>
                <a:cs typeface="+mn-cs"/>
              </a:rPr>
              <a:t>Det är timret som ger största ekonomiska bidraget för skogsägaren. Den stora intäkten kommer alltså en gång per cykel, efter 50 – 150 år.</a:t>
            </a:r>
          </a:p>
          <a:p>
            <a:r>
              <a:rPr lang="sv-SE" sz="1200" kern="1200" dirty="0" smtClean="0">
                <a:solidFill>
                  <a:schemeClr val="tx1"/>
                </a:solidFill>
                <a:effectLst/>
                <a:latin typeface="+mn-lt"/>
                <a:ea typeface="+mn-ea"/>
                <a:cs typeface="+mn-cs"/>
              </a:rPr>
              <a:t>Skötseln av en skog påverkar kvaliteten på virket inne i stammarna. I täta bestånd blir grenarna vekare men risk finns att de dör och blir så kallad svartkvist inne i stammen. I glesa bestånd blir grenarna grövre vilket är till nackdel i till exempel konstruktionsvirke.</a:t>
            </a:r>
          </a:p>
          <a:p>
            <a:r>
              <a:rPr lang="sv-SE" sz="1200" kern="1200" dirty="0" smtClean="0">
                <a:solidFill>
                  <a:schemeClr val="tx1"/>
                </a:solidFill>
                <a:effectLst/>
                <a:latin typeface="+mn-lt"/>
                <a:ea typeface="+mn-ea"/>
                <a:cs typeface="+mn-cs"/>
              </a:rPr>
              <a:t>De olika stockarna har olika inre kvalitet, särskilt hos tallen. Rotstocken har mycket kärna och ofta kvistfri splint. Mellanstocken har ofta svartkvist medan </a:t>
            </a:r>
            <a:r>
              <a:rPr lang="sv-SE" sz="1200" kern="1200" dirty="0" err="1" smtClean="0">
                <a:solidFill>
                  <a:schemeClr val="tx1"/>
                </a:solidFill>
                <a:effectLst/>
                <a:latin typeface="+mn-lt"/>
                <a:ea typeface="+mn-ea"/>
                <a:cs typeface="+mn-cs"/>
              </a:rPr>
              <a:t>toppstocken</a:t>
            </a:r>
            <a:r>
              <a:rPr lang="sv-SE" sz="1200" kern="1200" dirty="0" smtClean="0">
                <a:solidFill>
                  <a:schemeClr val="tx1"/>
                </a:solidFill>
                <a:effectLst/>
                <a:latin typeface="+mn-lt"/>
                <a:ea typeface="+mn-ea"/>
                <a:cs typeface="+mn-cs"/>
              </a:rPr>
              <a:t> har frisk kvist vilket gör den lämplig till golv och synliga paneler. Rotstockens inre del blir fönster och yttre del blir list. Mellanstocken ger lågvärdigare användningar, exempelvis impregnerat virke.</a:t>
            </a:r>
          </a:p>
          <a:p>
            <a:r>
              <a:rPr lang="sv-SE" sz="1200" kern="1200" dirty="0" smtClean="0">
                <a:solidFill>
                  <a:schemeClr val="tx1"/>
                </a:solidFill>
                <a:effectLst/>
                <a:latin typeface="+mn-lt"/>
                <a:ea typeface="+mn-ea"/>
                <a:cs typeface="+mn-cs"/>
              </a:rPr>
              <a:t>Hos granen finns inte lika tydlig värdeuppdelning. För synliga paneler krävs frisk kvist, troligen från </a:t>
            </a:r>
            <a:r>
              <a:rPr lang="sv-SE" sz="1200" kern="1200" dirty="0" err="1" smtClean="0">
                <a:solidFill>
                  <a:schemeClr val="tx1"/>
                </a:solidFill>
                <a:effectLst/>
                <a:latin typeface="+mn-lt"/>
                <a:ea typeface="+mn-ea"/>
                <a:cs typeface="+mn-cs"/>
              </a:rPr>
              <a:t>toppstocken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Småkvistig</a:t>
            </a:r>
            <a:r>
              <a:rPr lang="sv-SE" sz="1200" kern="1200" dirty="0" smtClean="0">
                <a:solidFill>
                  <a:schemeClr val="tx1"/>
                </a:solidFill>
                <a:effectLst/>
                <a:latin typeface="+mn-lt"/>
                <a:ea typeface="+mn-ea"/>
                <a:cs typeface="+mn-cs"/>
              </a:rPr>
              <a:t> gran kan ge bra konstruktionsvirke.</a:t>
            </a:r>
          </a:p>
          <a:p>
            <a:r>
              <a:rPr lang="sv-SE" sz="1200" kern="1200" dirty="0" smtClean="0">
                <a:solidFill>
                  <a:schemeClr val="tx1"/>
                </a:solidFill>
                <a:effectLst/>
                <a:latin typeface="+mn-lt"/>
                <a:ea typeface="+mn-ea"/>
                <a:cs typeface="+mn-cs"/>
              </a:rPr>
              <a:t>Att läsa:</a:t>
            </a:r>
          </a:p>
          <a:p>
            <a:r>
              <a:rPr lang="sv-SE" sz="1200" kern="1200" dirty="0" smtClean="0">
                <a:solidFill>
                  <a:schemeClr val="tx1"/>
                </a:solidFill>
                <a:effectLst/>
                <a:latin typeface="+mn-lt"/>
                <a:ea typeface="+mn-ea"/>
                <a:cs typeface="+mn-cs"/>
              </a:rPr>
              <a:t>På väg mot uthålligt skogsbruk, Skogsindustrierna 1994.</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8</a:t>
            </a:fld>
            <a:endParaRPr lang="sv-SE"/>
          </a:p>
        </p:txBody>
      </p:sp>
    </p:spTree>
    <p:extLst>
      <p:ext uri="{BB962C8B-B14F-4D97-AF65-F5344CB8AC3E}">
        <p14:creationId xmlns:p14="http://schemas.microsoft.com/office/powerpoint/2010/main" val="810565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Trä är ett levande material vilket gör att frågor om kvalitet är lite komplexa. Varje träslag har typiska egenskaper. Egenskaperna varierar från träd till träd av samma art. Egenskaperna varierar från en av trädet till en annan del av trädet.</a:t>
            </a:r>
          </a:p>
          <a:p>
            <a:r>
              <a:rPr lang="sv-SE" sz="1200" kern="1200" dirty="0" smtClean="0">
                <a:solidFill>
                  <a:schemeClr val="tx1"/>
                </a:solidFill>
                <a:effectLst/>
                <a:latin typeface="+mn-lt"/>
                <a:ea typeface="+mn-ea"/>
                <a:cs typeface="+mn-cs"/>
              </a:rPr>
              <a:t>Varje egenskap till exempel densiteten hos rotstocken hos furu varierar från märgen ut till barken. Denna densitet har också en naturlig spridning inom relativt vida gränser, beroende på växtplats, </a:t>
            </a:r>
            <a:r>
              <a:rPr lang="sv-SE" sz="1200" kern="1200" dirty="0" err="1" smtClean="0">
                <a:solidFill>
                  <a:schemeClr val="tx1"/>
                </a:solidFill>
                <a:effectLst/>
                <a:latin typeface="+mn-lt"/>
                <a:ea typeface="+mn-ea"/>
                <a:cs typeface="+mn-cs"/>
              </a:rPr>
              <a:t>växtförhållanden</a:t>
            </a:r>
            <a:r>
              <a:rPr lang="sv-SE" sz="1200" kern="1200" dirty="0" smtClean="0">
                <a:solidFill>
                  <a:schemeClr val="tx1"/>
                </a:solidFill>
                <a:effectLst/>
                <a:latin typeface="+mn-lt"/>
                <a:ea typeface="+mn-ea"/>
                <a:cs typeface="+mn-cs"/>
              </a:rPr>
              <a:t> och växtområde.</a:t>
            </a:r>
          </a:p>
          <a:p>
            <a:r>
              <a:rPr lang="sv-SE" sz="1200" kern="1200" dirty="0" smtClean="0">
                <a:solidFill>
                  <a:schemeClr val="tx1"/>
                </a:solidFill>
                <a:effectLst/>
                <a:latin typeface="+mn-lt"/>
                <a:ea typeface="+mn-ea"/>
                <a:cs typeface="+mn-cs"/>
              </a:rPr>
              <a:t>Att mot den bakgrunden gruppera trä i olika kvalitetsklasser är komplicerat. Den processen har pågått i 150 år och kommer att fortsätta.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87</a:t>
            </a:fld>
            <a:endParaRPr lang="sv-SE"/>
          </a:p>
        </p:txBody>
      </p:sp>
    </p:spTree>
    <p:extLst>
      <p:ext uri="{BB962C8B-B14F-4D97-AF65-F5344CB8AC3E}">
        <p14:creationId xmlns:p14="http://schemas.microsoft.com/office/powerpoint/2010/main" val="36586598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Virke kan genomgå en generell sortering som är densamma oavsett användning. Man kan också sortera virke för speciella ändamål, där vissa egenskaper är viktiga medan andra saknar betydelse.</a:t>
            </a:r>
          </a:p>
          <a:p>
            <a:r>
              <a:rPr lang="sv-SE" sz="1200" kern="1200" dirty="0" smtClean="0">
                <a:solidFill>
                  <a:schemeClr val="tx1"/>
                </a:solidFill>
                <a:effectLst/>
                <a:latin typeface="+mn-lt"/>
                <a:ea typeface="+mn-ea"/>
                <a:cs typeface="+mn-cs"/>
              </a:rPr>
              <a:t>Vill man ha virke till bärande konstruktioner så är de egenskaper som påverkar styrka avgörande medan en rad andra egenskaper som värderas högst hos en invändig panel inte beaktas.</a:t>
            </a:r>
          </a:p>
          <a:p>
            <a:r>
              <a:rPr lang="sv-SE" sz="1200" kern="1200" dirty="0" smtClean="0">
                <a:solidFill>
                  <a:schemeClr val="tx1"/>
                </a:solidFill>
                <a:effectLst/>
                <a:latin typeface="+mn-lt"/>
                <a:ea typeface="+mn-ea"/>
                <a:cs typeface="+mn-cs"/>
              </a:rPr>
              <a:t>För den kund som vill ha sin egen speciella kvalitet finns möjlighet att sortera fram just den kvalitet som passar hans önskemål. </a:t>
            </a:r>
          </a:p>
          <a:p>
            <a:r>
              <a:rPr lang="sv-SE" sz="1200" kern="1200" dirty="0" smtClean="0">
                <a:solidFill>
                  <a:schemeClr val="tx1"/>
                </a:solidFill>
                <a:effectLst/>
                <a:latin typeface="+mn-lt"/>
                <a:ea typeface="+mn-ea"/>
                <a:cs typeface="+mn-cs"/>
              </a:rPr>
              <a:t>Från början, 1860-talet, var kvalitetsfrågorna svenska. Ju mera handelsutbytet har internationaliserats ju mera internationella har kvaliteterna blivit. Den </a:t>
            </a:r>
          </a:p>
          <a:p>
            <a:r>
              <a:rPr lang="sv-SE" sz="1200" kern="1200" dirty="0" smtClean="0">
                <a:solidFill>
                  <a:schemeClr val="tx1"/>
                </a:solidFill>
                <a:effectLst/>
                <a:latin typeface="+mn-lt"/>
                <a:ea typeface="+mn-ea"/>
                <a:cs typeface="+mn-cs"/>
              </a:rPr>
              <a:t>sorteringen är europeisk liksom kvaliteterna för bärande konstruktioner.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88</a:t>
            </a:fld>
            <a:endParaRPr lang="sv-SE"/>
          </a:p>
        </p:txBody>
      </p:sp>
    </p:spTree>
    <p:extLst>
      <p:ext uri="{BB962C8B-B14F-4D97-AF65-F5344CB8AC3E}">
        <p14:creationId xmlns:p14="http://schemas.microsoft.com/office/powerpoint/2010/main" val="32429406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Det finns två sätt att sortera virket. En särskilt utbildad person ser på virket och bestämmer kvaliteten på virket utifrån en lång rad faktorer. I standarden anges gränserna för varje parameter. Metoden är mentalt jobbig och kan bara ske i korta pass. Numera finns också en kamerautrustning som läser av utseendet på virket och via en dator gör bedömningarna. Den metoden är outtröttlig.</a:t>
            </a:r>
          </a:p>
          <a:p>
            <a:r>
              <a:rPr lang="sv-SE" sz="1200" kern="1200" dirty="0" smtClean="0">
                <a:solidFill>
                  <a:schemeClr val="tx1"/>
                </a:solidFill>
                <a:effectLst/>
                <a:latin typeface="+mn-lt"/>
                <a:ea typeface="+mn-ea"/>
                <a:cs typeface="+mn-cs"/>
              </a:rPr>
              <a:t>Varje virkesstycke besiktigas på alla sidor.</a:t>
            </a:r>
          </a:p>
          <a:p>
            <a:r>
              <a:rPr lang="sv-SE" sz="1200" kern="1200" dirty="0" smtClean="0">
                <a:solidFill>
                  <a:schemeClr val="tx1"/>
                </a:solidFill>
                <a:effectLst/>
                <a:latin typeface="+mn-lt"/>
                <a:ea typeface="+mn-ea"/>
                <a:cs typeface="+mn-cs"/>
              </a:rPr>
              <a:t>Totalt ingår 21 parametrar i bedömningen.</a:t>
            </a:r>
          </a:p>
          <a:p>
            <a:r>
              <a:rPr lang="sv-SE" sz="1200" kern="1200" dirty="0" smtClean="0">
                <a:solidFill>
                  <a:schemeClr val="tx1"/>
                </a:solidFill>
                <a:effectLst/>
                <a:latin typeface="+mn-lt"/>
                <a:ea typeface="+mn-ea"/>
                <a:cs typeface="+mn-cs"/>
              </a:rPr>
              <a:t>Metoden har vuxit fram från 1870-talet och framåt. Den är generell, det vill säga den gäller för all sorts användning. Den kan förfinas för en viss användning av virket, där man värderar vissa parametrar högre än andra.</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89</a:t>
            </a:fld>
            <a:endParaRPr lang="sv-SE"/>
          </a:p>
        </p:txBody>
      </p:sp>
    </p:spTree>
    <p:extLst>
      <p:ext uri="{BB962C8B-B14F-4D97-AF65-F5344CB8AC3E}">
        <p14:creationId xmlns:p14="http://schemas.microsoft.com/office/powerpoint/2010/main" val="11287505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Beroende av hur trädet har växt och hur virket tagits fram ur stocken får man olika kvistbilder. Varje sorts kvist har sitt namn, i detta fall tio stycken. </a:t>
            </a:r>
          </a:p>
          <a:p>
            <a:r>
              <a:rPr lang="sv-SE" sz="1200" kern="1200" dirty="0" smtClean="0">
                <a:solidFill>
                  <a:schemeClr val="tx1"/>
                </a:solidFill>
                <a:effectLst/>
                <a:latin typeface="+mn-lt"/>
                <a:ea typeface="+mn-ea"/>
                <a:cs typeface="+mn-cs"/>
              </a:rPr>
              <a:t>Varje sorts värderas olika beror till vad produkten skall användas. Frisk kvist vill man ha i paneler och golv. Den sitter fast i träet. Svartkvist är en kvist efter en gren på trädet som dött och som trädet har vuxit förbi. Den kan lossa och klassar därför ner brädan, som inte kan bli panel eller golv.</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90</a:t>
            </a:fld>
            <a:endParaRPr lang="sv-SE"/>
          </a:p>
        </p:txBody>
      </p:sp>
    </p:spTree>
    <p:extLst>
      <p:ext uri="{BB962C8B-B14F-4D97-AF65-F5344CB8AC3E}">
        <p14:creationId xmlns:p14="http://schemas.microsoft.com/office/powerpoint/2010/main" val="31988083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Läser man tabell 27 nerifrån och uppåt kan man följa den tekniska utvecklingen. På nedersta raden står sortering enligt ”Gröna boken”. Den började utvecklas i Sverige på 1870-talet och har förfinats i minst tio omgångar. Sorterna anges med romerska siffror I – VII. Den typiska medelkvaliteten kallas ”kvinta” eftersom det är femte siffran, mittre tredjedelen vid normalt </a:t>
            </a:r>
            <a:r>
              <a:rPr lang="sv-SE" sz="1200" kern="1200" dirty="0" err="1" smtClean="0">
                <a:solidFill>
                  <a:schemeClr val="tx1"/>
                </a:solidFill>
                <a:effectLst/>
                <a:latin typeface="+mn-lt"/>
                <a:ea typeface="+mn-ea"/>
                <a:cs typeface="+mn-cs"/>
              </a:rPr>
              <a:t>sågutbyte</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Den sista utgåvan av Gröna boken kom 1960.</a:t>
            </a:r>
          </a:p>
          <a:p>
            <a:r>
              <a:rPr lang="sv-SE" sz="1200" kern="1200" dirty="0" smtClean="0">
                <a:solidFill>
                  <a:schemeClr val="tx1"/>
                </a:solidFill>
                <a:effectLst/>
                <a:latin typeface="+mn-lt"/>
                <a:ea typeface="+mn-ea"/>
                <a:cs typeface="+mn-cs"/>
              </a:rPr>
              <a:t>De fyra bästa klasserna slås ibland ihop till O/S = ”osorterat i klass I-IV”. Detta brukar vara den bättre tredjedelen vid normalt </a:t>
            </a:r>
            <a:r>
              <a:rPr lang="sv-SE" sz="1200" kern="1200" dirty="0" err="1" smtClean="0">
                <a:solidFill>
                  <a:schemeClr val="tx1"/>
                </a:solidFill>
                <a:effectLst/>
                <a:latin typeface="+mn-lt"/>
                <a:ea typeface="+mn-ea"/>
                <a:cs typeface="+mn-cs"/>
              </a:rPr>
              <a:t>sågutbyte</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Ibland förekommer begreppet ”</a:t>
            </a:r>
            <a:r>
              <a:rPr lang="sv-SE" sz="1200" kern="1200" dirty="0" err="1" smtClean="0">
                <a:solidFill>
                  <a:schemeClr val="tx1"/>
                </a:solidFill>
                <a:effectLst/>
                <a:latin typeface="+mn-lt"/>
                <a:ea typeface="+mn-ea"/>
                <a:cs typeface="+mn-cs"/>
              </a:rPr>
              <a:t>sågfallande</a:t>
            </a:r>
            <a:r>
              <a:rPr lang="sv-SE" sz="1200" kern="1200" dirty="0" smtClean="0">
                <a:solidFill>
                  <a:schemeClr val="tx1"/>
                </a:solidFill>
                <a:effectLst/>
                <a:latin typeface="+mn-lt"/>
                <a:ea typeface="+mn-ea"/>
                <a:cs typeface="+mn-cs"/>
              </a:rPr>
              <a:t>” vilket innebär att man tar med allt virke från en sågning men sorterat bort sort VII, ”vrak”. Sådan klass förekommer inte i bygg- och trävaruhandeln.</a:t>
            </a:r>
          </a:p>
          <a:p>
            <a:r>
              <a:rPr lang="sv-SE" sz="1200" kern="1200" dirty="0" smtClean="0">
                <a:solidFill>
                  <a:schemeClr val="tx1"/>
                </a:solidFill>
                <a:effectLst/>
                <a:latin typeface="+mn-lt"/>
                <a:ea typeface="+mn-ea"/>
                <a:cs typeface="+mn-cs"/>
              </a:rPr>
              <a:t>I </a:t>
            </a:r>
            <a:r>
              <a:rPr lang="sv-SE" sz="1200" kern="1200" dirty="0" err="1" smtClean="0">
                <a:solidFill>
                  <a:schemeClr val="tx1"/>
                </a:solidFill>
                <a:effectLst/>
                <a:latin typeface="+mn-lt"/>
                <a:ea typeface="+mn-ea"/>
                <a:cs typeface="+mn-cs"/>
              </a:rPr>
              <a:t>mellanraden</a:t>
            </a:r>
            <a:r>
              <a:rPr lang="sv-SE" sz="1200" kern="1200" dirty="0" smtClean="0">
                <a:solidFill>
                  <a:schemeClr val="tx1"/>
                </a:solidFill>
                <a:effectLst/>
                <a:latin typeface="+mn-lt"/>
                <a:ea typeface="+mn-ea"/>
                <a:cs typeface="+mn-cs"/>
              </a:rPr>
              <a:t> finns den nordiska sorteringen, i vilken Sverige, Finland och Norge enades om en gemensam standard, ”Blå boken”. Den kom på 1990-talet men blev ganska kortlivad, tio år. Kvalitetsklasserna är ganska lika Gröna boken men skarpare angivna. ”Får förekomma i 10 procent av virkesstyckena” har ersatt den tidigare formuleringen ”får förekomma i begränsad omfattning”.</a:t>
            </a:r>
          </a:p>
          <a:p>
            <a:r>
              <a:rPr lang="sv-SE" sz="1200" kern="1200" dirty="0" smtClean="0">
                <a:solidFill>
                  <a:schemeClr val="tx1"/>
                </a:solidFill>
                <a:effectLst/>
                <a:latin typeface="+mn-lt"/>
                <a:ea typeface="+mn-ea"/>
                <a:cs typeface="+mn-cs"/>
              </a:rPr>
              <a:t>I övre raden finns den europeiska sorteringen, SS-EN 1611-1. Sorternas namn inleds med G = ”</a:t>
            </a:r>
            <a:r>
              <a:rPr lang="sv-SE" sz="1200" kern="1200" dirty="0" err="1" smtClean="0">
                <a:solidFill>
                  <a:schemeClr val="tx1"/>
                </a:solidFill>
                <a:effectLst/>
                <a:latin typeface="+mn-lt"/>
                <a:ea typeface="+mn-ea"/>
                <a:cs typeface="+mn-cs"/>
              </a:rPr>
              <a:t>grade</a:t>
            </a:r>
            <a:r>
              <a:rPr lang="sv-SE" sz="1200" kern="1200" dirty="0" smtClean="0">
                <a:solidFill>
                  <a:schemeClr val="tx1"/>
                </a:solidFill>
                <a:effectLst/>
                <a:latin typeface="+mn-lt"/>
                <a:ea typeface="+mn-ea"/>
                <a:cs typeface="+mn-cs"/>
              </a:rPr>
              <a:t>” = kvalitet eller klass. Därefter siffran 4 för fyrsidig sortering eller 2 för tvåsidig. I Sverige används bara fyrsidig sortering. Den tvåsidiga är främst kontinental panelsortering. Siffran efter bindestrecket anger kvalitetsklassen. Nollan motsvarar gamla tredje sort. G4-2 kommer då att motsvara gamla kvintan, det vill säga den traditionella byggkvaliteten.</a:t>
            </a:r>
          </a:p>
          <a:p>
            <a:r>
              <a:rPr lang="sv-SE" sz="1200" kern="1200" dirty="0" smtClean="0">
                <a:solidFill>
                  <a:schemeClr val="tx1"/>
                </a:solidFill>
                <a:effectLst/>
                <a:latin typeface="+mn-lt"/>
                <a:ea typeface="+mn-ea"/>
                <a:cs typeface="+mn-cs"/>
              </a:rPr>
              <a:t>Den europeiska sorteringen finns med i alla information från Svenskt Trä, i AMA-bygg och andra dokument. Den har funnits i tio år men genomslaget har gått långsamt.</a:t>
            </a:r>
          </a:p>
          <a:p>
            <a:r>
              <a:rPr lang="sv-SE" sz="1200" kern="1200" dirty="0" smtClean="0">
                <a:solidFill>
                  <a:schemeClr val="tx1"/>
                </a:solidFill>
                <a:effectLst/>
                <a:latin typeface="+mn-lt"/>
                <a:ea typeface="+mn-ea"/>
                <a:cs typeface="+mn-cs"/>
              </a:rPr>
              <a:t>I svensk standard indelas lister efter användning. Två sorter förekommer, sort A och sort B enligt Svensk Standard SS 23 28 11. Vid täckmålning eller foliering räcker sort B.</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91</a:t>
            </a:fld>
            <a:endParaRPr lang="sv-SE"/>
          </a:p>
        </p:txBody>
      </p:sp>
    </p:spTree>
    <p:extLst>
      <p:ext uri="{BB962C8B-B14F-4D97-AF65-F5344CB8AC3E}">
        <p14:creationId xmlns:p14="http://schemas.microsoft.com/office/powerpoint/2010/main" val="17781436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Tabell 26 är hämtad från AMA-bygg och anger god praxis vad gäller val av kvaliteter i till olika byggändamål. Här anges också lämpliga val av träslag, furu eller gran.</a:t>
            </a:r>
          </a:p>
          <a:p>
            <a:r>
              <a:rPr lang="sv-SE" sz="1200" kern="1200" dirty="0" smtClean="0">
                <a:solidFill>
                  <a:schemeClr val="tx1"/>
                </a:solidFill>
                <a:effectLst/>
                <a:latin typeface="+mn-lt"/>
                <a:ea typeface="+mn-ea"/>
                <a:cs typeface="+mn-cs"/>
              </a:rPr>
              <a:t>Gran är det typiska byggvirket med sina homogena egenskaper i både kärna och splint. Furu har sin stora användning i invändigt, paneler och golv, och ger släta ytor vid hyvling.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92</a:t>
            </a:fld>
            <a:endParaRPr lang="sv-SE"/>
          </a:p>
        </p:txBody>
      </p:sp>
    </p:spTree>
    <p:extLst>
      <p:ext uri="{BB962C8B-B14F-4D97-AF65-F5344CB8AC3E}">
        <p14:creationId xmlns:p14="http://schemas.microsoft.com/office/powerpoint/2010/main" val="34066808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err="1" smtClean="0">
                <a:solidFill>
                  <a:schemeClr val="tx1"/>
                </a:solidFill>
                <a:effectLst/>
                <a:latin typeface="+mn-lt"/>
                <a:ea typeface="+mn-ea"/>
                <a:cs typeface="+mn-cs"/>
              </a:rPr>
              <a:t>Vilmabas</a:t>
            </a:r>
            <a:r>
              <a:rPr lang="sv-SE" sz="1200" kern="1200" dirty="0" smtClean="0">
                <a:solidFill>
                  <a:schemeClr val="tx1"/>
                </a:solidFill>
                <a:effectLst/>
                <a:latin typeface="+mn-lt"/>
                <a:ea typeface="+mn-ea"/>
                <a:cs typeface="+mn-cs"/>
              </a:rPr>
              <a:t> är något nytt. Resultatet av ett samarbete mellan sågverken, bygg- och trävaruhandeln och byggentreprenörerna. Det har resulterat i ett gemensamt system för specifikation av produkter och egenskaper. Bara det att man har enats om att ”spontad spårpanel med fasade kanter” heter så och inte de över tiotalet namn som förekommer på marknaden. Produkterna märks med streckkoder som bland annat underlättar för handeln. Produkterna går också på detta sätt att spåra i hela kedjan.</a:t>
            </a:r>
          </a:p>
          <a:p>
            <a:r>
              <a:rPr lang="sv-SE" sz="1200" kern="1200" dirty="0" smtClean="0">
                <a:solidFill>
                  <a:schemeClr val="tx1"/>
                </a:solidFill>
                <a:effectLst/>
                <a:latin typeface="+mn-lt"/>
                <a:ea typeface="+mn-ea"/>
                <a:cs typeface="+mn-cs"/>
              </a:rPr>
              <a:t>Sorteringen kan också kundanpassas. Detta ger kunden möjlighet att välja parametrar och sätta egna gränser för dessa.</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93</a:t>
            </a:fld>
            <a:endParaRPr lang="sv-SE"/>
          </a:p>
        </p:txBody>
      </p:sp>
    </p:spTree>
    <p:extLst>
      <p:ext uri="{BB962C8B-B14F-4D97-AF65-F5344CB8AC3E}">
        <p14:creationId xmlns:p14="http://schemas.microsoft.com/office/powerpoint/2010/main" val="33729594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Denna serie PP-bilder är framtagna för att visa typiskt utseende för produkter i olika kvalitetsklasser. Bilderna kan bläddras fram och tillbaka för att man skall få en snabb uppfattning av kvalitetsskillnaderna.</a:t>
            </a:r>
          </a:p>
          <a:p>
            <a:r>
              <a:rPr lang="sv-SE" sz="1200" kern="1200" dirty="0" smtClean="0">
                <a:solidFill>
                  <a:schemeClr val="tx1"/>
                </a:solidFill>
                <a:effectLst/>
                <a:latin typeface="+mn-lt"/>
                <a:ea typeface="+mn-ea"/>
                <a:cs typeface="+mn-cs"/>
              </a:rPr>
              <a:t>En sådan genombläddring kan också vara vägledande för val av kvalitet på synlig panel. Sort I, enligt gamla sorteringen, ger ett lugnt-enformigt-tråkigt intryck. Ju lägre kvalitet man väljer ju livligare blir panelerna. Sort G4-3 kan nära på kallas bråkig eller störande.</a:t>
            </a:r>
          </a:p>
          <a:p>
            <a:r>
              <a:rPr lang="sv-SE" sz="1200" kern="1200" dirty="0" smtClean="0">
                <a:solidFill>
                  <a:schemeClr val="tx1"/>
                </a:solidFill>
                <a:effectLst/>
                <a:latin typeface="+mn-lt"/>
                <a:ea typeface="+mn-ea"/>
                <a:cs typeface="+mn-cs"/>
              </a:rPr>
              <a:t>Det är inte meningen att dessa bilder skall användas för sortering eller kontroll av sorterat virke. För detta fordras minst ett 10-tal brädor av varje kvalitet. För sortering av virke krävs särskild utbildning. </a:t>
            </a:r>
          </a:p>
          <a:p>
            <a:r>
              <a:rPr lang="sv-SE" sz="1200" kern="1200" dirty="0" smtClean="0">
                <a:solidFill>
                  <a:schemeClr val="tx1"/>
                </a:solidFill>
                <a:effectLst/>
                <a:latin typeface="+mn-lt"/>
                <a:ea typeface="+mn-ea"/>
                <a:cs typeface="+mn-cs"/>
              </a:rPr>
              <a:t>Är köparen och säljaren oense om en kvalitet finns en särskild person hos handelskammaren, skiljeman, som opartiskt avgör sådana tvister. </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94</a:t>
            </a:fld>
            <a:endParaRPr lang="sv-SE"/>
          </a:p>
        </p:txBody>
      </p:sp>
    </p:spTree>
    <p:extLst>
      <p:ext uri="{BB962C8B-B14F-4D97-AF65-F5344CB8AC3E}">
        <p14:creationId xmlns:p14="http://schemas.microsoft.com/office/powerpoint/2010/main" val="13189619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Hållfasthetssortering innebär att man på olika sätt plockar ut de virkesstycken som har bättre hållfasthetsegenskaper än genomsnittet. Sorteringen kan ske</a:t>
            </a:r>
            <a:r>
              <a:rPr lang="sv-SE" sz="1200" i="1" kern="1200" dirty="0" smtClean="0">
                <a:solidFill>
                  <a:schemeClr val="tx1"/>
                </a:solidFill>
                <a:effectLst/>
                <a:latin typeface="+mn-lt"/>
                <a:ea typeface="+mn-ea"/>
                <a:cs typeface="+mn-cs"/>
              </a:rPr>
              <a:t> visuellt</a:t>
            </a:r>
            <a:r>
              <a:rPr lang="sv-SE" sz="1200" kern="1200" dirty="0" smtClean="0">
                <a:solidFill>
                  <a:schemeClr val="tx1"/>
                </a:solidFill>
                <a:effectLst/>
                <a:latin typeface="+mn-lt"/>
                <a:ea typeface="+mn-ea"/>
                <a:cs typeface="+mn-cs"/>
              </a:rPr>
              <a:t>, utseendet hos virket avgör eller </a:t>
            </a:r>
            <a:r>
              <a:rPr lang="sv-SE" sz="1200" i="1" kern="1200" dirty="0" smtClean="0">
                <a:solidFill>
                  <a:schemeClr val="tx1"/>
                </a:solidFill>
                <a:effectLst/>
                <a:latin typeface="+mn-lt"/>
                <a:ea typeface="+mn-ea"/>
                <a:cs typeface="+mn-cs"/>
              </a:rPr>
              <a:t>maskinellt, </a:t>
            </a:r>
            <a:r>
              <a:rPr lang="sv-SE" sz="1200" kern="1200" dirty="0" smtClean="0">
                <a:solidFill>
                  <a:schemeClr val="tx1"/>
                </a:solidFill>
                <a:effectLst/>
                <a:latin typeface="+mn-lt"/>
                <a:ea typeface="+mn-ea"/>
                <a:cs typeface="+mn-cs"/>
              </a:rPr>
              <a:t>en maskin genomför en icke förstörande test.</a:t>
            </a:r>
          </a:p>
          <a:p>
            <a:r>
              <a:rPr lang="sv-SE" sz="1200" kern="1200" dirty="0" smtClean="0">
                <a:solidFill>
                  <a:schemeClr val="tx1"/>
                </a:solidFill>
                <a:effectLst/>
                <a:latin typeface="+mn-lt"/>
                <a:ea typeface="+mn-ea"/>
                <a:cs typeface="+mn-cs"/>
              </a:rPr>
              <a:t>Den visuella sorteringen kan göras av en person eller genom kameror kopplade till en dator. Det är normalt sju parametrar som avgör. Den mest betydelsefulla faktorn är kvistarnas storlek och placering. Den sorterande personen har ett personligt certifikat och en egen stämpel, T-virkesstämpel, se den röda </a:t>
            </a:r>
            <a:r>
              <a:rPr lang="sv-SE" sz="1200" kern="1200" dirty="0" err="1" smtClean="0">
                <a:solidFill>
                  <a:schemeClr val="tx1"/>
                </a:solidFill>
                <a:effectLst/>
                <a:latin typeface="+mn-lt"/>
                <a:ea typeface="+mn-ea"/>
                <a:cs typeface="+mn-cs"/>
              </a:rPr>
              <a:t>stämplen</a:t>
            </a:r>
            <a:r>
              <a:rPr lang="sv-SE" sz="1200" kern="1200" dirty="0" smtClean="0">
                <a:solidFill>
                  <a:schemeClr val="tx1"/>
                </a:solidFill>
                <a:effectLst/>
                <a:latin typeface="+mn-lt"/>
                <a:ea typeface="+mn-ea"/>
                <a:cs typeface="+mn-cs"/>
              </a:rPr>
              <a:t> på sidan 46. T-virkessorteraren ansvarar för virkets hållfasthet. Skulle han missa så tas certifikat och stämpel från honom. </a:t>
            </a:r>
          </a:p>
          <a:p>
            <a:r>
              <a:rPr lang="sv-SE" sz="1200" kern="1200" dirty="0" smtClean="0">
                <a:solidFill>
                  <a:schemeClr val="tx1"/>
                </a:solidFill>
                <a:effectLst/>
                <a:latin typeface="+mn-lt"/>
                <a:ea typeface="+mn-ea"/>
                <a:cs typeface="+mn-cs"/>
              </a:rPr>
              <a:t>Visuell sortering är tröttande. Kamerorna kan jobba utan pauser.</a:t>
            </a:r>
          </a:p>
          <a:p>
            <a:r>
              <a:rPr lang="sv-SE" sz="1200" kern="1200" dirty="0" smtClean="0">
                <a:solidFill>
                  <a:schemeClr val="tx1"/>
                </a:solidFill>
                <a:effectLst/>
                <a:latin typeface="+mn-lt"/>
                <a:ea typeface="+mn-ea"/>
                <a:cs typeface="+mn-cs"/>
              </a:rPr>
              <a:t>I den maskinella sorteringen görs en icke förstörande test. Plankorna böjs, men inte till brott, utan man kontrollerar krokigheten vid en viss belastning. Metoden kallas ibland ”stressning” efter det engelska ordet ”stress </a:t>
            </a:r>
            <a:r>
              <a:rPr lang="sv-SE" sz="1200" kern="1200" dirty="0" err="1" smtClean="0">
                <a:solidFill>
                  <a:schemeClr val="tx1"/>
                </a:solidFill>
                <a:effectLst/>
                <a:latin typeface="+mn-lt"/>
                <a:ea typeface="+mn-ea"/>
                <a:cs typeface="+mn-cs"/>
              </a:rPr>
              <a:t>grading</a:t>
            </a:r>
            <a:r>
              <a:rPr lang="sv-SE" sz="1200" kern="1200" dirty="0" smtClean="0">
                <a:solidFill>
                  <a:schemeClr val="tx1"/>
                </a:solidFill>
                <a:effectLst/>
                <a:latin typeface="+mn-lt"/>
                <a:ea typeface="+mn-ea"/>
                <a:cs typeface="+mn-cs"/>
              </a:rPr>
              <a:t>”. På senare år har utvecklats en metod med ”knackning” eller ”</a:t>
            </a:r>
            <a:r>
              <a:rPr lang="sv-SE" sz="1200" kern="1200" dirty="0" err="1" smtClean="0">
                <a:solidFill>
                  <a:schemeClr val="tx1"/>
                </a:solidFill>
                <a:effectLst/>
                <a:latin typeface="+mn-lt"/>
                <a:ea typeface="+mn-ea"/>
                <a:cs typeface="+mn-cs"/>
              </a:rPr>
              <a:t>dynagrade</a:t>
            </a:r>
            <a:r>
              <a:rPr lang="sv-SE" sz="1200" kern="1200" dirty="0" smtClean="0">
                <a:solidFill>
                  <a:schemeClr val="tx1"/>
                </a:solidFill>
                <a:effectLst/>
                <a:latin typeface="+mn-lt"/>
                <a:ea typeface="+mn-ea"/>
                <a:cs typeface="+mn-cs"/>
              </a:rPr>
              <a:t>” på engelska. I båda metoderna testas egentligen inte hållfastheten utan en annan egenskap som går att koppla till hållfastheten. </a:t>
            </a:r>
          </a:p>
          <a:p>
            <a:r>
              <a:rPr lang="sv-SE" sz="1200" kern="1200" dirty="0" smtClean="0">
                <a:solidFill>
                  <a:schemeClr val="tx1"/>
                </a:solidFill>
                <a:effectLst/>
                <a:latin typeface="+mn-lt"/>
                <a:ea typeface="+mn-ea"/>
                <a:cs typeface="+mn-cs"/>
              </a:rPr>
              <a:t>Märkningen av maskinellt sorterat virke kan ses på sidan 46, nedre illustrationen.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100</a:t>
            </a:fld>
            <a:endParaRPr lang="sv-SE"/>
          </a:p>
        </p:txBody>
      </p:sp>
    </p:spTree>
    <p:extLst>
      <p:ext uri="{BB962C8B-B14F-4D97-AF65-F5344CB8AC3E}">
        <p14:creationId xmlns:p14="http://schemas.microsoft.com/office/powerpoint/2010/main" val="38603302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Den visuella sorteringen kan göras av en person eller genom kameror kopplade till en dator. Det är normalt sju parametrar som avgör. Den mest betydelsefulla faktorn är kvistarnas storlek och placering. Dessutom kan ytterligare sex faktorer inverka.</a:t>
            </a:r>
          </a:p>
          <a:p>
            <a:r>
              <a:rPr lang="sv-SE" sz="1200" kern="1200" dirty="0" smtClean="0">
                <a:solidFill>
                  <a:schemeClr val="tx1"/>
                </a:solidFill>
                <a:effectLst/>
                <a:latin typeface="+mn-lt"/>
                <a:ea typeface="+mn-ea"/>
                <a:cs typeface="+mn-cs"/>
              </a:rPr>
              <a:t>Den sorterande personen har ett personligt certifikat och en egen stämpel, T-virkesstämpel, se den röda </a:t>
            </a:r>
            <a:r>
              <a:rPr lang="sv-SE" sz="1200" kern="1200" dirty="0" err="1" smtClean="0">
                <a:solidFill>
                  <a:schemeClr val="tx1"/>
                </a:solidFill>
                <a:effectLst/>
                <a:latin typeface="+mn-lt"/>
                <a:ea typeface="+mn-ea"/>
                <a:cs typeface="+mn-cs"/>
              </a:rPr>
              <a:t>stämplen</a:t>
            </a:r>
            <a:r>
              <a:rPr lang="sv-SE" sz="1200" kern="1200" dirty="0" smtClean="0">
                <a:solidFill>
                  <a:schemeClr val="tx1"/>
                </a:solidFill>
                <a:effectLst/>
                <a:latin typeface="+mn-lt"/>
                <a:ea typeface="+mn-ea"/>
                <a:cs typeface="+mn-cs"/>
              </a:rPr>
              <a:t> på sidan 46. T-virkessorteraren ansvarar för virkets hållfasthet. Skulle han missa så tas certifikat och stämpel från honom. </a:t>
            </a:r>
          </a:p>
          <a:p>
            <a:r>
              <a:rPr lang="sv-SE" sz="1200" kern="1200" dirty="0" smtClean="0">
                <a:solidFill>
                  <a:schemeClr val="tx1"/>
                </a:solidFill>
                <a:effectLst/>
                <a:latin typeface="+mn-lt"/>
                <a:ea typeface="+mn-ea"/>
                <a:cs typeface="+mn-cs"/>
              </a:rPr>
              <a:t>Betydelsen av olika uppgifter i stämpeln framgår av figurtexten.</a:t>
            </a:r>
          </a:p>
          <a:p>
            <a:r>
              <a:rPr lang="sv-SE" sz="1200" kern="1200" dirty="0" smtClean="0">
                <a:solidFill>
                  <a:schemeClr val="tx1"/>
                </a:solidFill>
                <a:effectLst/>
                <a:latin typeface="+mn-lt"/>
                <a:ea typeface="+mn-ea"/>
                <a:cs typeface="+mn-cs"/>
              </a:rPr>
              <a:t>Visuell sortering är tröttande. Kamerorna kan jobba utan pauser.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101</a:t>
            </a:fld>
            <a:endParaRPr lang="sv-SE"/>
          </a:p>
        </p:txBody>
      </p:sp>
    </p:spTree>
    <p:extLst>
      <p:ext uri="{BB962C8B-B14F-4D97-AF65-F5344CB8AC3E}">
        <p14:creationId xmlns:p14="http://schemas.microsoft.com/office/powerpoint/2010/main" val="221633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Planteringsskogsbruk och naturlig föryngring är två metoder att sörja för återväxten efter slutavverkningen.</a:t>
            </a:r>
          </a:p>
          <a:p>
            <a:r>
              <a:rPr lang="sv-SE" sz="1200" kern="1200" dirty="0" smtClean="0">
                <a:solidFill>
                  <a:schemeClr val="tx1"/>
                </a:solidFill>
                <a:effectLst/>
                <a:latin typeface="+mn-lt"/>
                <a:ea typeface="+mn-ea"/>
                <a:cs typeface="+mn-cs"/>
              </a:rPr>
              <a:t>Hållbart skogsbruk innebär att skogsbruket kan rulla vidare cykel efter cykel. Man får inte avverka mera än tillväxten och man måste sörja för återväxten. Våra skogar innehåller bara ett fåtal trädarter så därför vill man också värna om den biologiska mångfalden. </a:t>
            </a:r>
          </a:p>
          <a:p>
            <a:r>
              <a:rPr lang="sv-SE" sz="1200" kern="1200" dirty="0" smtClean="0">
                <a:solidFill>
                  <a:schemeClr val="tx1"/>
                </a:solidFill>
                <a:effectLst/>
                <a:latin typeface="+mn-lt"/>
                <a:ea typeface="+mn-ea"/>
                <a:cs typeface="+mn-cs"/>
              </a:rPr>
              <a:t>Cykeln startar med att ett antal fröträd lämnas kvar för att dessa skall sprida frön att gro på hygget. För att förbättra möjligheterna för groning bereds marken så att mineraljord blottas, så kallad hyggesplöjning. Efter några år är området fullt av plantor, upp till 7 000 plantor per hektar. En hektar är 100x100 meter eller två fotbollsplaner.</a:t>
            </a:r>
          </a:p>
          <a:p>
            <a:r>
              <a:rPr lang="sv-SE" sz="1200" kern="1200" dirty="0" smtClean="0">
                <a:solidFill>
                  <a:schemeClr val="tx1"/>
                </a:solidFill>
                <a:effectLst/>
                <a:latin typeface="+mn-lt"/>
                <a:ea typeface="+mn-ea"/>
                <a:cs typeface="+mn-cs"/>
              </a:rPr>
              <a:t>Fröträden får stå kvar ytterligare några år innan de avverkas.</a:t>
            </a:r>
          </a:p>
          <a:p>
            <a:r>
              <a:rPr lang="sv-SE" sz="1200" kern="1200" dirty="0" smtClean="0">
                <a:solidFill>
                  <a:schemeClr val="tx1"/>
                </a:solidFill>
                <a:effectLst/>
                <a:latin typeface="+mn-lt"/>
                <a:ea typeface="+mn-ea"/>
                <a:cs typeface="+mn-cs"/>
              </a:rPr>
              <a:t>Därefter följer ett flertal gallringar så att det slutliga beståndet innehåller 500-600 träd per hektar.</a:t>
            </a:r>
          </a:p>
          <a:p>
            <a:r>
              <a:rPr lang="sv-SE" sz="1200" kern="1200" dirty="0" smtClean="0">
                <a:solidFill>
                  <a:schemeClr val="tx1"/>
                </a:solidFill>
                <a:effectLst/>
                <a:latin typeface="+mn-lt"/>
                <a:ea typeface="+mn-ea"/>
                <a:cs typeface="+mn-cs"/>
              </a:rPr>
              <a:t>Naturlig föryngring används främst på tall och syftar till att få fram virke av hög kvalitet. Den tar längre tid och är mer insatskrävande än plantering.</a:t>
            </a:r>
          </a:p>
          <a:p>
            <a:r>
              <a:rPr lang="sv-SE" sz="1200" kern="1200" dirty="0" smtClean="0">
                <a:solidFill>
                  <a:schemeClr val="tx1"/>
                </a:solidFill>
                <a:effectLst/>
                <a:latin typeface="+mn-lt"/>
                <a:ea typeface="+mn-ea"/>
                <a:cs typeface="+mn-cs"/>
              </a:rPr>
              <a:t>De olika stockarna har olika inre kvalitet, särskilt hos tallen. Rotstocken har mycket kärna och ofta kvistfri splint. Mellanstocken har ofta svartkvist medan </a:t>
            </a:r>
            <a:r>
              <a:rPr lang="sv-SE" sz="1200" kern="1200" dirty="0" err="1" smtClean="0">
                <a:solidFill>
                  <a:schemeClr val="tx1"/>
                </a:solidFill>
                <a:effectLst/>
                <a:latin typeface="+mn-lt"/>
                <a:ea typeface="+mn-ea"/>
                <a:cs typeface="+mn-cs"/>
              </a:rPr>
              <a:t>toppstocken</a:t>
            </a:r>
            <a:r>
              <a:rPr lang="sv-SE" sz="1200" kern="1200" dirty="0" smtClean="0">
                <a:solidFill>
                  <a:schemeClr val="tx1"/>
                </a:solidFill>
                <a:effectLst/>
                <a:latin typeface="+mn-lt"/>
                <a:ea typeface="+mn-ea"/>
                <a:cs typeface="+mn-cs"/>
              </a:rPr>
              <a:t> har frisk kvist vilket gör den lämplig till golv och synliga paneler. Rotstockens inre del blir fönster och yttre del blir list. Mellanstocken ger lågvärdigare användningar.</a:t>
            </a:r>
          </a:p>
          <a:p>
            <a:r>
              <a:rPr lang="sv-SE" sz="1200" kern="1200" dirty="0" smtClean="0">
                <a:solidFill>
                  <a:schemeClr val="tx1"/>
                </a:solidFill>
                <a:effectLst/>
                <a:latin typeface="+mn-lt"/>
                <a:ea typeface="+mn-ea"/>
                <a:cs typeface="+mn-cs"/>
              </a:rPr>
              <a:t>Hos granen finns inte lika tydlig värdeuppdelning. För synliga paneler krävs frisk kvist, troligen från </a:t>
            </a:r>
            <a:r>
              <a:rPr lang="sv-SE" sz="1200" kern="1200" dirty="0" err="1" smtClean="0">
                <a:solidFill>
                  <a:schemeClr val="tx1"/>
                </a:solidFill>
                <a:effectLst/>
                <a:latin typeface="+mn-lt"/>
                <a:ea typeface="+mn-ea"/>
                <a:cs typeface="+mn-cs"/>
              </a:rPr>
              <a:t>toppstocken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Småkvistig</a:t>
            </a:r>
            <a:r>
              <a:rPr lang="sv-SE" sz="1200" kern="1200" dirty="0" smtClean="0">
                <a:solidFill>
                  <a:schemeClr val="tx1"/>
                </a:solidFill>
                <a:effectLst/>
                <a:latin typeface="+mn-lt"/>
                <a:ea typeface="+mn-ea"/>
                <a:cs typeface="+mn-cs"/>
              </a:rPr>
              <a:t> gran kan ge bra konstruktionsvirke.</a:t>
            </a:r>
          </a:p>
          <a:p>
            <a:r>
              <a:rPr lang="sv-SE" sz="1200" kern="1200" dirty="0" smtClean="0">
                <a:solidFill>
                  <a:schemeClr val="tx1"/>
                </a:solidFill>
                <a:effectLst/>
                <a:latin typeface="+mn-lt"/>
                <a:ea typeface="+mn-ea"/>
                <a:cs typeface="+mn-cs"/>
              </a:rPr>
              <a:t>Att läsa:</a:t>
            </a:r>
          </a:p>
          <a:p>
            <a:r>
              <a:rPr lang="sv-SE" sz="1200" kern="1200" dirty="0" smtClean="0">
                <a:solidFill>
                  <a:schemeClr val="tx1"/>
                </a:solidFill>
                <a:effectLst/>
                <a:latin typeface="+mn-lt"/>
                <a:ea typeface="+mn-ea"/>
                <a:cs typeface="+mn-cs"/>
              </a:rPr>
              <a:t>På väg mot uthålligt skogsbruk, Skogsindustrierna 1994.</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9</a:t>
            </a:fld>
            <a:endParaRPr lang="sv-SE"/>
          </a:p>
        </p:txBody>
      </p:sp>
    </p:spTree>
    <p:extLst>
      <p:ext uri="{BB962C8B-B14F-4D97-AF65-F5344CB8AC3E}">
        <p14:creationId xmlns:p14="http://schemas.microsoft.com/office/powerpoint/2010/main" val="13345701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 den maskinella sorteringen görs en icke förstörande test. Plankorna böjs, men inte till brott, utan man kontrollerar krokigheten vid en viss belastning. Metoden kallas ibland ”stressning” efter det engelska ordet ”stress </a:t>
            </a:r>
            <a:r>
              <a:rPr lang="sv-SE" sz="1200" kern="1200" dirty="0" err="1" smtClean="0">
                <a:solidFill>
                  <a:schemeClr val="tx1"/>
                </a:solidFill>
                <a:effectLst/>
                <a:latin typeface="+mn-lt"/>
                <a:ea typeface="+mn-ea"/>
                <a:cs typeface="+mn-cs"/>
              </a:rPr>
              <a:t>grading</a:t>
            </a:r>
            <a:r>
              <a:rPr lang="sv-SE" sz="1200" kern="1200" dirty="0" smtClean="0">
                <a:solidFill>
                  <a:schemeClr val="tx1"/>
                </a:solidFill>
                <a:effectLst/>
                <a:latin typeface="+mn-lt"/>
                <a:ea typeface="+mn-ea"/>
                <a:cs typeface="+mn-cs"/>
              </a:rPr>
              <a:t>”. På senare år har utvecklats en metod med ”knackning” eller ”</a:t>
            </a:r>
            <a:r>
              <a:rPr lang="sv-SE" sz="1200" kern="1200" dirty="0" err="1" smtClean="0">
                <a:solidFill>
                  <a:schemeClr val="tx1"/>
                </a:solidFill>
                <a:effectLst/>
                <a:latin typeface="+mn-lt"/>
                <a:ea typeface="+mn-ea"/>
                <a:cs typeface="+mn-cs"/>
              </a:rPr>
              <a:t>dynagrade</a:t>
            </a:r>
            <a:r>
              <a:rPr lang="sv-SE" sz="1200" kern="1200" dirty="0" smtClean="0">
                <a:solidFill>
                  <a:schemeClr val="tx1"/>
                </a:solidFill>
                <a:effectLst/>
                <a:latin typeface="+mn-lt"/>
                <a:ea typeface="+mn-ea"/>
                <a:cs typeface="+mn-cs"/>
              </a:rPr>
              <a:t>” på engelska. I båda metoderna testas egentligen inte hållfastheten utan en annan egenskap som går att koppla till hållfastheten. </a:t>
            </a:r>
          </a:p>
          <a:p>
            <a:r>
              <a:rPr lang="sv-SE" sz="1200" kern="1200" dirty="0" smtClean="0">
                <a:solidFill>
                  <a:schemeClr val="tx1"/>
                </a:solidFill>
                <a:effectLst/>
                <a:latin typeface="+mn-lt"/>
                <a:ea typeface="+mn-ea"/>
                <a:cs typeface="+mn-cs"/>
              </a:rPr>
              <a:t>Märkningen av maskinellt sorterat virke kan ses på sidan 46, nedre illustrationen.</a:t>
            </a:r>
          </a:p>
          <a:p>
            <a:r>
              <a:rPr lang="sv-SE" sz="1200" kern="1200" dirty="0" smtClean="0">
                <a:solidFill>
                  <a:schemeClr val="tx1"/>
                </a:solidFill>
                <a:effectLst/>
                <a:latin typeface="+mn-lt"/>
                <a:ea typeface="+mn-ea"/>
                <a:cs typeface="+mn-cs"/>
              </a:rPr>
              <a:t>Den icke förstörande testen kan eventuellt kompletteras med till exempel röntgen för att detektera dolda skador.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102</a:t>
            </a:fld>
            <a:endParaRPr lang="sv-SE"/>
          </a:p>
        </p:txBody>
      </p:sp>
    </p:spTree>
    <p:extLst>
      <p:ext uri="{BB962C8B-B14F-4D97-AF65-F5344CB8AC3E}">
        <p14:creationId xmlns:p14="http://schemas.microsoft.com/office/powerpoint/2010/main" val="32401888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Tabellen har i underkant en axel som går från 14 </a:t>
            </a:r>
            <a:r>
              <a:rPr lang="sv-SE" sz="1200" kern="1200" dirty="0" err="1" smtClean="0">
                <a:solidFill>
                  <a:schemeClr val="tx1"/>
                </a:solidFill>
                <a:effectLst/>
                <a:latin typeface="+mn-lt"/>
                <a:ea typeface="+mn-ea"/>
                <a:cs typeface="+mn-cs"/>
              </a:rPr>
              <a:t>MPa</a:t>
            </a:r>
            <a:r>
              <a:rPr lang="sv-SE" sz="1200" kern="1200" dirty="0" smtClean="0">
                <a:solidFill>
                  <a:schemeClr val="tx1"/>
                </a:solidFill>
                <a:effectLst/>
                <a:latin typeface="+mn-lt"/>
                <a:ea typeface="+mn-ea"/>
                <a:cs typeface="+mn-cs"/>
              </a:rPr>
              <a:t> till 50. Detta är det stora spann som hållfastheten hos våra barrträslag kan omfatta. Spannet visar hur viktig sorteringen är. Den starkaste produkten är nästa fyra gånger starkare än den svagaste, som dock har klassad styrka. Det finns också virke som inte platsar i tabellen.</a:t>
            </a:r>
          </a:p>
          <a:p>
            <a:r>
              <a:rPr lang="sv-SE" sz="1200" kern="1200" dirty="0" smtClean="0">
                <a:solidFill>
                  <a:schemeClr val="tx1"/>
                </a:solidFill>
                <a:effectLst/>
                <a:latin typeface="+mn-lt"/>
                <a:ea typeface="+mn-ea"/>
                <a:cs typeface="+mn-cs"/>
              </a:rPr>
              <a:t>I den undre raden finns rundvirke, det vill säga en barkad stam. Ett träd har alltså hygglig styrka på grund av att alla fibrer ligger parallell med ytan.</a:t>
            </a:r>
          </a:p>
          <a:p>
            <a:r>
              <a:rPr lang="sv-SE" sz="1200" kern="1200" dirty="0" smtClean="0">
                <a:solidFill>
                  <a:schemeClr val="tx1"/>
                </a:solidFill>
                <a:effectLst/>
                <a:latin typeface="+mn-lt"/>
                <a:ea typeface="+mn-ea"/>
                <a:cs typeface="+mn-cs"/>
              </a:rPr>
              <a:t>Går man till den översta raden så finns styrkan hos konstruktionsvirke. Spannet är från 14 till 35 det vill säga två och en halv gånger.</a:t>
            </a:r>
          </a:p>
          <a:p>
            <a:r>
              <a:rPr lang="sv-SE" sz="1200" kern="1200" dirty="0" smtClean="0">
                <a:solidFill>
                  <a:schemeClr val="tx1"/>
                </a:solidFill>
                <a:effectLst/>
                <a:latin typeface="+mn-lt"/>
                <a:ea typeface="+mn-ea"/>
                <a:cs typeface="+mn-cs"/>
              </a:rPr>
              <a:t>På </a:t>
            </a:r>
            <a:r>
              <a:rPr lang="sv-SE" sz="1200" kern="1200" dirty="0" err="1" smtClean="0">
                <a:solidFill>
                  <a:schemeClr val="tx1"/>
                </a:solidFill>
                <a:effectLst/>
                <a:latin typeface="+mn-lt"/>
                <a:ea typeface="+mn-ea"/>
                <a:cs typeface="+mn-cs"/>
              </a:rPr>
              <a:t>mellanraderna</a:t>
            </a:r>
            <a:r>
              <a:rPr lang="sv-SE" sz="1200" kern="1200" dirty="0" smtClean="0">
                <a:solidFill>
                  <a:schemeClr val="tx1"/>
                </a:solidFill>
                <a:effectLst/>
                <a:latin typeface="+mn-lt"/>
                <a:ea typeface="+mn-ea"/>
                <a:cs typeface="+mn-cs"/>
              </a:rPr>
              <a:t> finns limträ och </a:t>
            </a:r>
            <a:r>
              <a:rPr lang="sv-SE" sz="1200" kern="1200" dirty="0" err="1" smtClean="0">
                <a:solidFill>
                  <a:schemeClr val="tx1"/>
                </a:solidFill>
                <a:effectLst/>
                <a:latin typeface="+mn-lt"/>
                <a:ea typeface="+mn-ea"/>
                <a:cs typeface="+mn-cs"/>
              </a:rPr>
              <a:t>fanerträ</a:t>
            </a:r>
            <a:r>
              <a:rPr lang="sv-SE" sz="1200" kern="1200" dirty="0" smtClean="0">
                <a:solidFill>
                  <a:schemeClr val="tx1"/>
                </a:solidFill>
                <a:effectLst/>
                <a:latin typeface="+mn-lt"/>
                <a:ea typeface="+mn-ea"/>
                <a:cs typeface="+mn-cs"/>
              </a:rPr>
              <a:t>. Limträ har hög hållfasthet och kan tillverkas i stora tvärsnitt och långa längder.</a:t>
            </a:r>
          </a:p>
          <a:p>
            <a:r>
              <a:rPr lang="sv-SE" sz="1200" kern="1200" dirty="0" err="1" smtClean="0">
                <a:solidFill>
                  <a:schemeClr val="tx1"/>
                </a:solidFill>
                <a:effectLst/>
                <a:latin typeface="+mn-lt"/>
                <a:ea typeface="+mn-ea"/>
                <a:cs typeface="+mn-cs"/>
              </a:rPr>
              <a:t>Fanerträ</a:t>
            </a:r>
            <a:r>
              <a:rPr lang="sv-SE" sz="1200" kern="1200" dirty="0" smtClean="0">
                <a:solidFill>
                  <a:schemeClr val="tx1"/>
                </a:solidFill>
                <a:effectLst/>
                <a:latin typeface="+mn-lt"/>
                <a:ea typeface="+mn-ea"/>
                <a:cs typeface="+mn-cs"/>
              </a:rPr>
              <a:t> har högsta hållfastheten av alla produkter tillverkade av svenskt barrträ.</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103</a:t>
            </a:fld>
            <a:endParaRPr lang="sv-SE"/>
          </a:p>
        </p:txBody>
      </p:sp>
    </p:spTree>
    <p:extLst>
      <p:ext uri="{BB962C8B-B14F-4D97-AF65-F5344CB8AC3E}">
        <p14:creationId xmlns:p14="http://schemas.microsoft.com/office/powerpoint/2010/main" val="42420431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När en bräda eller planka sågats fram ur en stock torkas den. Vid torkningen kommer fuktkvoten ner under fibermättnadspunkten varför fuktrörelserna börjar. De kan då ge olika sorts deformationer.</a:t>
            </a:r>
          </a:p>
          <a:p>
            <a:r>
              <a:rPr lang="sv-SE" sz="1200" kern="1200" dirty="0" err="1" smtClean="0">
                <a:solidFill>
                  <a:schemeClr val="tx1"/>
                </a:solidFill>
                <a:effectLst/>
                <a:latin typeface="+mn-lt"/>
                <a:ea typeface="+mn-ea"/>
                <a:cs typeface="+mn-cs"/>
              </a:rPr>
              <a:t>Flatböjen</a:t>
            </a:r>
            <a:r>
              <a:rPr lang="sv-SE" sz="1200" kern="1200" dirty="0" smtClean="0">
                <a:solidFill>
                  <a:schemeClr val="tx1"/>
                </a:solidFill>
                <a:effectLst/>
                <a:latin typeface="+mn-lt"/>
                <a:ea typeface="+mn-ea"/>
                <a:cs typeface="+mn-cs"/>
              </a:rPr>
              <a:t> innebär att om en bräda/planka läggs på flatan på ett plant underlag så uppstår en spalt mellan brädan/plankan och underlaget. Spaltens storlek på 2 meters längd anger storleken på </a:t>
            </a:r>
            <a:r>
              <a:rPr lang="sv-SE" sz="1200" kern="1200" dirty="0" err="1" smtClean="0">
                <a:solidFill>
                  <a:schemeClr val="tx1"/>
                </a:solidFill>
                <a:effectLst/>
                <a:latin typeface="+mn-lt"/>
                <a:ea typeface="+mn-ea"/>
                <a:cs typeface="+mn-cs"/>
              </a:rPr>
              <a:t>flatböjen</a:t>
            </a:r>
            <a:r>
              <a:rPr lang="sv-SE" sz="1200" kern="1200" dirty="0" smtClean="0">
                <a:solidFill>
                  <a:schemeClr val="tx1"/>
                </a:solidFill>
                <a:effectLst/>
                <a:latin typeface="+mn-lt"/>
                <a:ea typeface="+mn-ea"/>
                <a:cs typeface="+mn-cs"/>
              </a:rPr>
              <a:t>.</a:t>
            </a:r>
          </a:p>
          <a:p>
            <a:r>
              <a:rPr lang="sv-SE" sz="1200" kern="1200" dirty="0" smtClean="0">
                <a:solidFill>
                  <a:schemeClr val="tx1"/>
                </a:solidFill>
                <a:effectLst/>
                <a:latin typeface="+mn-lt"/>
                <a:ea typeface="+mn-ea"/>
                <a:cs typeface="+mn-cs"/>
              </a:rPr>
              <a:t>Ställs brädan/plankan på högkant på ett plant underlag så uppstår ett glapp mellan brädan/plankan och underlaget. Glappets storlek på 2 meters längd anger storleken på kantkrokigheten.</a:t>
            </a:r>
          </a:p>
          <a:p>
            <a:r>
              <a:rPr lang="sv-SE" sz="1200" kern="1200" dirty="0" smtClean="0">
                <a:solidFill>
                  <a:schemeClr val="tx1"/>
                </a:solidFill>
                <a:effectLst/>
                <a:latin typeface="+mn-lt"/>
                <a:ea typeface="+mn-ea"/>
                <a:cs typeface="+mn-cs"/>
              </a:rPr>
              <a:t>Läggs en skev bräda/planka på flatan på ett plant underlag så kommer tre hörn att vila på underlaget och det fjärde hörnet vara upplyft från underlaget. Storleken på hörnlyftet mätt på 2 meters längd anger storleken på skevheten.</a:t>
            </a:r>
          </a:p>
          <a:p>
            <a:r>
              <a:rPr lang="sv-SE" sz="1200" kern="1200" dirty="0" smtClean="0">
                <a:solidFill>
                  <a:schemeClr val="tx1"/>
                </a:solidFill>
                <a:effectLst/>
                <a:latin typeface="+mn-lt"/>
                <a:ea typeface="+mn-ea"/>
                <a:cs typeface="+mn-cs"/>
              </a:rPr>
              <a:t>I standarderna för olika sorteringar anges kraven för de olika deformationerna. </a:t>
            </a:r>
            <a:r>
              <a:rPr lang="sv-SE" sz="1200" kern="1200" dirty="0" err="1" smtClean="0">
                <a:solidFill>
                  <a:schemeClr val="tx1"/>
                </a:solidFill>
                <a:effectLst/>
                <a:latin typeface="+mn-lt"/>
                <a:ea typeface="+mn-ea"/>
                <a:cs typeface="+mn-cs"/>
              </a:rPr>
              <a:t>rrteringen</a:t>
            </a:r>
            <a:r>
              <a:rPr lang="sv-SE" sz="1200" kern="1200" dirty="0" smtClean="0">
                <a:solidFill>
                  <a:schemeClr val="tx1"/>
                </a:solidFill>
                <a:effectLst/>
                <a:latin typeface="+mn-lt"/>
                <a:ea typeface="+mn-ea"/>
                <a:cs typeface="+mn-cs"/>
              </a:rPr>
              <a:t> G4-2 har i de flesta fall de hårdaste kraven</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104</a:t>
            </a:fld>
            <a:endParaRPr lang="sv-SE"/>
          </a:p>
        </p:txBody>
      </p:sp>
    </p:spTree>
    <p:extLst>
      <p:ext uri="{BB962C8B-B14F-4D97-AF65-F5344CB8AC3E}">
        <p14:creationId xmlns:p14="http://schemas.microsoft.com/office/powerpoint/2010/main" val="2869992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Hållfasthetsklasserna är internationella och går från C 16 upp till C 50. Som framgår av tabell 30 är det många klasser. Alla dessa tillämpas inte i Sverige utan man har begränsat antalet till fyra på visuellt sorterat virke fyra på maskinellt sorterat.</a:t>
            </a:r>
          </a:p>
          <a:p>
            <a:r>
              <a:rPr lang="sv-SE" sz="1200" kern="1200" dirty="0" smtClean="0">
                <a:solidFill>
                  <a:schemeClr val="tx1"/>
                </a:solidFill>
                <a:effectLst/>
                <a:latin typeface="+mn-lt"/>
                <a:ea typeface="+mn-ea"/>
                <a:cs typeface="+mn-cs"/>
              </a:rPr>
              <a:t>I den lägsta klassen C 14 platsar endast T0. </a:t>
            </a:r>
          </a:p>
          <a:p>
            <a:r>
              <a:rPr lang="sv-SE" sz="1200" kern="1200" dirty="0" smtClean="0">
                <a:solidFill>
                  <a:schemeClr val="tx1"/>
                </a:solidFill>
                <a:effectLst/>
                <a:latin typeface="+mn-lt"/>
                <a:ea typeface="+mn-ea"/>
                <a:cs typeface="+mn-cs"/>
              </a:rPr>
              <a:t>I C18 platsarT1 och C 18. </a:t>
            </a:r>
          </a:p>
          <a:p>
            <a:r>
              <a:rPr lang="sv-SE" sz="1200" kern="1200" dirty="0" smtClean="0">
                <a:solidFill>
                  <a:schemeClr val="tx1"/>
                </a:solidFill>
                <a:effectLst/>
                <a:latin typeface="+mn-lt"/>
                <a:ea typeface="+mn-ea"/>
                <a:cs typeface="+mn-cs"/>
              </a:rPr>
              <a:t>I C 24 platsar T2 och C 24. </a:t>
            </a:r>
          </a:p>
          <a:p>
            <a:r>
              <a:rPr lang="sv-SE" sz="1200" kern="1200" dirty="0" smtClean="0">
                <a:solidFill>
                  <a:schemeClr val="tx1"/>
                </a:solidFill>
                <a:effectLst/>
                <a:latin typeface="+mn-lt"/>
                <a:ea typeface="+mn-ea"/>
                <a:cs typeface="+mn-cs"/>
              </a:rPr>
              <a:t>I C30 platsat T3 och C30</a:t>
            </a:r>
          </a:p>
          <a:p>
            <a:r>
              <a:rPr lang="sv-SE" sz="1200" kern="1200" dirty="0" smtClean="0">
                <a:solidFill>
                  <a:schemeClr val="tx1"/>
                </a:solidFill>
                <a:effectLst/>
                <a:latin typeface="+mn-lt"/>
                <a:ea typeface="+mn-ea"/>
                <a:cs typeface="+mn-cs"/>
              </a:rPr>
              <a:t>I högsta klassen C35 platsar C35. Denna kvalitet är mycket ovanlig och finns bara i begränsad utsträckning.</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105</a:t>
            </a:fld>
            <a:endParaRPr lang="sv-SE"/>
          </a:p>
        </p:txBody>
      </p:sp>
    </p:spTree>
    <p:extLst>
      <p:ext uri="{BB962C8B-B14F-4D97-AF65-F5344CB8AC3E}">
        <p14:creationId xmlns:p14="http://schemas.microsoft.com/office/powerpoint/2010/main" val="4564289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Fingerskarvning får användas i alla hållfasthetsklasser. </a:t>
            </a:r>
          </a:p>
          <a:p>
            <a:r>
              <a:rPr lang="sv-SE" sz="1200" kern="1200" dirty="0" smtClean="0">
                <a:solidFill>
                  <a:schemeClr val="tx1"/>
                </a:solidFill>
                <a:effectLst/>
                <a:latin typeface="+mn-lt"/>
                <a:ea typeface="+mn-ea"/>
                <a:cs typeface="+mn-cs"/>
              </a:rPr>
              <a:t>Vid användning finns dock begränsningar. Skarvat virke får inte användas om ett eventuellt brott medför att delar av konstruktionen störtar samman. Ett sådant fall kan vara en hörnstolpe under en altan. Man anser också att fingerskarvat virke är stötkänsligt och får därför inte användas som ställningsvirke eller i stöt- eller slagutsatta konstruktioner, till exempel brodelar.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106</a:t>
            </a:fld>
            <a:endParaRPr lang="sv-SE"/>
          </a:p>
        </p:txBody>
      </p:sp>
    </p:spTree>
    <p:extLst>
      <p:ext uri="{BB962C8B-B14F-4D97-AF65-F5344CB8AC3E}">
        <p14:creationId xmlns:p14="http://schemas.microsoft.com/office/powerpoint/2010/main" val="40805890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107</a:t>
            </a:fld>
            <a:endParaRPr lang="sv-SE"/>
          </a:p>
        </p:txBody>
      </p:sp>
    </p:spTree>
    <p:extLst>
      <p:ext uri="{BB962C8B-B14F-4D97-AF65-F5344CB8AC3E}">
        <p14:creationId xmlns:p14="http://schemas.microsoft.com/office/powerpoint/2010/main" val="37221183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Sortimentet för trä är omfattande. </a:t>
            </a:r>
          </a:p>
          <a:p>
            <a:r>
              <a:rPr lang="sv-SE" sz="1200" kern="1200" dirty="0" smtClean="0">
                <a:solidFill>
                  <a:schemeClr val="tx1"/>
                </a:solidFill>
                <a:effectLst/>
                <a:latin typeface="+mn-lt"/>
                <a:ea typeface="+mn-ea"/>
                <a:cs typeface="+mn-cs"/>
              </a:rPr>
              <a:t>Från stort, limträbalk, till smått, lister eller ännu mindre, tandpetare. Från billigt, kutterspån, till dyraste, kontokort av plywood. </a:t>
            </a:r>
          </a:p>
          <a:p>
            <a:r>
              <a:rPr lang="sv-SE" sz="1200" kern="1200" dirty="0" smtClean="0">
                <a:solidFill>
                  <a:schemeClr val="tx1"/>
                </a:solidFill>
                <a:effectLst/>
                <a:latin typeface="+mn-lt"/>
                <a:ea typeface="+mn-ea"/>
                <a:cs typeface="+mn-cs"/>
              </a:rPr>
              <a:t>Gör man en genomräkning kan man komma långt över tusen produkter i en normal bygg- och trävaruhandel.</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109</a:t>
            </a:fld>
            <a:endParaRPr lang="sv-SE"/>
          </a:p>
        </p:txBody>
      </p:sp>
    </p:spTree>
    <p:extLst>
      <p:ext uri="{BB962C8B-B14F-4D97-AF65-F5344CB8AC3E}">
        <p14:creationId xmlns:p14="http://schemas.microsoft.com/office/powerpoint/2010/main" val="32136622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Utgångsprodukten för de flesta träprodukter är sågat virke. Till långt fram på 1960-talet var nästan allt virke på en byggplats sågat virke. Kraven på måttnoggrannhet har därefter skärpts vilket har medfört att numera är nästan allt virke hyvlat och levererat i paket där alla </a:t>
            </a:r>
            <a:r>
              <a:rPr lang="sv-SE" sz="1200" kern="1200" dirty="0" err="1" smtClean="0">
                <a:solidFill>
                  <a:schemeClr val="tx1"/>
                </a:solidFill>
                <a:effectLst/>
                <a:latin typeface="+mn-lt"/>
                <a:ea typeface="+mn-ea"/>
                <a:cs typeface="+mn-cs"/>
              </a:rPr>
              <a:t>virken</a:t>
            </a:r>
            <a:r>
              <a:rPr lang="sv-SE" sz="1200" kern="1200" dirty="0" smtClean="0">
                <a:solidFill>
                  <a:schemeClr val="tx1"/>
                </a:solidFill>
                <a:effectLst/>
                <a:latin typeface="+mn-lt"/>
                <a:ea typeface="+mn-ea"/>
                <a:cs typeface="+mn-cs"/>
              </a:rPr>
              <a:t> har samma längd.</a:t>
            </a:r>
          </a:p>
          <a:p>
            <a:r>
              <a:rPr lang="sv-SE" sz="1200" kern="1200" dirty="0" smtClean="0">
                <a:solidFill>
                  <a:schemeClr val="tx1"/>
                </a:solidFill>
                <a:effectLst/>
                <a:latin typeface="+mn-lt"/>
                <a:ea typeface="+mn-ea"/>
                <a:cs typeface="+mn-cs"/>
              </a:rPr>
              <a:t>Hyvlingen av virke gör i första hand för att minska spridningen på tvärsnittsmåtten men också för att få bort kupningar, dimensionshyvling. Invändiga produkter med synlig yta har en hyvling med bättre </a:t>
            </a:r>
            <a:r>
              <a:rPr lang="sv-SE" sz="1200" kern="1200" dirty="0" err="1" smtClean="0">
                <a:solidFill>
                  <a:schemeClr val="tx1"/>
                </a:solidFill>
                <a:effectLst/>
                <a:latin typeface="+mn-lt"/>
                <a:ea typeface="+mn-ea"/>
                <a:cs typeface="+mn-cs"/>
              </a:rPr>
              <a:t>ytfinish</a:t>
            </a:r>
            <a:r>
              <a:rPr lang="sv-SE" sz="1200" kern="1200" dirty="0" smtClean="0">
                <a:solidFill>
                  <a:schemeClr val="tx1"/>
                </a:solidFill>
                <a:effectLst/>
                <a:latin typeface="+mn-lt"/>
                <a:ea typeface="+mn-ea"/>
                <a:cs typeface="+mn-cs"/>
              </a:rPr>
              <a:t>, planhyvling.</a:t>
            </a:r>
          </a:p>
          <a:p>
            <a:r>
              <a:rPr lang="sv-SE" sz="1200" kern="1200" dirty="0" smtClean="0">
                <a:solidFill>
                  <a:schemeClr val="tx1"/>
                </a:solidFill>
                <a:effectLst/>
                <a:latin typeface="+mn-lt"/>
                <a:ea typeface="+mn-ea"/>
                <a:cs typeface="+mn-cs"/>
              </a:rPr>
              <a:t>Ytstrukturen hos en träyta beror på vilket verktyg som används. </a:t>
            </a:r>
          </a:p>
          <a:p>
            <a:r>
              <a:rPr lang="sv-SE" sz="1200" kern="1200" dirty="0" smtClean="0">
                <a:solidFill>
                  <a:schemeClr val="tx1"/>
                </a:solidFill>
                <a:effectLst/>
                <a:latin typeface="+mn-lt"/>
                <a:ea typeface="+mn-ea"/>
                <a:cs typeface="+mn-cs"/>
              </a:rPr>
              <a:t>Vid hyvling kan många olika profiler erhållas. Man försöker dock begränsa antalet profiler genom standarder, bland annat för att underlätta för kompletteringar. Möjligheterna är oändliga vilket underlättar vid renoveringar. Man kan mäta upp en hundraårig profil på ett foder eller sockel och slipa upp de speciella kutterstål som krävs.</a:t>
            </a:r>
          </a:p>
          <a:p>
            <a:r>
              <a:rPr lang="sv-SE" sz="1200" kern="1200" dirty="0" smtClean="0">
                <a:solidFill>
                  <a:schemeClr val="tx1"/>
                </a:solidFill>
                <a:effectLst/>
                <a:latin typeface="+mn-lt"/>
                <a:ea typeface="+mn-ea"/>
                <a:cs typeface="+mn-cs"/>
              </a:rPr>
              <a:t>Limträ är en produkt där storlek och längd på stocken inte begränsar limträbalkens tvärsnitt eller längd.</a:t>
            </a:r>
          </a:p>
          <a:p>
            <a:r>
              <a:rPr lang="sv-SE" sz="1200" kern="1200" dirty="0" smtClean="0">
                <a:solidFill>
                  <a:schemeClr val="tx1"/>
                </a:solidFill>
                <a:effectLst/>
                <a:latin typeface="+mn-lt"/>
                <a:ea typeface="+mn-ea"/>
                <a:cs typeface="+mn-cs"/>
              </a:rPr>
              <a:t>Fördjupningar följer på kommande PP-bilder</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110</a:t>
            </a:fld>
            <a:endParaRPr lang="sv-SE"/>
          </a:p>
        </p:txBody>
      </p:sp>
    </p:spTree>
    <p:extLst>
      <p:ext uri="{BB962C8B-B14F-4D97-AF65-F5344CB8AC3E}">
        <p14:creationId xmlns:p14="http://schemas.microsoft.com/office/powerpoint/2010/main" val="36614463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Tvärsnittmåtten på sågat virke framgår </a:t>
            </a:r>
            <a:r>
              <a:rPr lang="sv-SE" sz="1200" kern="1200" dirty="0" err="1" smtClean="0">
                <a:solidFill>
                  <a:schemeClr val="tx1"/>
                </a:solidFill>
                <a:effectLst/>
                <a:latin typeface="+mn-lt"/>
                <a:ea typeface="+mn-ea"/>
                <a:cs typeface="+mn-cs"/>
              </a:rPr>
              <a:t>avtabell</a:t>
            </a:r>
            <a:r>
              <a:rPr lang="sv-SE" sz="1200" kern="1200" dirty="0" smtClean="0">
                <a:solidFill>
                  <a:schemeClr val="tx1"/>
                </a:solidFill>
                <a:effectLst/>
                <a:latin typeface="+mn-lt"/>
                <a:ea typeface="+mn-ea"/>
                <a:cs typeface="+mn-cs"/>
              </a:rPr>
              <a:t> 31. Alla mått är inte lika frekventa. Produkterna har olika namn, läkt, bräda, regel, planka, bjälke/sparre. En bräda är tunnare än 35 millimeter och en planka tjockare än 35 millimeter. </a:t>
            </a:r>
          </a:p>
          <a:p>
            <a:r>
              <a:rPr lang="sv-SE" sz="1200" kern="1200" dirty="0" smtClean="0">
                <a:solidFill>
                  <a:schemeClr val="tx1"/>
                </a:solidFill>
                <a:effectLst/>
                <a:latin typeface="+mn-lt"/>
                <a:ea typeface="+mn-ea"/>
                <a:cs typeface="+mn-cs"/>
              </a:rPr>
              <a:t>En regel var tidigare alltid smalare än 125 millimeter när den ingick i en vägg. Idag kan en väggregel vara 195 millimeter bred och skulle då egentligen kallas för planka.</a:t>
            </a:r>
          </a:p>
          <a:p>
            <a:r>
              <a:rPr lang="sv-SE" sz="1200" kern="1200" dirty="0" smtClean="0">
                <a:solidFill>
                  <a:schemeClr val="tx1"/>
                </a:solidFill>
                <a:effectLst/>
                <a:latin typeface="+mn-lt"/>
                <a:ea typeface="+mn-ea"/>
                <a:cs typeface="+mn-cs"/>
              </a:rPr>
              <a:t>En bjälke till golv var förr ofta minst 150x 225 millimeter och av bilat timmer. En bjälke är numera 45x170-45x220 millimeter och skulle då egentligen kallas planka.</a:t>
            </a:r>
          </a:p>
          <a:p>
            <a:r>
              <a:rPr lang="sv-SE" sz="1200" kern="1200" dirty="0" smtClean="0">
                <a:solidFill>
                  <a:schemeClr val="tx1"/>
                </a:solidFill>
                <a:effectLst/>
                <a:latin typeface="+mn-lt"/>
                <a:ea typeface="+mn-ea"/>
                <a:cs typeface="+mn-cs"/>
              </a:rPr>
              <a:t>En sparre var för en del i takkonstruktion med nästan rektangulärt tvärsnitt av bilat timmer. Numera har begreppet nästan försvunnit ur modernt </a:t>
            </a:r>
            <a:r>
              <a:rPr lang="sv-SE" sz="1200" kern="1200" dirty="0" err="1" smtClean="0">
                <a:solidFill>
                  <a:schemeClr val="tx1"/>
                </a:solidFill>
                <a:effectLst/>
                <a:latin typeface="+mn-lt"/>
                <a:ea typeface="+mn-ea"/>
                <a:cs typeface="+mn-cs"/>
              </a:rPr>
              <a:t>träbyggande</a:t>
            </a:r>
            <a:r>
              <a:rPr lang="sv-SE" sz="1200" kern="1200" dirty="0" smtClean="0">
                <a:solidFill>
                  <a:schemeClr val="tx1"/>
                </a:solidFill>
                <a:effectLst/>
                <a:latin typeface="+mn-lt"/>
                <a:ea typeface="+mn-ea"/>
                <a:cs typeface="+mn-cs"/>
              </a:rPr>
              <a:t>.</a:t>
            </a:r>
          </a:p>
          <a:p>
            <a:endParaRPr lang="sv-SE" dirty="0"/>
          </a:p>
        </p:txBody>
      </p:sp>
      <p:sp>
        <p:nvSpPr>
          <p:cNvPr id="4" name="Platshållare för bildnummer 3"/>
          <p:cNvSpPr>
            <a:spLocks noGrp="1"/>
          </p:cNvSpPr>
          <p:nvPr>
            <p:ph type="sldNum" sz="quarter" idx="10"/>
          </p:nvPr>
        </p:nvSpPr>
        <p:spPr/>
        <p:txBody>
          <a:bodyPr/>
          <a:lstStyle/>
          <a:p>
            <a:fld id="{741D18B6-AD1B-D641-8FEA-9C1B8EB3FE7E}" type="slidenum">
              <a:rPr lang="sv-SE" smtClean="0"/>
              <a:t>111</a:t>
            </a:fld>
            <a:endParaRPr lang="sv-SE"/>
          </a:p>
        </p:txBody>
      </p:sp>
    </p:spTree>
    <p:extLst>
      <p:ext uri="{BB962C8B-B14F-4D97-AF65-F5344CB8AC3E}">
        <p14:creationId xmlns:p14="http://schemas.microsoft.com/office/powerpoint/2010/main" val="25026857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I tabell 32 finns tre </a:t>
            </a:r>
            <a:r>
              <a:rPr lang="sv-SE" sz="1200" kern="1200" dirty="0" err="1" smtClean="0">
                <a:solidFill>
                  <a:schemeClr val="tx1"/>
                </a:solidFill>
                <a:effectLst/>
                <a:latin typeface="+mn-lt"/>
                <a:ea typeface="+mn-ea"/>
                <a:cs typeface="+mn-cs"/>
              </a:rPr>
              <a:t>måttserier</a:t>
            </a:r>
            <a:r>
              <a:rPr lang="sv-SE" sz="1200" kern="1200" dirty="0" smtClean="0">
                <a:solidFill>
                  <a:schemeClr val="tx1"/>
                </a:solidFill>
                <a:effectLst/>
                <a:latin typeface="+mn-lt"/>
                <a:ea typeface="+mn-ea"/>
                <a:cs typeface="+mn-cs"/>
              </a:rPr>
              <a:t>, för sågat, </a:t>
            </a:r>
            <a:r>
              <a:rPr lang="sv-SE" sz="1200" kern="1200" dirty="0" err="1" smtClean="0">
                <a:solidFill>
                  <a:schemeClr val="tx1"/>
                </a:solidFill>
                <a:effectLst/>
                <a:latin typeface="+mn-lt"/>
                <a:ea typeface="+mn-ea"/>
                <a:cs typeface="+mn-cs"/>
              </a:rPr>
              <a:t>råhyvlat</a:t>
            </a:r>
            <a:r>
              <a:rPr lang="sv-SE" sz="1200" kern="1200" dirty="0" smtClean="0">
                <a:solidFill>
                  <a:schemeClr val="tx1"/>
                </a:solidFill>
                <a:effectLst/>
                <a:latin typeface="+mn-lt"/>
                <a:ea typeface="+mn-ea"/>
                <a:cs typeface="+mn-cs"/>
              </a:rPr>
              <a:t> och hyvlat virke. </a:t>
            </a:r>
          </a:p>
          <a:p>
            <a:r>
              <a:rPr lang="sv-SE" sz="1200" kern="1200" dirty="0" err="1" smtClean="0">
                <a:solidFill>
                  <a:schemeClr val="tx1"/>
                </a:solidFill>
                <a:effectLst/>
                <a:latin typeface="+mn-lt"/>
                <a:ea typeface="+mn-ea"/>
                <a:cs typeface="+mn-cs"/>
              </a:rPr>
              <a:t>Råhyvlat</a:t>
            </a:r>
            <a:r>
              <a:rPr lang="sv-SE" sz="1200" kern="1200" dirty="0" smtClean="0">
                <a:solidFill>
                  <a:schemeClr val="tx1"/>
                </a:solidFill>
                <a:effectLst/>
                <a:latin typeface="+mn-lt"/>
                <a:ea typeface="+mn-ea"/>
                <a:cs typeface="+mn-cs"/>
              </a:rPr>
              <a:t> virke har hyvlats på tre sidor medan den fjärde är sågad. En typisk sådan produkt var </a:t>
            </a:r>
            <a:r>
              <a:rPr lang="sv-SE" sz="1200" kern="1200" dirty="0" err="1" smtClean="0">
                <a:solidFill>
                  <a:schemeClr val="tx1"/>
                </a:solidFill>
                <a:effectLst/>
                <a:latin typeface="+mn-lt"/>
                <a:ea typeface="+mn-ea"/>
                <a:cs typeface="+mn-cs"/>
              </a:rPr>
              <a:t>råspont</a:t>
            </a:r>
            <a:r>
              <a:rPr lang="sv-SE" sz="1200" kern="1200" dirty="0" smtClean="0">
                <a:solidFill>
                  <a:schemeClr val="tx1"/>
                </a:solidFill>
                <a:effectLst/>
                <a:latin typeface="+mn-lt"/>
                <a:ea typeface="+mn-ea"/>
                <a:cs typeface="+mn-cs"/>
              </a:rPr>
              <a:t>, där den bästa sidan, godsidan, var sågad. </a:t>
            </a:r>
            <a:r>
              <a:rPr lang="sv-SE" sz="1200" kern="1200" dirty="0" err="1" smtClean="0">
                <a:solidFill>
                  <a:schemeClr val="tx1"/>
                </a:solidFill>
                <a:effectLst/>
                <a:latin typeface="+mn-lt"/>
                <a:ea typeface="+mn-ea"/>
                <a:cs typeface="+mn-cs"/>
              </a:rPr>
              <a:t>Råsponten</a:t>
            </a:r>
            <a:r>
              <a:rPr lang="sv-SE" sz="1200" kern="1200" dirty="0" smtClean="0">
                <a:solidFill>
                  <a:schemeClr val="tx1"/>
                </a:solidFill>
                <a:effectLst/>
                <a:latin typeface="+mn-lt"/>
                <a:ea typeface="+mn-ea"/>
                <a:cs typeface="+mn-cs"/>
              </a:rPr>
              <a:t> har numera ersatts av underlagsspont, där den sågade ytan har rillats. Vid rillningen har ytskiktet frästs bort så att ytan har blivit lika fräsch som övriga hyvlade ytor. Samtidigt har den rillade ytan förbättrats som underlag för kommande ytbehandlingar.</a:t>
            </a:r>
          </a:p>
          <a:p>
            <a:r>
              <a:rPr lang="sv-SE" sz="1200" kern="1200" dirty="0" smtClean="0">
                <a:solidFill>
                  <a:schemeClr val="tx1"/>
                </a:solidFill>
                <a:effectLst/>
                <a:latin typeface="+mn-lt"/>
                <a:ea typeface="+mn-ea"/>
                <a:cs typeface="+mn-cs"/>
              </a:rPr>
              <a:t>I tabell 33 återfinns toleranserna för måtten på sågat virke. Dessa kan jämföras med motsvarande toleranser för hyvlat virke, tabell 35.</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41D18B6-AD1B-D641-8FEA-9C1B8EB3FE7E}" type="slidenum">
              <a:rPr lang="sv-SE" smtClean="0"/>
              <a:t>112</a:t>
            </a:fld>
            <a:endParaRPr lang="sv-SE"/>
          </a:p>
        </p:txBody>
      </p:sp>
    </p:spTree>
    <p:extLst>
      <p:ext uri="{BB962C8B-B14F-4D97-AF65-F5344CB8AC3E}">
        <p14:creationId xmlns:p14="http://schemas.microsoft.com/office/powerpoint/2010/main" val="1342259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5" name="Rektangel 4"/>
          <p:cNvSpPr/>
          <p:nvPr userDrawn="1"/>
        </p:nvSpPr>
        <p:spPr>
          <a:xfrm>
            <a:off x="6699661" y="200872"/>
            <a:ext cx="2444339" cy="3499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77257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35331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66652" cy="5752151"/>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44914" y="274638"/>
            <a:ext cx="6032086" cy="5752151"/>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32929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25662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Tree>
    <p:extLst>
      <p:ext uri="{BB962C8B-B14F-4D97-AF65-F5344CB8AC3E}">
        <p14:creationId xmlns:p14="http://schemas.microsoft.com/office/powerpoint/2010/main" val="325800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199" y="1600201"/>
            <a:ext cx="4040479" cy="41677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35198" y="1600201"/>
            <a:ext cx="4051602" cy="41596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49077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32390" cy="36739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3287" y="2174875"/>
            <a:ext cx="4043513" cy="36739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44009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Tree>
    <p:extLst>
      <p:ext uri="{BB962C8B-B14F-4D97-AF65-F5344CB8AC3E}">
        <p14:creationId xmlns:p14="http://schemas.microsoft.com/office/powerpoint/2010/main" val="251791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7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59314" y="273050"/>
            <a:ext cx="5127486" cy="56081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4541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78810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803924" y="5367338"/>
            <a:ext cx="5474763" cy="4895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3862119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p:cNvSpPr/>
          <p:nvPr userDrawn="1"/>
        </p:nvSpPr>
        <p:spPr>
          <a:xfrm>
            <a:off x="0" y="6363368"/>
            <a:ext cx="9144000" cy="494632"/>
          </a:xfrm>
          <a:prstGeom prst="rect">
            <a:avLst/>
          </a:prstGeom>
          <a:solidFill>
            <a:srgbClr val="ECAA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ln>
                <a:noFill/>
              </a:ln>
              <a:noFill/>
            </a:endParaRPr>
          </a:p>
        </p:txBody>
      </p:sp>
      <p:sp>
        <p:nvSpPr>
          <p:cNvPr id="2" name="Platshållare för rubrik 1"/>
          <p:cNvSpPr>
            <a:spLocks noGrp="1"/>
          </p:cNvSpPr>
          <p:nvPr>
            <p:ph type="title"/>
          </p:nvPr>
        </p:nvSpPr>
        <p:spPr>
          <a:xfrm>
            <a:off x="457200" y="274638"/>
            <a:ext cx="8229600" cy="1143000"/>
          </a:xfrm>
          <a:prstGeom prst="rect">
            <a:avLst/>
          </a:prstGeom>
          <a:ln>
            <a:noFill/>
          </a:ln>
        </p:spPr>
        <p:txBody>
          <a:bodyPr vert="horz" lIns="91440" tIns="45720" rIns="91440" bIns="45720" rtlCol="0" anchor="ctr">
            <a:normAutofit/>
          </a:bodyPr>
          <a:lstStyle/>
          <a:p>
            <a:r>
              <a:rPr lang="sv-SE" dirty="0" err="1" smtClean="0"/>
              <a:t>sdfasdsd</a:t>
            </a:r>
            <a:endParaRPr lang="sv-SE" dirty="0"/>
          </a:p>
        </p:txBody>
      </p:sp>
      <p:sp>
        <p:nvSpPr>
          <p:cNvPr id="3" name="Platshållare för text 2"/>
          <p:cNvSpPr>
            <a:spLocks noGrp="1"/>
          </p:cNvSpPr>
          <p:nvPr>
            <p:ph type="body" idx="1"/>
          </p:nvPr>
        </p:nvSpPr>
        <p:spPr>
          <a:xfrm>
            <a:off x="438923" y="1608667"/>
            <a:ext cx="8266154" cy="4224347"/>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cxnSp>
        <p:nvCxnSpPr>
          <p:cNvPr id="7" name="Rak 6"/>
          <p:cNvCxnSpPr/>
          <p:nvPr userDrawn="1"/>
        </p:nvCxnSpPr>
        <p:spPr>
          <a:xfrm>
            <a:off x="6967965" y="335237"/>
            <a:ext cx="2176035" cy="0"/>
          </a:xfrm>
          <a:prstGeom prst="line">
            <a:avLst/>
          </a:prstGeom>
          <a:ln w="19050" cmpd="sng">
            <a:solidFill>
              <a:srgbClr val="ECAA2A"/>
            </a:solidFill>
          </a:ln>
          <a:effectLst/>
        </p:spPr>
        <p:style>
          <a:lnRef idx="2">
            <a:schemeClr val="accent1"/>
          </a:lnRef>
          <a:fillRef idx="0">
            <a:schemeClr val="accent1"/>
          </a:fillRef>
          <a:effectRef idx="1">
            <a:schemeClr val="accent1"/>
          </a:effectRef>
          <a:fontRef idx="minor">
            <a:schemeClr val="tx1"/>
          </a:fontRef>
        </p:style>
      </p:cxnSp>
      <p:pic>
        <p:nvPicPr>
          <p:cNvPr id="15" name="Bildobjekt 14" descr="SvensktTra_logo.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09709" y="6502428"/>
            <a:ext cx="1475587" cy="221013"/>
          </a:xfrm>
          <a:prstGeom prst="rect">
            <a:avLst/>
          </a:prstGeom>
        </p:spPr>
      </p:pic>
    </p:spTree>
    <p:extLst>
      <p:ext uri="{BB962C8B-B14F-4D97-AF65-F5344CB8AC3E}">
        <p14:creationId xmlns:p14="http://schemas.microsoft.com/office/powerpoint/2010/main" val="3750270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600" kern="1200">
          <a:solidFill>
            <a:srgbClr val="E57D2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png"/><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10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4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54.jpg"/><Relationship Id="rId3" Type="http://schemas.openxmlformats.org/officeDocument/2006/relationships/image" Target="../media/image149.jpg"/><Relationship Id="rId7" Type="http://schemas.openxmlformats.org/officeDocument/2006/relationships/image" Target="../media/image153.jpg"/><Relationship Id="rId12" Type="http://schemas.openxmlformats.org/officeDocument/2006/relationships/image" Target="../media/image158.jp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52.jpg"/><Relationship Id="rId11" Type="http://schemas.openxmlformats.org/officeDocument/2006/relationships/image" Target="../media/image157.jpg"/><Relationship Id="rId5" Type="http://schemas.openxmlformats.org/officeDocument/2006/relationships/image" Target="../media/image151.jpg"/><Relationship Id="rId10" Type="http://schemas.openxmlformats.org/officeDocument/2006/relationships/image" Target="../media/image156.jpg"/><Relationship Id="rId4" Type="http://schemas.openxmlformats.org/officeDocument/2006/relationships/image" Target="../media/image150.jpg"/><Relationship Id="rId9" Type="http://schemas.openxmlformats.org/officeDocument/2006/relationships/image" Target="../media/image155.jpg"/></Relationships>
</file>

<file path=ppt/slides/_rels/slide145.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60.jpg"/><Relationship Id="rId7" Type="http://schemas.openxmlformats.org/officeDocument/2006/relationships/image" Target="../media/image164.jpg"/><Relationship Id="rId2" Type="http://schemas.openxmlformats.org/officeDocument/2006/relationships/image" Target="../media/image159.jpg"/><Relationship Id="rId1" Type="http://schemas.openxmlformats.org/officeDocument/2006/relationships/slideLayout" Target="../slideLayouts/slideLayout2.xml"/><Relationship Id="rId6" Type="http://schemas.openxmlformats.org/officeDocument/2006/relationships/image" Target="../media/image163.jpg"/><Relationship Id="rId11" Type="http://schemas.openxmlformats.org/officeDocument/2006/relationships/image" Target="../media/image168.jpg"/><Relationship Id="rId5" Type="http://schemas.openxmlformats.org/officeDocument/2006/relationships/image" Target="../media/image162.jpg"/><Relationship Id="rId10" Type="http://schemas.openxmlformats.org/officeDocument/2006/relationships/image" Target="../media/image167.jpg"/><Relationship Id="rId4" Type="http://schemas.openxmlformats.org/officeDocument/2006/relationships/image" Target="../media/image161.jpg"/><Relationship Id="rId9" Type="http://schemas.openxmlformats.org/officeDocument/2006/relationships/image" Target="../media/image166.jpg"/></Relationships>
</file>

<file path=ppt/slides/_rels/slide146.xml.rels><?xml version="1.0" encoding="UTF-8" standalone="yes"?>
<Relationships xmlns="http://schemas.openxmlformats.org/package/2006/relationships"><Relationship Id="rId8" Type="http://schemas.openxmlformats.org/officeDocument/2006/relationships/image" Target="../media/image175.jpg"/><Relationship Id="rId13" Type="http://schemas.openxmlformats.org/officeDocument/2006/relationships/image" Target="../media/image180.jpg"/><Relationship Id="rId3" Type="http://schemas.openxmlformats.org/officeDocument/2006/relationships/image" Target="../media/image170.jpg"/><Relationship Id="rId7" Type="http://schemas.openxmlformats.org/officeDocument/2006/relationships/image" Target="../media/image174.jpg"/><Relationship Id="rId12" Type="http://schemas.openxmlformats.org/officeDocument/2006/relationships/image" Target="../media/image179.jpg"/><Relationship Id="rId2" Type="http://schemas.openxmlformats.org/officeDocument/2006/relationships/image" Target="../media/image169.jpg"/><Relationship Id="rId1" Type="http://schemas.openxmlformats.org/officeDocument/2006/relationships/slideLayout" Target="../slideLayouts/slideLayout2.xml"/><Relationship Id="rId6" Type="http://schemas.openxmlformats.org/officeDocument/2006/relationships/image" Target="../media/image173.jpg"/><Relationship Id="rId11" Type="http://schemas.openxmlformats.org/officeDocument/2006/relationships/image" Target="../media/image178.jpg"/><Relationship Id="rId5" Type="http://schemas.openxmlformats.org/officeDocument/2006/relationships/image" Target="../media/image172.jpg"/><Relationship Id="rId10" Type="http://schemas.openxmlformats.org/officeDocument/2006/relationships/image" Target="../media/image177.jpg"/><Relationship Id="rId4" Type="http://schemas.openxmlformats.org/officeDocument/2006/relationships/image" Target="../media/image171.jpg"/><Relationship Id="rId9" Type="http://schemas.openxmlformats.org/officeDocument/2006/relationships/image" Target="../media/image176.jpg"/></Relationships>
</file>

<file path=ppt/slides/_rels/slide14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82.jpg"/></Relationships>
</file>

<file path=ppt/slides/_rels/slide148.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89.jpg"/></Relationships>
</file>

<file path=ppt/slides/_rels/slide15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91.jpg"/></Relationships>
</file>

<file path=ppt/slides/_rels/slide154.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5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173.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18.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2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81.xm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233.jpeg"/></Relationships>
</file>

<file path=ppt/slides/_rels/slide20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209.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41.jpg"/><Relationship Id="rId7" Type="http://schemas.openxmlformats.org/officeDocument/2006/relationships/image" Target="../media/image245.pn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244.jpg"/><Relationship Id="rId5" Type="http://schemas.openxmlformats.org/officeDocument/2006/relationships/image" Target="../media/image243.jpg"/><Relationship Id="rId4" Type="http://schemas.openxmlformats.org/officeDocument/2006/relationships/image" Target="../media/image242.jpg"/></Relationships>
</file>

<file path=ppt/slides/_rels/slide219.xml.rels><?xml version="1.0" encoding="UTF-8" standalone="yes"?>
<Relationships xmlns="http://schemas.openxmlformats.org/package/2006/relationships"><Relationship Id="rId3" Type="http://schemas.openxmlformats.org/officeDocument/2006/relationships/image" Target="../media/image246.jpg"/><Relationship Id="rId7" Type="http://schemas.openxmlformats.org/officeDocument/2006/relationships/image" Target="../media/image250.jpg"/><Relationship Id="rId2" Type="http://schemas.openxmlformats.org/officeDocument/2006/relationships/notesSlide" Target="../notesSlides/notesSlide191.xml"/><Relationship Id="rId1" Type="http://schemas.openxmlformats.org/officeDocument/2006/relationships/slideLayout" Target="../slideLayouts/slideLayout2.xml"/><Relationship Id="rId6" Type="http://schemas.openxmlformats.org/officeDocument/2006/relationships/image" Target="../media/image249.jpg"/><Relationship Id="rId5" Type="http://schemas.openxmlformats.org/officeDocument/2006/relationships/image" Target="../media/image248.jpg"/><Relationship Id="rId4" Type="http://schemas.openxmlformats.org/officeDocument/2006/relationships/image" Target="../media/image247.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192.xml"/><Relationship Id="rId1" Type="http://schemas.openxmlformats.org/officeDocument/2006/relationships/slideLayout" Target="../slideLayouts/slideLayout2.xml"/><Relationship Id="rId6" Type="http://schemas.openxmlformats.org/officeDocument/2006/relationships/image" Target="../media/image253.jpg"/><Relationship Id="rId5" Type="http://schemas.openxmlformats.org/officeDocument/2006/relationships/image" Target="../media/image252.jpg"/><Relationship Id="rId4" Type="http://schemas.openxmlformats.org/officeDocument/2006/relationships/image" Target="../media/image242.jpg"/></Relationships>
</file>

<file path=ppt/slides/_rels/slide221.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notesSlide" Target="../notesSlides/notesSlide193.xml"/><Relationship Id="rId1" Type="http://schemas.openxmlformats.org/officeDocument/2006/relationships/slideLayout" Target="../slideLayouts/slideLayout2.xml"/><Relationship Id="rId5" Type="http://schemas.openxmlformats.org/officeDocument/2006/relationships/image" Target="../media/image248.jpg"/><Relationship Id="rId4" Type="http://schemas.openxmlformats.org/officeDocument/2006/relationships/image" Target="../media/image255.jpg"/></Relationships>
</file>

<file path=ppt/slides/_rels/slide222.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259.jpg"/></Relationships>
</file>

<file path=ppt/slides/_rels/slide22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image" Target="../media/image263.jpg"/><Relationship Id="rId5" Type="http://schemas.openxmlformats.org/officeDocument/2006/relationships/image" Target="../media/image262.jpg"/><Relationship Id="rId4" Type="http://schemas.openxmlformats.org/officeDocument/2006/relationships/image" Target="../media/image261.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270.jpg"/><Relationship Id="rId3" Type="http://schemas.openxmlformats.org/officeDocument/2006/relationships/image" Target="../media/image265.jpg"/><Relationship Id="rId7" Type="http://schemas.openxmlformats.org/officeDocument/2006/relationships/image" Target="../media/image269.jpg"/><Relationship Id="rId2" Type="http://schemas.openxmlformats.org/officeDocument/2006/relationships/image" Target="../media/image264.jpg"/><Relationship Id="rId1" Type="http://schemas.openxmlformats.org/officeDocument/2006/relationships/slideLayout" Target="../slideLayouts/slideLayout2.xml"/><Relationship Id="rId6" Type="http://schemas.openxmlformats.org/officeDocument/2006/relationships/image" Target="../media/image268.jpg"/><Relationship Id="rId5" Type="http://schemas.openxmlformats.org/officeDocument/2006/relationships/image" Target="../media/image267.jpg"/><Relationship Id="rId4" Type="http://schemas.openxmlformats.org/officeDocument/2006/relationships/image" Target="../media/image266.jpg"/><Relationship Id="rId9" Type="http://schemas.openxmlformats.org/officeDocument/2006/relationships/image" Target="../media/image271.jpg"/></Relationships>
</file>

<file path=ppt/slides/_rels/slide231.xml.rels><?xml version="1.0" encoding="UTF-8" standalone="yes"?>
<Relationships xmlns="http://schemas.openxmlformats.org/package/2006/relationships"><Relationship Id="rId3" Type="http://schemas.openxmlformats.org/officeDocument/2006/relationships/image" Target="../media/image272.jpg"/><Relationship Id="rId2" Type="http://schemas.openxmlformats.org/officeDocument/2006/relationships/notesSlide" Target="../notesSlides/notesSlide201.xml"/><Relationship Id="rId1" Type="http://schemas.openxmlformats.org/officeDocument/2006/relationships/slideLayout" Target="../slideLayouts/slideLayout2.xml"/><Relationship Id="rId6" Type="http://schemas.openxmlformats.org/officeDocument/2006/relationships/image" Target="../media/image275.jpg"/><Relationship Id="rId5" Type="http://schemas.openxmlformats.org/officeDocument/2006/relationships/image" Target="../media/image274.jpg"/><Relationship Id="rId4" Type="http://schemas.openxmlformats.org/officeDocument/2006/relationships/image" Target="../media/image273.jpg"/></Relationships>
</file>

<file path=ppt/slides/_rels/slide232.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image" Target="../media/image276.jpg"/><Relationship Id="rId1" Type="http://schemas.openxmlformats.org/officeDocument/2006/relationships/slideLayout" Target="../slideLayouts/slideLayout2.xml"/><Relationship Id="rId6" Type="http://schemas.openxmlformats.org/officeDocument/2006/relationships/image" Target="../media/image280.jpg"/><Relationship Id="rId5" Type="http://schemas.openxmlformats.org/officeDocument/2006/relationships/image" Target="../media/image279.jpg"/><Relationship Id="rId4" Type="http://schemas.openxmlformats.org/officeDocument/2006/relationships/image" Target="../media/image278.jpg"/></Relationships>
</file>

<file path=ppt/slides/_rels/slide233.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272.jpg"/></Relationships>
</file>

<file path=ppt/slides/_rels/slide234.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image" Target="../media/image281.jpg"/><Relationship Id="rId1" Type="http://schemas.openxmlformats.org/officeDocument/2006/relationships/slideLayout" Target="../slideLayouts/slideLayout2.xml"/><Relationship Id="rId5" Type="http://schemas.openxmlformats.org/officeDocument/2006/relationships/image" Target="../media/image284.emf"/><Relationship Id="rId4" Type="http://schemas.openxmlformats.org/officeDocument/2006/relationships/image" Target="../media/image283.jpg"/></Relationships>
</file>

<file path=ppt/slides/_rels/slide236.xml.rels><?xml version="1.0" encoding="UTF-8" standalone="yes"?>
<Relationships xmlns="http://schemas.openxmlformats.org/package/2006/relationships"><Relationship Id="rId3" Type="http://schemas.openxmlformats.org/officeDocument/2006/relationships/image" Target="../media/image285.jp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283.jpg"/></Relationships>
</file>

<file path=ppt/slides/_rels/slide237.xml.rels><?xml version="1.0" encoding="UTF-8" standalone="yes"?>
<Relationships xmlns="http://schemas.openxmlformats.org/package/2006/relationships"><Relationship Id="rId3" Type="http://schemas.openxmlformats.org/officeDocument/2006/relationships/image" Target="../media/image286.jp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281.jpg"/></Relationships>
</file>

<file path=ppt/slides/_rels/slide238.xml.rels><?xml version="1.0" encoding="UTF-8" standalone="yes"?>
<Relationships xmlns="http://schemas.openxmlformats.org/package/2006/relationships"><Relationship Id="rId3" Type="http://schemas.openxmlformats.org/officeDocument/2006/relationships/image" Target="../media/image287.jp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282.jpg"/></Relationships>
</file>

<file path=ppt/slides/_rels/slide239.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289.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90.jp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284.emf"/></Relationships>
</file>

<file path=ppt/slides/_rels/slide241.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292.jpg"/></Relationships>
</file>

<file path=ppt/slides/_rels/slide242.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294.jpg"/></Relationships>
</file>

<file path=ppt/slides/_rels/slide243.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296.jpg"/></Relationships>
</file>

<file path=ppt/slides/_rels/slide244.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298.jpg"/></Relationships>
</file>

<file path=ppt/slides/_rels/slide245.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00.jp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301.jp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50.xml.rels><?xml version="1.0" encoding="UTF-8" standalone="yes"?>
<Relationships xmlns="http://schemas.openxmlformats.org/package/2006/relationships"><Relationship Id="rId2" Type="http://schemas.openxmlformats.org/officeDocument/2006/relationships/image" Target="../media/image302.jp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traguiden.s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hyperlink" Target="http://www.traradhuset.s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hyperlink" Target="http://www.vilmabas.se" TargetMode="External"/><Relationship Id="rId5" Type="http://schemas.openxmlformats.org/officeDocument/2006/relationships/image" Target="../media/image94.jpeg"/><Relationship Id="rId4" Type="http://schemas.openxmlformats.org/officeDocument/2006/relationships/image" Target="../media/image93.jpeg"/></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686"/>
          <a:stretch/>
        </p:blipFill>
        <p:spPr bwMode="auto">
          <a:xfrm>
            <a:off x="0" y="0"/>
            <a:ext cx="9144000" cy="6405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ubrik 1"/>
          <p:cNvSpPr>
            <a:spLocks noGrp="1"/>
          </p:cNvSpPr>
          <p:nvPr>
            <p:ph type="title"/>
          </p:nvPr>
        </p:nvSpPr>
        <p:spPr>
          <a:xfrm>
            <a:off x="0" y="1318668"/>
            <a:ext cx="4701802" cy="2637044"/>
          </a:xfrm>
        </p:spPr>
        <p:txBody>
          <a:bodyPr>
            <a:normAutofit fontScale="90000"/>
          </a:bodyPr>
          <a:lstStyle/>
          <a:p>
            <a:r>
              <a:rPr lang="sv-SE" sz="4400" b="1" dirty="0" smtClean="0">
                <a:solidFill>
                  <a:schemeClr val="bg1"/>
                </a:solidFill>
              </a:rPr>
              <a:t>Välkommen</a:t>
            </a:r>
            <a:br>
              <a:rPr lang="sv-SE" sz="4400" b="1" dirty="0" smtClean="0">
                <a:solidFill>
                  <a:schemeClr val="bg1"/>
                </a:solidFill>
              </a:rPr>
            </a:br>
            <a:r>
              <a:rPr lang="sv-SE" sz="4400" b="1" dirty="0" smtClean="0">
                <a:solidFill>
                  <a:schemeClr val="bg1"/>
                </a:solidFill>
              </a:rPr>
              <a:t>till</a:t>
            </a:r>
            <a:br>
              <a:rPr lang="sv-SE" sz="4400" b="1" dirty="0" smtClean="0">
                <a:solidFill>
                  <a:schemeClr val="bg1"/>
                </a:solidFill>
              </a:rPr>
            </a:br>
            <a:r>
              <a:rPr lang="sv-SE" sz="4400" b="1" dirty="0" err="1" smtClean="0">
                <a:solidFill>
                  <a:schemeClr val="bg1"/>
                </a:solidFill>
              </a:rPr>
              <a:t>träutbildningen</a:t>
            </a:r>
            <a:r>
              <a:rPr lang="sv-SE" sz="4400" b="1" dirty="0" smtClean="0">
                <a:solidFill>
                  <a:schemeClr val="bg1"/>
                </a:solidFill>
              </a:rPr>
              <a:t/>
            </a:r>
            <a:br>
              <a:rPr lang="sv-SE" sz="4400" b="1" dirty="0" smtClean="0">
                <a:solidFill>
                  <a:schemeClr val="bg1"/>
                </a:solidFill>
              </a:rPr>
            </a:br>
            <a:r>
              <a:rPr lang="sv-SE" sz="4400" b="1" dirty="0" smtClean="0">
                <a:solidFill>
                  <a:schemeClr val="bg1"/>
                </a:solidFill>
              </a:rPr>
              <a:t>”Att välja trä” </a:t>
            </a:r>
            <a:br>
              <a:rPr lang="sv-SE" sz="4400" b="1" dirty="0" smtClean="0">
                <a:solidFill>
                  <a:schemeClr val="bg1"/>
                </a:solidFill>
              </a:rPr>
            </a:br>
            <a:endParaRPr lang="sv-SE" sz="4400" b="1" dirty="0">
              <a:solidFill>
                <a:schemeClr val="bg1"/>
              </a:solidFill>
            </a:endParaRPr>
          </a:p>
        </p:txBody>
      </p:sp>
    </p:spTree>
    <p:extLst>
      <p:ext uri="{BB962C8B-B14F-4D97-AF65-F5344CB8AC3E}">
        <p14:creationId xmlns:p14="http://schemas.microsoft.com/office/powerpoint/2010/main" val="340488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Skötsel av skogen påverkar kvaliteten</a:t>
            </a:r>
            <a:endParaRPr lang="sv-SE" dirty="0"/>
          </a:p>
        </p:txBody>
      </p:sp>
      <p:pic>
        <p:nvPicPr>
          <p:cNvPr id="4" name="Bildobjekt 3" descr="AVT-ill01-sid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063" y="1662113"/>
            <a:ext cx="5178850" cy="4145267"/>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spTree>
    <p:extLst>
      <p:ext uri="{BB962C8B-B14F-4D97-AF65-F5344CB8AC3E}">
        <p14:creationId xmlns:p14="http://schemas.microsoft.com/office/powerpoint/2010/main" val="13392405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Hållfasthetssortering</a:t>
            </a:r>
            <a:endParaRPr lang="sv-SE" dirty="0"/>
          </a:p>
        </p:txBody>
      </p:sp>
      <p:sp>
        <p:nvSpPr>
          <p:cNvPr id="3" name="Platshållare för innehåll 2"/>
          <p:cNvSpPr>
            <a:spLocks noGrp="1"/>
          </p:cNvSpPr>
          <p:nvPr>
            <p:ph idx="1"/>
          </p:nvPr>
        </p:nvSpPr>
        <p:spPr>
          <a:xfrm>
            <a:off x="163513" y="1590675"/>
            <a:ext cx="4589462" cy="4224347"/>
          </a:xfrm>
        </p:spPr>
        <p:txBody>
          <a:bodyPr/>
          <a:lstStyle/>
          <a:p>
            <a:r>
              <a:rPr lang="sv-SE" dirty="0" smtClean="0"/>
              <a:t>Visuell T-virkessortering</a:t>
            </a:r>
          </a:p>
          <a:p>
            <a:pPr lvl="1"/>
            <a:r>
              <a:rPr lang="sv-SE" dirty="0" smtClean="0"/>
              <a:t>En person eller en kamera läser av virket och virket bedöms enligt sju parametrar</a:t>
            </a:r>
          </a:p>
          <a:p>
            <a:pPr marL="457200" lvl="1" indent="0">
              <a:buNone/>
            </a:pPr>
            <a:endParaRPr lang="sv-SE" dirty="0" smtClean="0"/>
          </a:p>
          <a:p>
            <a:r>
              <a:rPr lang="sv-SE" dirty="0" smtClean="0"/>
              <a:t>Maskinell sortering</a:t>
            </a:r>
          </a:p>
          <a:p>
            <a:pPr lvl="1"/>
            <a:r>
              <a:rPr lang="sv-SE" dirty="0"/>
              <a:t>I</a:t>
            </a:r>
            <a:r>
              <a:rPr lang="sv-SE" dirty="0" smtClean="0"/>
              <a:t>cke förstörande bestämningar av en egenskap som har samband med hållfastheten</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702949"/>
            <a:ext cx="4152714" cy="2135215"/>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46-47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7149381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T-virkessortering</a:t>
            </a:r>
            <a:endParaRPr lang="sv-SE" dirty="0"/>
          </a:p>
        </p:txBody>
      </p:sp>
      <p:sp>
        <p:nvSpPr>
          <p:cNvPr id="3" name="Platshållare för innehåll 2"/>
          <p:cNvSpPr>
            <a:spLocks noGrp="1"/>
          </p:cNvSpPr>
          <p:nvPr>
            <p:ph idx="1"/>
          </p:nvPr>
        </p:nvSpPr>
        <p:spPr>
          <a:xfrm>
            <a:off x="177800" y="1590675"/>
            <a:ext cx="4397375" cy="4224347"/>
          </a:xfrm>
        </p:spPr>
        <p:txBody>
          <a:bodyPr/>
          <a:lstStyle/>
          <a:p>
            <a:r>
              <a:rPr lang="sv-SE" dirty="0" smtClean="0"/>
              <a:t>Kvistar</a:t>
            </a:r>
          </a:p>
          <a:p>
            <a:pPr lvl="1"/>
            <a:r>
              <a:rPr lang="sv-SE" dirty="0" smtClean="0"/>
              <a:t>Storlek och placering</a:t>
            </a:r>
          </a:p>
          <a:p>
            <a:endParaRPr lang="sv-SE" dirty="0" smtClean="0"/>
          </a:p>
          <a:p>
            <a:r>
              <a:rPr lang="sv-SE" dirty="0" smtClean="0"/>
              <a:t>Snedfibrighet, toppbrott, tjurved, svampangrepp, årsringsbredd, sprickor, hål, deformationer och vankant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328" y="1662113"/>
            <a:ext cx="2553585" cy="4346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4" name="Rektangel 3"/>
          <p:cNvSpPr/>
          <p:nvPr/>
        </p:nvSpPr>
        <p:spPr>
          <a:xfrm>
            <a:off x="5399137" y="1433431"/>
            <a:ext cx="1618999" cy="490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textruta 4"/>
          <p:cNvSpPr txBox="1"/>
          <p:nvPr/>
        </p:nvSpPr>
        <p:spPr>
          <a:xfrm>
            <a:off x="5636603" y="1508224"/>
            <a:ext cx="1757187" cy="307777"/>
          </a:xfrm>
          <a:prstGeom prst="rect">
            <a:avLst/>
          </a:prstGeom>
          <a:noFill/>
        </p:spPr>
        <p:txBody>
          <a:bodyPr wrap="none" rtlCol="0">
            <a:spAutoFit/>
          </a:bodyPr>
          <a:lstStyle/>
          <a:p>
            <a:r>
              <a:rPr lang="sv-SE" sz="1400" dirty="0" smtClean="0"/>
              <a:t>Exempel på märkning</a:t>
            </a:r>
            <a:endParaRPr lang="sv-SE" sz="1400" dirty="0"/>
          </a:p>
        </p:txBody>
      </p:sp>
    </p:spTree>
    <p:extLst>
      <p:ext uri="{BB962C8B-B14F-4D97-AF65-F5344CB8AC3E}">
        <p14:creationId xmlns:p14="http://schemas.microsoft.com/office/powerpoint/2010/main" val="21249977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Maskinell hållfasthetssortering</a:t>
            </a:r>
            <a:endParaRPr lang="sv-SE" dirty="0"/>
          </a:p>
        </p:txBody>
      </p:sp>
      <p:sp>
        <p:nvSpPr>
          <p:cNvPr id="3" name="Platshållare för innehåll 2"/>
          <p:cNvSpPr>
            <a:spLocks noGrp="1"/>
          </p:cNvSpPr>
          <p:nvPr>
            <p:ph idx="1"/>
          </p:nvPr>
        </p:nvSpPr>
        <p:spPr>
          <a:xfrm>
            <a:off x="163513" y="1590675"/>
            <a:ext cx="4411662" cy="4224347"/>
          </a:xfrm>
        </p:spPr>
        <p:txBody>
          <a:bodyPr>
            <a:normAutofit lnSpcReduction="10000"/>
          </a:bodyPr>
          <a:lstStyle/>
          <a:p>
            <a:r>
              <a:rPr lang="sv-SE" dirty="0" err="1" smtClean="0"/>
              <a:t>Stressgrade</a:t>
            </a:r>
            <a:endParaRPr lang="sv-SE" dirty="0"/>
          </a:p>
          <a:p>
            <a:pPr lvl="1"/>
            <a:r>
              <a:rPr lang="sv-SE" dirty="0" smtClean="0"/>
              <a:t>Bestämmer elasticitetsmodulen</a:t>
            </a:r>
          </a:p>
          <a:p>
            <a:endParaRPr lang="sv-SE" dirty="0" smtClean="0"/>
          </a:p>
          <a:p>
            <a:r>
              <a:rPr lang="sv-SE" dirty="0" err="1" smtClean="0"/>
              <a:t>Dynagrade</a:t>
            </a:r>
            <a:endParaRPr lang="sv-SE" dirty="0"/>
          </a:p>
          <a:p>
            <a:pPr lvl="1"/>
            <a:r>
              <a:rPr lang="sv-SE" dirty="0" smtClean="0"/>
              <a:t>Bestämmer dynamiska elasticitetsmodulen</a:t>
            </a:r>
          </a:p>
          <a:p>
            <a:endParaRPr lang="sv-SE" dirty="0"/>
          </a:p>
          <a:p>
            <a:r>
              <a:rPr lang="sv-SE" dirty="0" smtClean="0"/>
              <a:t>Eventuellt kompletterande metoder</a:t>
            </a:r>
          </a:p>
          <a:p>
            <a:pPr lvl="1"/>
            <a:r>
              <a:rPr lang="sv-SE" dirty="0" smtClean="0"/>
              <a:t>Röntgen</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058"/>
          <a:stretch/>
        </p:blipFill>
        <p:spPr bwMode="auto">
          <a:xfrm>
            <a:off x="5380606" y="1886093"/>
            <a:ext cx="2868601" cy="33709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8" name="Rektangel 7"/>
          <p:cNvSpPr/>
          <p:nvPr/>
        </p:nvSpPr>
        <p:spPr>
          <a:xfrm>
            <a:off x="5399137" y="1433431"/>
            <a:ext cx="1618999" cy="490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 name="textruta 8"/>
          <p:cNvSpPr txBox="1"/>
          <p:nvPr/>
        </p:nvSpPr>
        <p:spPr>
          <a:xfrm>
            <a:off x="5740576" y="1508224"/>
            <a:ext cx="1757187" cy="307777"/>
          </a:xfrm>
          <a:prstGeom prst="rect">
            <a:avLst/>
          </a:prstGeom>
          <a:noFill/>
        </p:spPr>
        <p:txBody>
          <a:bodyPr wrap="none" rtlCol="0">
            <a:spAutoFit/>
          </a:bodyPr>
          <a:lstStyle/>
          <a:p>
            <a:r>
              <a:rPr lang="sv-SE" sz="1400" dirty="0" smtClean="0"/>
              <a:t>Exempel på märkning</a:t>
            </a:r>
            <a:endParaRPr lang="sv-SE" sz="1400" dirty="0"/>
          </a:p>
        </p:txBody>
      </p:sp>
    </p:spTree>
    <p:extLst>
      <p:ext uri="{BB962C8B-B14F-4D97-AF65-F5344CB8AC3E}">
        <p14:creationId xmlns:p14="http://schemas.microsoft.com/office/powerpoint/2010/main" val="1805673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Böjhållfasthet hos furu och gran</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2857" y="1590675"/>
            <a:ext cx="7819698" cy="34068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959750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Deformationer</a:t>
            </a:r>
            <a:endParaRPr lang="sv-SE" dirty="0"/>
          </a:p>
        </p:txBody>
      </p:sp>
      <p:pic>
        <p:nvPicPr>
          <p:cNvPr id="4" name="Bildobjekt 3" descr="Tabell.png"/>
          <p:cNvPicPr>
            <a:picLocks noChangeAspect="1"/>
          </p:cNvPicPr>
          <p:nvPr/>
        </p:nvPicPr>
        <p:blipFill rotWithShape="1">
          <a:blip r:embed="rId3">
            <a:extLst>
              <a:ext uri="{28A0092B-C50C-407E-A947-70E740481C1C}">
                <a14:useLocalDpi xmlns:a14="http://schemas.microsoft.com/office/drawing/2010/main" val="0"/>
              </a:ext>
            </a:extLst>
          </a:blip>
          <a:srcRect t="12566"/>
          <a:stretch/>
        </p:blipFill>
        <p:spPr>
          <a:xfrm>
            <a:off x="320985" y="4396828"/>
            <a:ext cx="8429006" cy="1704932"/>
          </a:xfrm>
          <a:prstGeom prst="rect">
            <a:avLst/>
          </a:prstGeom>
        </p:spPr>
      </p:pic>
      <p:pic>
        <p:nvPicPr>
          <p:cNvPr id="5" name="Bildobjekt 4" descr="Flatbojn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23" y="1869845"/>
            <a:ext cx="2076197" cy="1456598"/>
          </a:xfrm>
          <a:prstGeom prst="rect">
            <a:avLst/>
          </a:prstGeom>
        </p:spPr>
      </p:pic>
      <p:pic>
        <p:nvPicPr>
          <p:cNvPr id="7" name="Bildobjekt 6" descr="Kantkrokigh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7957" y="1819289"/>
            <a:ext cx="1869311" cy="1593282"/>
          </a:xfrm>
          <a:prstGeom prst="rect">
            <a:avLst/>
          </a:prstGeom>
        </p:spPr>
      </p:pic>
      <p:sp>
        <p:nvSpPr>
          <p:cNvPr id="9" name="textruta 8"/>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
        <p:nvSpPr>
          <p:cNvPr id="3" name="Rektangel 2"/>
          <p:cNvSpPr/>
          <p:nvPr/>
        </p:nvSpPr>
        <p:spPr>
          <a:xfrm>
            <a:off x="2303522" y="2716213"/>
            <a:ext cx="797113" cy="188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p:cNvSpPr/>
          <p:nvPr/>
        </p:nvSpPr>
        <p:spPr>
          <a:xfrm>
            <a:off x="4802944" y="2716213"/>
            <a:ext cx="797113" cy="188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6" name="Bildobjekt 5" descr="skevhe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1936" y="1975221"/>
            <a:ext cx="2666809" cy="1481984"/>
          </a:xfrm>
          <a:prstGeom prst="rect">
            <a:avLst/>
          </a:prstGeom>
        </p:spPr>
      </p:pic>
      <p:sp>
        <p:nvSpPr>
          <p:cNvPr id="11" name="textruta 10"/>
          <p:cNvSpPr txBox="1"/>
          <p:nvPr/>
        </p:nvSpPr>
        <p:spPr>
          <a:xfrm>
            <a:off x="6072117" y="1960951"/>
            <a:ext cx="723275" cy="292388"/>
          </a:xfrm>
          <a:prstGeom prst="rect">
            <a:avLst/>
          </a:prstGeom>
          <a:noFill/>
        </p:spPr>
        <p:txBody>
          <a:bodyPr wrap="none" rtlCol="0">
            <a:spAutoFit/>
          </a:bodyPr>
          <a:lstStyle/>
          <a:p>
            <a:r>
              <a:rPr lang="sv-SE" sz="1300" dirty="0" smtClean="0"/>
              <a:t>Skevhet</a:t>
            </a:r>
            <a:endParaRPr lang="sv-SE" sz="1300" dirty="0"/>
          </a:p>
        </p:txBody>
      </p:sp>
      <p:sp>
        <p:nvSpPr>
          <p:cNvPr id="12" name="Rektangel 11"/>
          <p:cNvSpPr/>
          <p:nvPr/>
        </p:nvSpPr>
        <p:spPr>
          <a:xfrm>
            <a:off x="5867916" y="2220912"/>
            <a:ext cx="590867" cy="190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3" name="Rak 12"/>
          <p:cNvCxnSpPr/>
          <p:nvPr/>
        </p:nvCxnSpPr>
        <p:spPr>
          <a:xfrm flipH="1">
            <a:off x="6602246" y="2020172"/>
            <a:ext cx="2005182" cy="1455712"/>
          </a:xfrm>
          <a:prstGeom prst="line">
            <a:avLst/>
          </a:prstGeom>
          <a:ln w="158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ruta 13"/>
          <p:cNvSpPr txBox="1"/>
          <p:nvPr/>
        </p:nvSpPr>
        <p:spPr>
          <a:xfrm>
            <a:off x="409575" y="4187168"/>
            <a:ext cx="5790026" cy="253916"/>
          </a:xfrm>
          <a:prstGeom prst="rect">
            <a:avLst/>
          </a:prstGeom>
          <a:noFill/>
        </p:spPr>
        <p:txBody>
          <a:bodyPr wrap="none" rtlCol="0">
            <a:spAutoFit/>
          </a:bodyPr>
          <a:lstStyle/>
          <a:p>
            <a:r>
              <a:rPr lang="sv-SE" sz="1050" b="1" dirty="0">
                <a:latin typeface="Arial"/>
                <a:cs typeface="Arial"/>
              </a:rPr>
              <a:t>Olika hållfasthetsklasser </a:t>
            </a:r>
            <a:r>
              <a:rPr lang="sv-SE" sz="1050" b="1" dirty="0" smtClean="0">
                <a:latin typeface="Arial"/>
                <a:cs typeface="Arial"/>
              </a:rPr>
              <a:t>och </a:t>
            </a:r>
            <a:r>
              <a:rPr lang="sv-SE" sz="1050" b="1" dirty="0">
                <a:latin typeface="Arial"/>
                <a:cs typeface="Arial"/>
              </a:rPr>
              <a:t>handelssorteringsklasser har olika krav på deformationer</a:t>
            </a:r>
          </a:p>
        </p:txBody>
      </p:sp>
    </p:spTree>
    <p:extLst>
      <p:ext uri="{BB962C8B-B14F-4D97-AF65-F5344CB8AC3E}">
        <p14:creationId xmlns:p14="http://schemas.microsoft.com/office/powerpoint/2010/main" val="41128933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42913" y="436563"/>
            <a:ext cx="8229600" cy="1143000"/>
          </a:xfrm>
        </p:spPr>
        <p:txBody>
          <a:bodyPr>
            <a:noAutofit/>
          </a:bodyPr>
          <a:lstStyle/>
          <a:p>
            <a:r>
              <a:rPr lang="sv-SE" dirty="0" smtClean="0"/>
              <a:t>Hållfasthetsklasser</a:t>
            </a:r>
            <a:r>
              <a:rPr lang="sv-SE" dirty="0"/>
              <a:t> </a:t>
            </a:r>
            <a:r>
              <a:rPr lang="sv-SE" dirty="0" smtClean="0"/>
              <a:t>- visuellt och maskinellt</a:t>
            </a:r>
            <a:endParaRPr lang="sv-SE" i="1" dirty="0"/>
          </a:p>
        </p:txBody>
      </p:sp>
      <p:sp>
        <p:nvSpPr>
          <p:cNvPr id="3" name="Platshållare för innehåll 2"/>
          <p:cNvSpPr>
            <a:spLocks noGrp="1"/>
          </p:cNvSpPr>
          <p:nvPr>
            <p:ph idx="1"/>
          </p:nvPr>
        </p:nvSpPr>
        <p:spPr/>
        <p:txBody>
          <a:bodyPr/>
          <a:lstStyle/>
          <a:p>
            <a:endParaRPr lang="sv-SE" dirty="0"/>
          </a:p>
          <a:p>
            <a:endParaRPr lang="sv-SE" dirty="0" smtClean="0"/>
          </a:p>
          <a:p>
            <a:endParaRPr lang="sv-SE" dirty="0"/>
          </a:p>
          <a:p>
            <a:endParaRPr lang="sv-SE" dirty="0" smtClean="0"/>
          </a:p>
          <a:p>
            <a:endParaRPr lang="sv-SE" dirty="0"/>
          </a:p>
          <a:p>
            <a:endParaRPr lang="sv-SE" dirty="0" smtClean="0"/>
          </a:p>
          <a:p>
            <a:endParaRPr lang="sv-SE" dirty="0"/>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5" name="Bildobjekt 4" descr="tabell 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1996571"/>
            <a:ext cx="6751162" cy="1027617"/>
          </a:xfrm>
          <a:prstGeom prst="rect">
            <a:avLst/>
          </a:prstGeom>
        </p:spPr>
      </p:pic>
      <p:pic>
        <p:nvPicPr>
          <p:cNvPr id="8" name="Bildobjekt 7" descr="tabell 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3024188"/>
            <a:ext cx="8751828" cy="1292603"/>
          </a:xfrm>
          <a:prstGeom prst="rect">
            <a:avLst/>
          </a:prstGeom>
        </p:spPr>
      </p:pic>
    </p:spTree>
    <p:extLst>
      <p:ext uri="{BB962C8B-B14F-4D97-AF65-F5344CB8AC3E}">
        <p14:creationId xmlns:p14="http://schemas.microsoft.com/office/powerpoint/2010/main" val="9974756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Fingerskarvat konstruktionsvirke</a:t>
            </a:r>
            <a:endParaRPr lang="sv-SE" sz="1800" i="1" dirty="0"/>
          </a:p>
        </p:txBody>
      </p:sp>
      <p:sp>
        <p:nvSpPr>
          <p:cNvPr id="3" name="Platshållare för innehåll 2"/>
          <p:cNvSpPr>
            <a:spLocks noGrp="1"/>
          </p:cNvSpPr>
          <p:nvPr>
            <p:ph idx="1"/>
          </p:nvPr>
        </p:nvSpPr>
        <p:spPr>
          <a:xfrm>
            <a:off x="163514" y="1590675"/>
            <a:ext cx="4411662" cy="4224347"/>
          </a:xfrm>
        </p:spPr>
        <p:txBody>
          <a:bodyPr>
            <a:normAutofit lnSpcReduction="10000"/>
          </a:bodyPr>
          <a:lstStyle/>
          <a:p>
            <a:r>
              <a:rPr lang="sv-SE" dirty="0" smtClean="0"/>
              <a:t>Fingerskarvning kan utföras i hållfasthetsklass</a:t>
            </a:r>
            <a:br>
              <a:rPr lang="sv-SE" dirty="0" smtClean="0"/>
            </a:br>
            <a:r>
              <a:rPr lang="sv-SE" dirty="0" smtClean="0"/>
              <a:t>C14 </a:t>
            </a:r>
            <a:r>
              <a:rPr lang="sv-SE" dirty="0"/>
              <a:t>–</a:t>
            </a:r>
            <a:r>
              <a:rPr lang="sv-SE" dirty="0" smtClean="0"/>
              <a:t> C35</a:t>
            </a:r>
          </a:p>
          <a:p>
            <a:endParaRPr lang="sv-SE" dirty="0"/>
          </a:p>
          <a:p>
            <a:r>
              <a:rPr lang="sv-SE" dirty="0" smtClean="0"/>
              <a:t>Begränsningar</a:t>
            </a:r>
          </a:p>
          <a:p>
            <a:pPr lvl="1"/>
            <a:r>
              <a:rPr lang="sv-SE" dirty="0" smtClean="0"/>
              <a:t>Får inte användas om eventuellt brott medför att väsentliga delar störtar samman</a:t>
            </a:r>
          </a:p>
          <a:p>
            <a:pPr lvl="1"/>
            <a:r>
              <a:rPr lang="sv-SE" dirty="0" smtClean="0"/>
              <a:t>Används inte till ställningsvirke</a:t>
            </a:r>
            <a:r>
              <a:rPr lang="sv-SE" dirty="0"/>
              <a:t> </a:t>
            </a:r>
            <a:r>
              <a:rPr lang="sv-SE" dirty="0" smtClean="0"/>
              <a:t>eller stöt- och slagutsatta konstruktioner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71" y="1590675"/>
            <a:ext cx="3833895" cy="3284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675058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a:t>
            </a:r>
            <a:r>
              <a:rPr lang="sv-SE" dirty="0" err="1" smtClean="0"/>
              <a:t>Träkvalitet</a:t>
            </a:r>
            <a:endParaRPr lang="sv-SE" dirty="0"/>
          </a:p>
        </p:txBody>
      </p:sp>
      <p:sp>
        <p:nvSpPr>
          <p:cNvPr id="7" name="Platshållare för innehåll 2"/>
          <p:cNvSpPr>
            <a:spLocks noGrp="1"/>
          </p:cNvSpPr>
          <p:nvPr>
            <p:ph idx="1"/>
          </p:nvPr>
        </p:nvSpPr>
        <p:spPr>
          <a:xfrm>
            <a:off x="155575" y="1662113"/>
            <a:ext cx="8266154" cy="4224347"/>
          </a:xfrm>
        </p:spPr>
        <p:txBody>
          <a:bodyPr>
            <a:normAutofit lnSpcReduction="10000"/>
          </a:bodyPr>
          <a:lstStyle/>
          <a:p>
            <a:pPr marL="457200" indent="-457200">
              <a:buFont typeface="+mj-lt"/>
              <a:buAutoNum type="arabicPeriod"/>
            </a:pPr>
            <a:r>
              <a:rPr lang="sv-SE" dirty="0" smtClean="0"/>
              <a:t>Nämn </a:t>
            </a:r>
            <a:r>
              <a:rPr lang="sv-SE" dirty="0"/>
              <a:t>någon användning av trä som kräver speciell sorteringsmetod</a:t>
            </a:r>
            <a:r>
              <a:rPr lang="sv-SE" dirty="0" smtClean="0"/>
              <a:t>?</a:t>
            </a:r>
            <a:br>
              <a:rPr lang="sv-SE" dirty="0" smtClean="0"/>
            </a:br>
            <a:endParaRPr lang="sv-SE" dirty="0"/>
          </a:p>
          <a:p>
            <a:pPr marL="457200" indent="-457200">
              <a:buFont typeface="+mj-lt"/>
              <a:buAutoNum type="arabicPeriod"/>
            </a:pPr>
            <a:r>
              <a:rPr lang="sv-SE" dirty="0" smtClean="0"/>
              <a:t>Vad </a:t>
            </a:r>
            <a:r>
              <a:rPr lang="sv-SE" dirty="0"/>
              <a:t>heter den typiska kvaliteten på byggvirke enligt sorteringen i SS-EN 1611-1</a:t>
            </a:r>
            <a:r>
              <a:rPr lang="sv-SE" dirty="0" smtClean="0"/>
              <a:t>?</a:t>
            </a:r>
            <a:br>
              <a:rPr lang="sv-SE" dirty="0" smtClean="0"/>
            </a:br>
            <a:endParaRPr lang="sv-SE" dirty="0"/>
          </a:p>
          <a:p>
            <a:pPr marL="457200" indent="-457200">
              <a:buFont typeface="+mj-lt"/>
              <a:buAutoNum type="arabicPeriod"/>
            </a:pPr>
            <a:r>
              <a:rPr lang="sv-SE" dirty="0" smtClean="0"/>
              <a:t>Nämn </a:t>
            </a:r>
            <a:r>
              <a:rPr lang="sv-SE" dirty="0"/>
              <a:t>två typiska användningar av gran i byggandet</a:t>
            </a:r>
            <a:r>
              <a:rPr lang="sv-SE" dirty="0" smtClean="0"/>
              <a:t>?</a:t>
            </a:r>
            <a:br>
              <a:rPr lang="sv-SE" dirty="0" smtClean="0"/>
            </a:br>
            <a:endParaRPr lang="sv-SE" dirty="0"/>
          </a:p>
          <a:p>
            <a:pPr marL="457200" indent="-457200">
              <a:buFont typeface="+mj-lt"/>
              <a:buAutoNum type="arabicPeriod"/>
            </a:pPr>
            <a:r>
              <a:rPr lang="sv-SE" dirty="0" smtClean="0"/>
              <a:t>Nämn </a:t>
            </a:r>
            <a:r>
              <a:rPr lang="sv-SE" dirty="0"/>
              <a:t>två typiska användningar av furu i </a:t>
            </a:r>
            <a:r>
              <a:rPr lang="sv-SE" dirty="0" smtClean="0"/>
              <a:t>byggandet?</a:t>
            </a:r>
            <a:br>
              <a:rPr lang="sv-SE" dirty="0" smtClean="0"/>
            </a:br>
            <a:endParaRPr lang="sv-SE" dirty="0" smtClean="0"/>
          </a:p>
          <a:p>
            <a:pPr marL="457200" indent="-457200">
              <a:buFont typeface="+mj-lt"/>
              <a:buAutoNum type="arabicPeriod"/>
            </a:pPr>
            <a:r>
              <a:rPr lang="sv-SE" dirty="0" smtClean="0"/>
              <a:t>Vilket </a:t>
            </a:r>
            <a:r>
              <a:rPr lang="sv-SE" dirty="0"/>
              <a:t>är den viktigaste faktorn vid visuell sortering?</a:t>
            </a:r>
          </a:p>
          <a:p>
            <a:pPr marL="457200" indent="-457200">
              <a:buFont typeface="+mj-lt"/>
              <a:buAutoNum type="arabicPeriod"/>
            </a:pP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Tree>
    <p:extLst>
      <p:ext uri="{BB962C8B-B14F-4D97-AF65-F5344CB8AC3E}">
        <p14:creationId xmlns:p14="http://schemas.microsoft.com/office/powerpoint/2010/main" val="34680817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266154" cy="4224347"/>
          </a:xfrm>
        </p:spPr>
        <p:txBody>
          <a:bodyPr>
            <a:normAutofit fontScale="92500" lnSpcReduction="10000"/>
          </a:bodyPr>
          <a:lstStyle/>
          <a:p>
            <a:pPr marL="457200" lvl="0" indent="-457200">
              <a:buFont typeface="+mj-lt"/>
              <a:buAutoNum type="arabicPeriod"/>
            </a:pPr>
            <a:r>
              <a:rPr lang="sv-SE" dirty="0"/>
              <a:t>Nämn någon användning av trä som kräver speciell sorteringsmetod?</a:t>
            </a:r>
            <a:r>
              <a:rPr lang="sv-SE" dirty="0">
                <a:solidFill>
                  <a:srgbClr val="FF0000"/>
                </a:solidFill>
              </a:rPr>
              <a:t/>
            </a:r>
            <a:br>
              <a:rPr lang="sv-SE" dirty="0">
                <a:solidFill>
                  <a:srgbClr val="FF0000"/>
                </a:solidFill>
              </a:rPr>
            </a:br>
            <a:r>
              <a:rPr lang="sv-SE" dirty="0">
                <a:solidFill>
                  <a:srgbClr val="FF0000"/>
                </a:solidFill>
              </a:rPr>
              <a:t>Konstruktionsvirke och virke till limträ.</a:t>
            </a:r>
          </a:p>
          <a:p>
            <a:pPr marL="457200" lvl="0" indent="-457200">
              <a:buFont typeface="+mj-lt"/>
              <a:buAutoNum type="arabicPeriod"/>
            </a:pPr>
            <a:r>
              <a:rPr lang="sv-SE" dirty="0"/>
              <a:t>Vad heter den typiska kvaliteten på byggvirke enligt sorteringen i SS-EN 1611-1?</a:t>
            </a:r>
            <a:r>
              <a:rPr lang="sv-SE" dirty="0">
                <a:solidFill>
                  <a:srgbClr val="FF0000"/>
                </a:solidFill>
              </a:rPr>
              <a:t/>
            </a:r>
            <a:br>
              <a:rPr lang="sv-SE" dirty="0">
                <a:solidFill>
                  <a:srgbClr val="FF0000"/>
                </a:solidFill>
              </a:rPr>
            </a:br>
            <a:r>
              <a:rPr lang="sv-SE" dirty="0">
                <a:solidFill>
                  <a:srgbClr val="FF0000"/>
                </a:solidFill>
              </a:rPr>
              <a:t>G4-2.</a:t>
            </a:r>
          </a:p>
          <a:p>
            <a:pPr marL="457200" lvl="0" indent="-457200">
              <a:buFont typeface="+mj-lt"/>
              <a:buAutoNum type="arabicPeriod"/>
            </a:pPr>
            <a:r>
              <a:rPr lang="sv-SE" dirty="0"/>
              <a:t>Nämn två typiska användningar av gran i byggandet?</a:t>
            </a:r>
            <a:r>
              <a:rPr lang="sv-SE" dirty="0">
                <a:solidFill>
                  <a:srgbClr val="FF0000"/>
                </a:solidFill>
              </a:rPr>
              <a:t/>
            </a:r>
            <a:br>
              <a:rPr lang="sv-SE" dirty="0">
                <a:solidFill>
                  <a:srgbClr val="FF0000"/>
                </a:solidFill>
              </a:rPr>
            </a:br>
            <a:r>
              <a:rPr lang="sv-SE" dirty="0">
                <a:solidFill>
                  <a:srgbClr val="FF0000"/>
                </a:solidFill>
              </a:rPr>
              <a:t>Konstruktionsvirke och utvändiga paneler.</a:t>
            </a:r>
          </a:p>
          <a:p>
            <a:pPr marL="457200" lvl="0" indent="-457200">
              <a:buFont typeface="+mj-lt"/>
              <a:buAutoNum type="arabicPeriod"/>
            </a:pPr>
            <a:r>
              <a:rPr lang="sv-SE" dirty="0"/>
              <a:t>Nämn två typiska användningar av furu i byggandet?</a:t>
            </a:r>
            <a:r>
              <a:rPr lang="sv-SE" dirty="0">
                <a:solidFill>
                  <a:srgbClr val="FF0000"/>
                </a:solidFill>
              </a:rPr>
              <a:t/>
            </a:r>
            <a:br>
              <a:rPr lang="sv-SE" dirty="0">
                <a:solidFill>
                  <a:srgbClr val="FF0000"/>
                </a:solidFill>
              </a:rPr>
            </a:br>
            <a:r>
              <a:rPr lang="sv-SE" dirty="0">
                <a:solidFill>
                  <a:srgbClr val="FF0000"/>
                </a:solidFill>
              </a:rPr>
              <a:t>Lister, planhyvlat virke, invändiga paneler och golv. </a:t>
            </a:r>
          </a:p>
          <a:p>
            <a:pPr marL="457200" lvl="0" indent="-457200">
              <a:buFont typeface="+mj-lt"/>
              <a:buAutoNum type="arabicPeriod"/>
            </a:pPr>
            <a:r>
              <a:rPr lang="sv-SE" dirty="0"/>
              <a:t>Vilket är den viktigaste faktorn vid visuell sortering?</a:t>
            </a:r>
            <a:r>
              <a:rPr lang="sv-SE" dirty="0">
                <a:solidFill>
                  <a:srgbClr val="FF0000"/>
                </a:solidFill>
              </a:rPr>
              <a:t/>
            </a:r>
            <a:br>
              <a:rPr lang="sv-SE" dirty="0">
                <a:solidFill>
                  <a:srgbClr val="FF0000"/>
                </a:solidFill>
              </a:rPr>
            </a:br>
            <a:r>
              <a:rPr lang="sv-SE" dirty="0">
                <a:solidFill>
                  <a:srgbClr val="FF0000"/>
                </a:solidFill>
              </a:rPr>
              <a:t>Kvistarnas storlek och placering.</a:t>
            </a:r>
          </a:p>
          <a:p>
            <a:endParaRPr lang="sv-SE" dirty="0"/>
          </a:p>
        </p:txBody>
      </p:sp>
      <p:sp>
        <p:nvSpPr>
          <p:cNvPr id="4" name="Rubrik 1"/>
          <p:cNvSpPr>
            <a:spLocks noGrp="1"/>
          </p:cNvSpPr>
          <p:nvPr>
            <p:ph type="title"/>
          </p:nvPr>
        </p:nvSpPr>
        <p:spPr>
          <a:xfrm>
            <a:off x="457200" y="274638"/>
            <a:ext cx="8229600" cy="1143000"/>
          </a:xfrm>
        </p:spPr>
        <p:txBody>
          <a:bodyPr/>
          <a:lstStyle/>
          <a:p>
            <a:r>
              <a:rPr lang="sv-SE" dirty="0" smtClean="0"/>
              <a:t>Svar om </a:t>
            </a:r>
            <a:r>
              <a:rPr lang="sv-SE" dirty="0" err="1" smtClean="0"/>
              <a:t>Träkvalitet</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Tree>
    <p:extLst>
      <p:ext uri="{BB962C8B-B14F-4D97-AF65-F5344CB8AC3E}">
        <p14:creationId xmlns:p14="http://schemas.microsoft.com/office/powerpoint/2010/main" val="27763903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err="1" smtClean="0"/>
              <a:t>Träsortiment</a:t>
            </a:r>
            <a:endParaRPr lang="sv-SE" dirty="0"/>
          </a:p>
        </p:txBody>
      </p:sp>
      <p:sp>
        <p:nvSpPr>
          <p:cNvPr id="3" name="Underrubrik 2"/>
          <p:cNvSpPr>
            <a:spLocks noGrp="1"/>
          </p:cNvSpPr>
          <p:nvPr>
            <p:ph type="subTitle" idx="1"/>
          </p:nvPr>
        </p:nvSpPr>
        <p:spPr/>
        <p:txBody>
          <a:bodyPr/>
          <a:lstStyle/>
          <a:p>
            <a:r>
              <a:rPr lang="sv-SE" dirty="0" smtClean="0">
                <a:solidFill>
                  <a:srgbClr val="000000"/>
                </a:solidFill>
              </a:rPr>
              <a:t>Allt från limträbalkar till lister</a:t>
            </a:r>
            <a:endParaRPr lang="sv-SE" dirty="0">
              <a:solidFill>
                <a:srgbClr val="000000"/>
              </a:solidFill>
            </a:endParaRPr>
          </a:p>
        </p:txBody>
      </p:sp>
      <p:sp>
        <p:nvSpPr>
          <p:cNvPr id="4" name="textruta 3"/>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47-59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074240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3513" y="1590675"/>
            <a:ext cx="4134665" cy="4224347"/>
          </a:xfrm>
        </p:spPr>
        <p:txBody>
          <a:bodyPr/>
          <a:lstStyle/>
          <a:p>
            <a:r>
              <a:rPr lang="sv-SE" dirty="0" smtClean="0"/>
              <a:t>Skogsvårdslagen</a:t>
            </a:r>
          </a:p>
          <a:p>
            <a:pPr lvl="1"/>
            <a:r>
              <a:rPr lang="sv-SE" dirty="0" smtClean="0"/>
              <a:t>Naturvård</a:t>
            </a:r>
            <a:endParaRPr lang="sv-SE" dirty="0"/>
          </a:p>
          <a:p>
            <a:pPr lvl="1"/>
            <a:r>
              <a:rPr lang="sv-SE" dirty="0" smtClean="0"/>
              <a:t>Återplantering</a:t>
            </a:r>
          </a:p>
          <a:p>
            <a:endParaRPr lang="sv-SE" dirty="0"/>
          </a:p>
          <a:p>
            <a:r>
              <a:rPr lang="sv-SE" dirty="0" smtClean="0"/>
              <a:t>Certifieringssystem</a:t>
            </a:r>
            <a:br>
              <a:rPr lang="sv-SE" dirty="0" smtClean="0"/>
            </a:br>
            <a:endParaRPr lang="sv-SE" dirty="0" smtClean="0"/>
          </a:p>
          <a:p>
            <a:pPr lvl="1"/>
            <a:r>
              <a:rPr lang="sv-SE" dirty="0" smtClean="0"/>
              <a:t>FSC</a:t>
            </a:r>
          </a:p>
          <a:p>
            <a:pPr lvl="1"/>
            <a:endParaRPr lang="sv-SE" dirty="0"/>
          </a:p>
          <a:p>
            <a:pPr lvl="1"/>
            <a:r>
              <a:rPr lang="sv-SE" dirty="0" smtClean="0"/>
              <a:t>PEFC</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sp>
        <p:nvSpPr>
          <p:cNvPr id="8" name="Rubrik 7"/>
          <p:cNvSpPr>
            <a:spLocks noGrp="1"/>
          </p:cNvSpPr>
          <p:nvPr>
            <p:ph type="title"/>
          </p:nvPr>
        </p:nvSpPr>
        <p:spPr/>
        <p:txBody>
          <a:bodyPr/>
          <a:lstStyle/>
          <a:p>
            <a:r>
              <a:rPr lang="sv-SE" dirty="0" smtClean="0"/>
              <a:t>Miljömärkt skogsbruk</a:t>
            </a:r>
            <a:endParaRPr lang="sv-SE"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4" y="1649413"/>
            <a:ext cx="4233864" cy="4276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6969" r="57251" b="18785"/>
          <a:stretch/>
        </p:blipFill>
        <p:spPr bwMode="auto">
          <a:xfrm>
            <a:off x="2077496" y="3836642"/>
            <a:ext cx="581376" cy="7011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269" b="21791"/>
          <a:stretch/>
        </p:blipFill>
        <p:spPr bwMode="auto">
          <a:xfrm>
            <a:off x="2074506" y="4723041"/>
            <a:ext cx="642318" cy="68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ruta 10"/>
          <p:cNvSpPr txBox="1"/>
          <p:nvPr/>
        </p:nvSpPr>
        <p:spPr>
          <a:xfrm>
            <a:off x="7664476" y="6098087"/>
            <a:ext cx="1124163"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7</a:t>
            </a:r>
          </a:p>
          <a:p>
            <a:endParaRPr lang="sv-SE" sz="1000" dirty="0">
              <a:solidFill>
                <a:srgbClr val="BFBFBF"/>
              </a:solidFill>
            </a:endParaRPr>
          </a:p>
        </p:txBody>
      </p:sp>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Sortiment</a:t>
            </a:r>
            <a:endParaRPr lang="sv-SE" dirty="0"/>
          </a:p>
        </p:txBody>
      </p:sp>
      <p:sp>
        <p:nvSpPr>
          <p:cNvPr id="3" name="Platshållare för innehåll 2"/>
          <p:cNvSpPr>
            <a:spLocks noGrp="1"/>
          </p:cNvSpPr>
          <p:nvPr>
            <p:ph idx="1"/>
          </p:nvPr>
        </p:nvSpPr>
        <p:spPr>
          <a:xfrm>
            <a:off x="163513" y="1590675"/>
            <a:ext cx="4411662" cy="4224347"/>
          </a:xfrm>
        </p:spPr>
        <p:txBody>
          <a:bodyPr/>
          <a:lstStyle/>
          <a:p>
            <a:r>
              <a:rPr lang="sv-SE" dirty="0" smtClean="0"/>
              <a:t>Sågat virke</a:t>
            </a:r>
          </a:p>
          <a:p>
            <a:endParaRPr lang="sv-SE" dirty="0"/>
          </a:p>
          <a:p>
            <a:r>
              <a:rPr lang="sv-SE" dirty="0" smtClean="0"/>
              <a:t>Hyvlat virke</a:t>
            </a:r>
          </a:p>
          <a:p>
            <a:endParaRPr lang="sv-SE" dirty="0"/>
          </a:p>
          <a:p>
            <a:r>
              <a:rPr lang="sv-SE" dirty="0" smtClean="0"/>
              <a:t>Ytstruktur</a:t>
            </a:r>
          </a:p>
          <a:p>
            <a:endParaRPr lang="sv-SE" dirty="0"/>
          </a:p>
          <a:p>
            <a:r>
              <a:rPr lang="sv-SE" dirty="0" smtClean="0"/>
              <a:t>Profiler</a:t>
            </a:r>
            <a:br>
              <a:rPr lang="sv-SE" dirty="0" smtClean="0"/>
            </a:br>
            <a:endParaRPr lang="sv-SE" dirty="0" smtClean="0"/>
          </a:p>
          <a:p>
            <a:r>
              <a:rPr lang="sv-SE" dirty="0" smtClean="0"/>
              <a:t>Limträ</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4" y="1724316"/>
            <a:ext cx="4121150" cy="2198459"/>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47-59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9562062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Sågat virke 1:2</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03" y="1649413"/>
            <a:ext cx="6480175" cy="380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1062" y="4265072"/>
            <a:ext cx="1017587" cy="944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8221182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Sågat virke 2:2</a:t>
            </a:r>
            <a:br>
              <a:rPr lang="sv-SE" dirty="0" smtClean="0"/>
            </a:br>
            <a:r>
              <a:rPr lang="sv-SE" sz="1800" dirty="0"/>
              <a:t>F</a:t>
            </a:r>
            <a:r>
              <a:rPr lang="sv-SE" sz="1800" dirty="0" smtClean="0"/>
              <a:t>örekommer sällan i bygg- och trävaruhandeln</a:t>
            </a:r>
            <a:endParaRPr lang="sv-SE" sz="1800"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755" y="1590675"/>
            <a:ext cx="2651125" cy="427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269" y="1590675"/>
            <a:ext cx="3627437"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9418977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Hyvlat virke 1:2</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087" y="1590675"/>
            <a:ext cx="6480175"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6204469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Hyvlat virke 2:2</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54" y="1590675"/>
            <a:ext cx="2651125" cy="427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763" y="1590675"/>
            <a:ext cx="3627437" cy="801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83686606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Längder</a:t>
            </a:r>
            <a:endParaRPr lang="sv-SE" dirty="0"/>
          </a:p>
        </p:txBody>
      </p:sp>
      <p:sp>
        <p:nvSpPr>
          <p:cNvPr id="3" name="Platshållare för innehåll 2"/>
          <p:cNvSpPr>
            <a:spLocks noGrp="1"/>
          </p:cNvSpPr>
          <p:nvPr>
            <p:ph idx="1"/>
          </p:nvPr>
        </p:nvSpPr>
        <p:spPr>
          <a:xfrm>
            <a:off x="155575" y="1585913"/>
            <a:ext cx="4605338" cy="4224347"/>
          </a:xfrm>
        </p:spPr>
        <p:txBody>
          <a:bodyPr/>
          <a:lstStyle/>
          <a:p>
            <a:r>
              <a:rPr lang="sv-SE" dirty="0" smtClean="0"/>
              <a:t>Multipler av 300 mm från</a:t>
            </a:r>
            <a:br>
              <a:rPr lang="sv-SE" dirty="0" smtClean="0"/>
            </a:br>
            <a:r>
              <a:rPr lang="sv-SE" dirty="0" smtClean="0"/>
              <a:t>1 800 till 5 400 mm</a:t>
            </a:r>
          </a:p>
          <a:p>
            <a:endParaRPr lang="sv-SE" dirty="0" smtClean="0"/>
          </a:p>
          <a:p>
            <a:r>
              <a:rPr lang="sv-SE" dirty="0" smtClean="0"/>
              <a:t>I praktiken ofta 2 700, </a:t>
            </a:r>
            <a:r>
              <a:rPr lang="sv-SE" dirty="0"/>
              <a:t/>
            </a:r>
            <a:br>
              <a:rPr lang="sv-SE" dirty="0"/>
            </a:br>
            <a:r>
              <a:rPr lang="sv-SE" dirty="0" smtClean="0"/>
              <a:t>3 600, 4 200, 4 800 och </a:t>
            </a:r>
            <a:br>
              <a:rPr lang="sv-SE" dirty="0" smtClean="0"/>
            </a:br>
            <a:r>
              <a:rPr lang="sv-SE" dirty="0" smtClean="0"/>
              <a:t>5 400 mm</a:t>
            </a:r>
            <a:br>
              <a:rPr lang="sv-SE" dirty="0" smtClean="0"/>
            </a:br>
            <a:endParaRPr lang="sv-SE" dirty="0" smtClean="0"/>
          </a:p>
          <a:p>
            <a:r>
              <a:rPr lang="sv-SE" dirty="0" smtClean="0"/>
              <a:t>Större längder </a:t>
            </a:r>
            <a:r>
              <a:rPr lang="sv-SE" dirty="0" err="1" smtClean="0"/>
              <a:t>fingerskarvas</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5" name="Bildobjekt 4" descr="AVT-ill37-sid47.jpg"/>
          <p:cNvPicPr>
            <a:picLocks noChangeAspect="1"/>
          </p:cNvPicPr>
          <p:nvPr/>
        </p:nvPicPr>
        <p:blipFill rotWithShape="1">
          <a:blip r:embed="rId3">
            <a:extLst>
              <a:ext uri="{28A0092B-C50C-407E-A947-70E740481C1C}">
                <a14:useLocalDpi xmlns:a14="http://schemas.microsoft.com/office/drawing/2010/main" val="0"/>
              </a:ext>
            </a:extLst>
          </a:blip>
          <a:srcRect t="11174" b="29113"/>
          <a:stretch/>
        </p:blipFill>
        <p:spPr>
          <a:xfrm>
            <a:off x="5511665" y="4380255"/>
            <a:ext cx="2917929" cy="1493077"/>
          </a:xfrm>
          <a:prstGeom prst="rect">
            <a:avLst/>
          </a:prstGeom>
        </p:spPr>
      </p:pic>
      <p:pic>
        <p:nvPicPr>
          <p:cNvPr id="4" name="Bildobjekt 3" descr="AVT-tabell33-sid4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713" y="1670998"/>
            <a:ext cx="4350576" cy="1553777"/>
          </a:xfrm>
          <a:prstGeom prst="rect">
            <a:avLst/>
          </a:prstGeom>
        </p:spPr>
      </p:pic>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70951697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Ytstruktur 1:3</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6" name="Bildobjekt 5" descr="Ytor.png"/>
          <p:cNvPicPr>
            <a:picLocks noChangeAspect="1"/>
          </p:cNvPicPr>
          <p:nvPr/>
        </p:nvPicPr>
        <p:blipFill rotWithShape="1">
          <a:blip r:embed="rId3">
            <a:extLst>
              <a:ext uri="{28A0092B-C50C-407E-A947-70E740481C1C}">
                <a14:useLocalDpi xmlns:a14="http://schemas.microsoft.com/office/drawing/2010/main" val="0"/>
              </a:ext>
            </a:extLst>
          </a:blip>
          <a:srcRect b="67642"/>
          <a:stretch/>
        </p:blipFill>
        <p:spPr>
          <a:xfrm>
            <a:off x="442105" y="2222607"/>
            <a:ext cx="8195915" cy="3565566"/>
          </a:xfrm>
          <a:prstGeom prst="rect">
            <a:avLst/>
          </a:prstGeom>
        </p:spPr>
      </p:pic>
      <p:sp>
        <p:nvSpPr>
          <p:cNvPr id="5" name="textruta 4"/>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50-51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7245604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57200" y="274638"/>
            <a:ext cx="8229600" cy="1143000"/>
          </a:xfrm>
        </p:spPr>
        <p:txBody>
          <a:bodyPr/>
          <a:lstStyle/>
          <a:p>
            <a:r>
              <a:rPr lang="sv-SE" dirty="0" smtClean="0"/>
              <a:t>Ytstruktur 2:3</a:t>
            </a:r>
            <a:endParaRPr lang="sv-SE" dirty="0"/>
          </a:p>
        </p:txBody>
      </p:sp>
      <p:pic>
        <p:nvPicPr>
          <p:cNvPr id="6" name="Bildobjekt 5" descr="Ytor.png"/>
          <p:cNvPicPr>
            <a:picLocks noChangeAspect="1"/>
          </p:cNvPicPr>
          <p:nvPr/>
        </p:nvPicPr>
        <p:blipFill rotWithShape="1">
          <a:blip r:embed="rId2">
            <a:extLst>
              <a:ext uri="{28A0092B-C50C-407E-A947-70E740481C1C}">
                <a14:useLocalDpi xmlns:a14="http://schemas.microsoft.com/office/drawing/2010/main" val="0"/>
              </a:ext>
            </a:extLst>
          </a:blip>
          <a:srcRect t="33850" b="33547"/>
          <a:stretch/>
        </p:blipFill>
        <p:spPr>
          <a:xfrm>
            <a:off x="440555" y="2315216"/>
            <a:ext cx="8234316" cy="3609334"/>
          </a:xfrm>
          <a:prstGeom prst="rect">
            <a:avLst/>
          </a:prstGeom>
        </p:spPr>
      </p:pic>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50-51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3311743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xfrm>
            <a:off x="457200" y="274638"/>
            <a:ext cx="8229600" cy="1143000"/>
          </a:xfrm>
        </p:spPr>
        <p:txBody>
          <a:bodyPr/>
          <a:lstStyle/>
          <a:p>
            <a:r>
              <a:rPr lang="sv-SE" dirty="0" smtClean="0"/>
              <a:t>Ytstruktur 3:3</a:t>
            </a:r>
            <a:endParaRPr lang="sv-SE" dirty="0"/>
          </a:p>
        </p:txBody>
      </p:sp>
      <p:pic>
        <p:nvPicPr>
          <p:cNvPr id="7" name="Bildobjekt 6" descr="Ytor.png"/>
          <p:cNvPicPr>
            <a:picLocks noChangeAspect="1"/>
          </p:cNvPicPr>
          <p:nvPr/>
        </p:nvPicPr>
        <p:blipFill rotWithShape="1">
          <a:blip r:embed="rId2">
            <a:extLst>
              <a:ext uri="{28A0092B-C50C-407E-A947-70E740481C1C}">
                <a14:useLocalDpi xmlns:a14="http://schemas.microsoft.com/office/drawing/2010/main" val="0"/>
              </a:ext>
            </a:extLst>
          </a:blip>
          <a:srcRect t="66781" b="333"/>
          <a:stretch/>
        </p:blipFill>
        <p:spPr>
          <a:xfrm>
            <a:off x="446854" y="2166303"/>
            <a:ext cx="8244080" cy="3645039"/>
          </a:xfrm>
          <a:prstGeom prst="rect">
            <a:avLst/>
          </a:prstGeom>
        </p:spPr>
      </p:pic>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5" name="textruta 4"/>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50-51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918127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Profiler</a:t>
            </a:r>
            <a:endParaRPr lang="sv-SE" dirty="0"/>
          </a:p>
        </p:txBody>
      </p:sp>
      <p:sp>
        <p:nvSpPr>
          <p:cNvPr id="3" name="Platshållare för innehåll 2"/>
          <p:cNvSpPr>
            <a:spLocks noGrp="1"/>
          </p:cNvSpPr>
          <p:nvPr>
            <p:ph idx="1"/>
          </p:nvPr>
        </p:nvSpPr>
        <p:spPr>
          <a:xfrm>
            <a:off x="155575" y="1585913"/>
            <a:ext cx="4605338" cy="4224347"/>
          </a:xfrm>
        </p:spPr>
        <p:txBody>
          <a:bodyPr>
            <a:normAutofit lnSpcReduction="10000"/>
          </a:bodyPr>
          <a:lstStyle/>
          <a:p>
            <a:r>
              <a:rPr lang="sv-SE" dirty="0" smtClean="0"/>
              <a:t>Mått 										</a:t>
            </a:r>
          </a:p>
          <a:p>
            <a:endParaRPr lang="sv-SE" dirty="0"/>
          </a:p>
          <a:p>
            <a:r>
              <a:rPr lang="sv-SE" dirty="0" smtClean="0"/>
              <a:t>Fogar</a:t>
            </a:r>
          </a:p>
          <a:p>
            <a:endParaRPr lang="sv-SE" dirty="0"/>
          </a:p>
          <a:p>
            <a:endParaRPr lang="sv-SE" dirty="0" smtClean="0"/>
          </a:p>
          <a:p>
            <a:endParaRPr lang="sv-SE" dirty="0"/>
          </a:p>
          <a:p>
            <a:endParaRPr lang="sv-SE" dirty="0" smtClean="0"/>
          </a:p>
          <a:p>
            <a:endParaRPr lang="sv-SE" dirty="0"/>
          </a:p>
          <a:p>
            <a:r>
              <a:rPr lang="sv-SE" dirty="0" smtClean="0"/>
              <a:t>Spår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102" y="2495661"/>
            <a:ext cx="2064898" cy="2790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703" y="4760164"/>
            <a:ext cx="2228447" cy="137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422" y="1420504"/>
            <a:ext cx="3302368" cy="1379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0281613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 och miljö</a:t>
            </a:r>
            <a:endParaRPr lang="sv-SE" dirty="0"/>
          </a:p>
        </p:txBody>
      </p:sp>
      <p:sp>
        <p:nvSpPr>
          <p:cNvPr id="3" name="Platshållare för innehåll 2"/>
          <p:cNvSpPr>
            <a:spLocks noGrp="1"/>
          </p:cNvSpPr>
          <p:nvPr>
            <p:ph idx="1"/>
          </p:nvPr>
        </p:nvSpPr>
        <p:spPr>
          <a:xfrm>
            <a:off x="163513" y="1590675"/>
            <a:ext cx="4589462" cy="4256899"/>
          </a:xfrm>
        </p:spPr>
        <p:txBody>
          <a:bodyPr>
            <a:normAutofit lnSpcReduction="10000"/>
          </a:bodyPr>
          <a:lstStyle/>
          <a:p>
            <a:r>
              <a:rPr lang="sv-SE" dirty="0" smtClean="0"/>
              <a:t>Trä är det enda material som är förnybart</a:t>
            </a:r>
          </a:p>
          <a:p>
            <a:endParaRPr lang="sv-SE" dirty="0"/>
          </a:p>
          <a:p>
            <a:r>
              <a:rPr lang="sv-SE" dirty="0" smtClean="0"/>
              <a:t>Trä är energisnålt vid tillverkning</a:t>
            </a:r>
          </a:p>
          <a:p>
            <a:endParaRPr lang="sv-SE" dirty="0"/>
          </a:p>
          <a:p>
            <a:r>
              <a:rPr lang="sv-SE" dirty="0" smtClean="0"/>
              <a:t>Trä genererar en liten mängd CO</a:t>
            </a:r>
            <a:r>
              <a:rPr lang="sv-SE" baseline="-25000" dirty="0" smtClean="0"/>
              <a:t>2 </a:t>
            </a:r>
            <a:r>
              <a:rPr lang="sv-SE" dirty="0" smtClean="0"/>
              <a:t>(koldioxid) vid tillverkning</a:t>
            </a:r>
          </a:p>
          <a:p>
            <a:endParaRPr lang="sv-SE" dirty="0"/>
          </a:p>
          <a:p>
            <a:r>
              <a:rPr lang="sv-SE" dirty="0" smtClean="0"/>
              <a:t>Trä ger inga avfallsprodukter och hamnar ej på deponi</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5718" y="2453472"/>
            <a:ext cx="2715064" cy="2691764"/>
          </a:xfrm>
          <a:prstGeom prst="rect">
            <a:avLst/>
          </a:prstGeom>
          <a:noFill/>
          <a:ln>
            <a:noFill/>
          </a:ln>
          <a:effectLst>
            <a:outerShdw blurRad="50800" dist="38100"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ruta 7"/>
          <p:cNvSpPr txBox="1"/>
          <p:nvPr/>
        </p:nvSpPr>
        <p:spPr>
          <a:xfrm>
            <a:off x="7664476" y="6098087"/>
            <a:ext cx="1124163"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7</a:t>
            </a:r>
          </a:p>
          <a:p>
            <a:endParaRPr lang="sv-SE" sz="1000" dirty="0">
              <a:solidFill>
                <a:srgbClr val="BFBFBF"/>
              </a:solidFill>
            </a:endParaRPr>
          </a:p>
        </p:txBody>
      </p:sp>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Fallgropar - mått</a:t>
            </a:r>
            <a:endParaRPr lang="sv-SE" dirty="0"/>
          </a:p>
        </p:txBody>
      </p:sp>
      <p:sp>
        <p:nvSpPr>
          <p:cNvPr id="3" name="Platshållare för innehåll 2"/>
          <p:cNvSpPr>
            <a:spLocks noGrp="1"/>
          </p:cNvSpPr>
          <p:nvPr>
            <p:ph idx="1"/>
          </p:nvPr>
        </p:nvSpPr>
        <p:spPr>
          <a:xfrm>
            <a:off x="163513" y="1590675"/>
            <a:ext cx="4589462" cy="4224347"/>
          </a:xfrm>
        </p:spPr>
        <p:txBody>
          <a:bodyPr>
            <a:normAutofit/>
          </a:bodyPr>
          <a:lstStyle/>
          <a:p>
            <a:r>
              <a:rPr lang="sv-SE" dirty="0" smtClean="0"/>
              <a:t>I standard anges täckande bredden = C</a:t>
            </a:r>
          </a:p>
          <a:p>
            <a:r>
              <a:rPr lang="sv-SE" dirty="0" smtClean="0"/>
              <a:t>I handelsledet används ofta bredden = B</a:t>
            </a:r>
          </a:p>
          <a:p>
            <a:r>
              <a:rPr lang="sv-SE" dirty="0" smtClean="0"/>
              <a:t>Fjäderns bredd ska vara 10 mm för virke med bredd upp till 100 mm </a:t>
            </a:r>
          </a:p>
          <a:p>
            <a:r>
              <a:rPr lang="sv-SE" dirty="0" smtClean="0"/>
              <a:t>Virke med bredd över 100 mm ska ha 15 mm bred fjäder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 t="47416" r="43752" b="8690"/>
          <a:stretch/>
        </p:blipFill>
        <p:spPr bwMode="auto">
          <a:xfrm>
            <a:off x="5466824" y="2521868"/>
            <a:ext cx="2836001" cy="2231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8950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Sågat virke</a:t>
            </a:r>
            <a:endParaRPr lang="sv-SE" dirty="0"/>
          </a:p>
        </p:txBody>
      </p:sp>
      <p:sp>
        <p:nvSpPr>
          <p:cNvPr id="3" name="Platshållare för innehåll 2"/>
          <p:cNvSpPr>
            <a:spLocks noGrp="1"/>
          </p:cNvSpPr>
          <p:nvPr>
            <p:ph idx="1"/>
          </p:nvPr>
        </p:nvSpPr>
        <p:spPr>
          <a:xfrm>
            <a:off x="163513" y="1590675"/>
            <a:ext cx="4589462" cy="4224347"/>
          </a:xfrm>
        </p:spPr>
        <p:txBody>
          <a:bodyPr/>
          <a:lstStyle/>
          <a:p>
            <a:r>
              <a:rPr lang="sv-SE" dirty="0" smtClean="0"/>
              <a:t>En utgångsprofil för de flesta träprodukter för senare förädling</a:t>
            </a:r>
          </a:p>
          <a:p>
            <a:pPr marL="0" indent="0">
              <a:buNone/>
            </a:pPr>
            <a:endParaRPr lang="sv-SE" dirty="0"/>
          </a:p>
          <a:p>
            <a:r>
              <a:rPr lang="sv-SE" dirty="0" smtClean="0"/>
              <a:t>I bygg- och trävaruhandeln som virke till landgångar och spänger</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99" y="1702942"/>
            <a:ext cx="4478239" cy="4435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1953071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Hyvlat virke</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658"/>
          <a:stretch/>
        </p:blipFill>
        <p:spPr bwMode="auto">
          <a:xfrm>
            <a:off x="4557713" y="1702943"/>
            <a:ext cx="4434122" cy="36714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9" name="Platshållare för innehåll 2"/>
          <p:cNvSpPr>
            <a:spLocks noGrp="1"/>
          </p:cNvSpPr>
          <p:nvPr>
            <p:ph idx="1"/>
          </p:nvPr>
        </p:nvSpPr>
        <p:spPr>
          <a:xfrm>
            <a:off x="163513" y="1590675"/>
            <a:ext cx="4589462" cy="4224347"/>
          </a:xfrm>
        </p:spPr>
        <p:txBody>
          <a:bodyPr/>
          <a:lstStyle/>
          <a:p>
            <a:r>
              <a:rPr lang="sv-SE" dirty="0"/>
              <a:t>Hyvlat virke benämns ofta </a:t>
            </a:r>
            <a:r>
              <a:rPr lang="sv-SE" dirty="0" err="1"/>
              <a:t>dimensionshyvlat</a:t>
            </a:r>
            <a:r>
              <a:rPr lang="sv-SE" dirty="0"/>
              <a:t> virke, det vill säga </a:t>
            </a:r>
            <a:r>
              <a:rPr lang="sv-SE" dirty="0" smtClean="0"/>
              <a:t>virke som </a:t>
            </a:r>
            <a:r>
              <a:rPr lang="sv-SE" dirty="0"/>
              <a:t>hyvlats för att erhålla ett visst </a:t>
            </a:r>
            <a:r>
              <a:rPr lang="sv-SE" dirty="0" smtClean="0"/>
              <a:t>tvärsnittsmått </a:t>
            </a:r>
            <a:r>
              <a:rPr lang="sv-SE" dirty="0"/>
              <a:t/>
            </a:r>
            <a:br>
              <a:rPr lang="sv-SE" dirty="0"/>
            </a:br>
            <a:endParaRPr lang="sv-SE" dirty="0" smtClean="0"/>
          </a:p>
          <a:p>
            <a:r>
              <a:rPr lang="sv-SE" dirty="0" smtClean="0"/>
              <a:t>Det </a:t>
            </a:r>
            <a:r>
              <a:rPr lang="sv-SE" dirty="0"/>
              <a:t>har </a:t>
            </a:r>
            <a:r>
              <a:rPr lang="sv-SE" dirty="0" smtClean="0"/>
              <a:t>utseendemässigt en </a:t>
            </a:r>
            <a:r>
              <a:rPr lang="sv-SE" dirty="0"/>
              <a:t>lägre kvalitet än planhyvlat virke och används </a:t>
            </a:r>
            <a:r>
              <a:rPr lang="sv-SE" dirty="0" smtClean="0"/>
              <a:t>företrädesvis för inbyggnad</a:t>
            </a:r>
          </a:p>
        </p:txBody>
      </p:sp>
    </p:spTree>
    <p:extLst>
      <p:ext uri="{BB962C8B-B14F-4D97-AF65-F5344CB8AC3E}">
        <p14:creationId xmlns:p14="http://schemas.microsoft.com/office/powerpoint/2010/main" val="40772140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Planhyvlat virke</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090"/>
          <a:stretch/>
        </p:blipFill>
        <p:spPr bwMode="auto">
          <a:xfrm>
            <a:off x="4557713" y="1702943"/>
            <a:ext cx="4429226" cy="37200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9" name="Platshållare för innehåll 2"/>
          <p:cNvSpPr>
            <a:spLocks noGrp="1"/>
          </p:cNvSpPr>
          <p:nvPr>
            <p:ph idx="1"/>
          </p:nvPr>
        </p:nvSpPr>
        <p:spPr>
          <a:xfrm>
            <a:off x="163513" y="1590675"/>
            <a:ext cx="4589462" cy="4224347"/>
          </a:xfrm>
        </p:spPr>
        <p:txBody>
          <a:bodyPr/>
          <a:lstStyle/>
          <a:p>
            <a:r>
              <a:rPr lang="sv-SE" dirty="0"/>
              <a:t>Planhyvlat virke har utseendemässigt en högre kvalitet än </a:t>
            </a:r>
            <a:r>
              <a:rPr lang="sv-SE" dirty="0" smtClean="0"/>
              <a:t>hyvlat (</a:t>
            </a:r>
            <a:r>
              <a:rPr lang="sv-SE" dirty="0" err="1"/>
              <a:t>dimensionshyvlat</a:t>
            </a:r>
            <a:r>
              <a:rPr lang="sv-SE" dirty="0"/>
              <a:t>) virke </a:t>
            </a:r>
            <a:r>
              <a:rPr lang="sv-SE" dirty="0" smtClean="0"/>
              <a:t>och används </a:t>
            </a:r>
            <a:r>
              <a:rPr lang="sv-SE" dirty="0"/>
              <a:t>invändigt företrädesvis </a:t>
            </a:r>
            <a:r>
              <a:rPr lang="sv-SE" dirty="0" smtClean="0"/>
              <a:t>för synliga ytor</a:t>
            </a:r>
          </a:p>
        </p:txBody>
      </p:sp>
    </p:spTree>
    <p:extLst>
      <p:ext uri="{BB962C8B-B14F-4D97-AF65-F5344CB8AC3E}">
        <p14:creationId xmlns:p14="http://schemas.microsoft.com/office/powerpoint/2010/main" val="36316137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Tralläkt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724582"/>
            <a:ext cx="4305915" cy="3505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14" y="2422252"/>
            <a:ext cx="3144837" cy="2259012"/>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94588402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Slätspont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087"/>
          <a:stretch/>
        </p:blipFill>
        <p:spPr bwMode="auto">
          <a:xfrm>
            <a:off x="4877912" y="1723994"/>
            <a:ext cx="3733317" cy="4409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8" name="Platshållare för innehåll 2"/>
          <p:cNvSpPr>
            <a:spLocks noGrp="1"/>
          </p:cNvSpPr>
          <p:nvPr>
            <p:ph idx="1"/>
          </p:nvPr>
        </p:nvSpPr>
        <p:spPr>
          <a:xfrm>
            <a:off x="163513" y="1590675"/>
            <a:ext cx="4589462" cy="4224347"/>
          </a:xfrm>
        </p:spPr>
        <p:txBody>
          <a:bodyPr/>
          <a:lstStyle/>
          <a:p>
            <a:r>
              <a:rPr lang="sv-SE" dirty="0" smtClean="0"/>
              <a:t>Slätspont </a:t>
            </a:r>
            <a:r>
              <a:rPr lang="sv-SE" dirty="0"/>
              <a:t>fanns tidigare med </a:t>
            </a:r>
            <a:r>
              <a:rPr lang="sv-SE" dirty="0" err="1" smtClean="0"/>
              <a:t>underfog</a:t>
            </a:r>
            <a:endParaRPr lang="sv-SE" dirty="0" smtClean="0"/>
          </a:p>
        </p:txBody>
      </p:sp>
    </p:spTree>
    <p:extLst>
      <p:ext uri="{BB962C8B-B14F-4D97-AF65-F5344CB8AC3E}">
        <p14:creationId xmlns:p14="http://schemas.microsoft.com/office/powerpoint/2010/main" val="10710175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Underlagsspont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3" name="Bildobjekt 2" descr="AVT-underlagsspont.jpg"/>
          <p:cNvPicPr>
            <a:picLocks noChangeAspect="1"/>
          </p:cNvPicPr>
          <p:nvPr/>
        </p:nvPicPr>
        <p:blipFill rotWithShape="1">
          <a:blip r:embed="rId3">
            <a:extLst>
              <a:ext uri="{28A0092B-C50C-407E-A947-70E740481C1C}">
                <a14:useLocalDpi xmlns:a14="http://schemas.microsoft.com/office/drawing/2010/main" val="0"/>
              </a:ext>
            </a:extLst>
          </a:blip>
          <a:srcRect b="17438"/>
          <a:stretch/>
        </p:blipFill>
        <p:spPr>
          <a:xfrm>
            <a:off x="4535488" y="1662113"/>
            <a:ext cx="3933392" cy="4038760"/>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8" name="Platshållare för innehåll 2"/>
          <p:cNvSpPr>
            <a:spLocks noGrp="1"/>
          </p:cNvSpPr>
          <p:nvPr>
            <p:ph idx="1"/>
          </p:nvPr>
        </p:nvSpPr>
        <p:spPr>
          <a:xfrm>
            <a:off x="163513" y="1590675"/>
            <a:ext cx="4589462" cy="4224347"/>
          </a:xfrm>
        </p:spPr>
        <p:txBody>
          <a:bodyPr>
            <a:normAutofit/>
          </a:bodyPr>
          <a:lstStyle/>
          <a:p>
            <a:r>
              <a:rPr lang="sv-SE" dirty="0" smtClean="0"/>
              <a:t>Alla </a:t>
            </a:r>
            <a:r>
              <a:rPr lang="sv-SE" dirty="0"/>
              <a:t>ytor på </a:t>
            </a:r>
            <a:r>
              <a:rPr lang="sv-SE" dirty="0" smtClean="0"/>
              <a:t>underlagsspont ska </a:t>
            </a:r>
            <a:r>
              <a:rPr lang="sv-SE" dirty="0"/>
              <a:t>bearbetas. </a:t>
            </a:r>
            <a:r>
              <a:rPr lang="sv-SE" dirty="0" smtClean="0"/>
              <a:t>Syftet </a:t>
            </a:r>
            <a:r>
              <a:rPr lang="sv-SE" dirty="0"/>
              <a:t>är att få bort näringsämnen från </a:t>
            </a:r>
            <a:r>
              <a:rPr lang="sv-SE" dirty="0" smtClean="0"/>
              <a:t>ytan</a:t>
            </a:r>
            <a:endParaRPr lang="sv-SE" dirty="0"/>
          </a:p>
          <a:p>
            <a:r>
              <a:rPr lang="sv-SE" dirty="0"/>
              <a:t>Rillningen ska vara utformad utifrån detta </a:t>
            </a:r>
            <a:r>
              <a:rPr lang="sv-SE" dirty="0" smtClean="0"/>
              <a:t>syfte</a:t>
            </a:r>
          </a:p>
          <a:p>
            <a:r>
              <a:rPr lang="sv-SE" dirty="0" smtClean="0"/>
              <a:t>Den rillade sidan ska monteras nedåt</a:t>
            </a:r>
          </a:p>
          <a:p>
            <a:r>
              <a:rPr lang="sv-SE" dirty="0" smtClean="0"/>
              <a:t>Underlagssponten är en produktutveckling av den tidigare </a:t>
            </a:r>
            <a:r>
              <a:rPr lang="sv-SE" dirty="0" err="1" smtClean="0"/>
              <a:t>råsponten</a:t>
            </a:r>
            <a:endParaRPr lang="sv-SE" dirty="0" smtClean="0"/>
          </a:p>
        </p:txBody>
      </p:sp>
    </p:spTree>
    <p:extLst>
      <p:ext uri="{BB962C8B-B14F-4D97-AF65-F5344CB8AC3E}">
        <p14:creationId xmlns:p14="http://schemas.microsoft.com/office/powerpoint/2010/main" val="93944427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Utvändiga panelbrädor</a:t>
            </a:r>
            <a:endParaRPr lang="sv-SE" dirty="0"/>
          </a:p>
        </p:txBody>
      </p:sp>
      <p:sp>
        <p:nvSpPr>
          <p:cNvPr id="3" name="Platshållare för innehåll 2"/>
          <p:cNvSpPr>
            <a:spLocks noGrp="1"/>
          </p:cNvSpPr>
          <p:nvPr>
            <p:ph idx="1"/>
          </p:nvPr>
        </p:nvSpPr>
        <p:spPr>
          <a:xfrm>
            <a:off x="155575" y="1590675"/>
            <a:ext cx="4597400" cy="4224347"/>
          </a:xfrm>
        </p:spPr>
        <p:txBody>
          <a:bodyPr/>
          <a:lstStyle/>
          <a:p>
            <a:r>
              <a:rPr lang="sv-SE" dirty="0" smtClean="0"/>
              <a:t>Stående panelbräda</a:t>
            </a:r>
          </a:p>
          <a:p>
            <a:endParaRPr lang="sv-SE" dirty="0" smtClean="0"/>
          </a:p>
          <a:p>
            <a:pPr lvl="1"/>
            <a:r>
              <a:rPr lang="sv-SE" dirty="0" smtClean="0"/>
              <a:t>Ytterpanelbräda</a:t>
            </a:r>
          </a:p>
          <a:p>
            <a:pPr lvl="1"/>
            <a:r>
              <a:rPr lang="sv-SE" dirty="0" smtClean="0"/>
              <a:t>Spontad ytterpanel</a:t>
            </a:r>
          </a:p>
          <a:p>
            <a:pPr lvl="1"/>
            <a:r>
              <a:rPr lang="sv-SE" dirty="0" smtClean="0"/>
              <a:t>Falsad spårpanel med fasade kanter</a:t>
            </a:r>
          </a:p>
          <a:p>
            <a:pPr lvl="1"/>
            <a:r>
              <a:rPr lang="sv-SE" dirty="0" err="1" smtClean="0"/>
              <a:t>Dubbelfasspont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492" y="1715659"/>
            <a:ext cx="2996543" cy="3350438"/>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54-56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6274830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Ytterpanelbräda</a:t>
            </a:r>
            <a:endParaRPr lang="sv-SE" dirty="0"/>
          </a:p>
        </p:txBody>
      </p:sp>
      <p:sp>
        <p:nvSpPr>
          <p:cNvPr id="3" name="Platshållare för innehåll 2"/>
          <p:cNvSpPr>
            <a:spLocks noGrp="1"/>
          </p:cNvSpPr>
          <p:nvPr>
            <p:ph idx="1"/>
          </p:nvPr>
        </p:nvSpPr>
        <p:spPr>
          <a:xfrm>
            <a:off x="155575" y="1590675"/>
            <a:ext cx="4597400" cy="4224347"/>
          </a:xfrm>
        </p:spPr>
        <p:txBody>
          <a:bodyPr/>
          <a:lstStyle/>
          <a:p>
            <a:r>
              <a:rPr lang="sv-SE" dirty="0" smtClean="0"/>
              <a:t>Kombineras </a:t>
            </a:r>
            <a:r>
              <a:rPr lang="sv-SE" dirty="0"/>
              <a:t>oftast </a:t>
            </a:r>
            <a:r>
              <a:rPr lang="sv-SE" dirty="0" smtClean="0"/>
              <a:t>med lockläkt eller allmogelockläkt</a:t>
            </a:r>
            <a:br>
              <a:rPr lang="sv-SE" dirty="0" smtClean="0"/>
            </a:br>
            <a:endParaRPr lang="sv-SE" dirty="0" smtClean="0"/>
          </a:p>
          <a:p>
            <a:r>
              <a:rPr lang="sv-SE" dirty="0" smtClean="0"/>
              <a:t>Används även till liggande förvandringspanel</a:t>
            </a:r>
            <a:endParaRPr lang="sv-SE" dirty="0"/>
          </a:p>
          <a:p>
            <a:pPr marL="457200" lvl="1" indent="0">
              <a:buNone/>
            </a:pP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4" name="Bildobjekt 3" descr="AVT-ytterpanelbr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422" y="1662113"/>
            <a:ext cx="3846172" cy="4596826"/>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3000525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Lockläkt</a:t>
            </a:r>
            <a:endParaRPr lang="sv-SE" dirty="0"/>
          </a:p>
        </p:txBody>
      </p:sp>
      <p:pic>
        <p:nvPicPr>
          <p:cNvPr id="4" name="Bildobjekt 3" descr="AVT-ill53-sid55-tex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488" y="1724255"/>
            <a:ext cx="4007120" cy="2641139"/>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6" name="Platshållare för innehåll 2"/>
          <p:cNvSpPr>
            <a:spLocks noGrp="1"/>
          </p:cNvSpPr>
          <p:nvPr>
            <p:ph idx="1"/>
          </p:nvPr>
        </p:nvSpPr>
        <p:spPr>
          <a:xfrm>
            <a:off x="155575" y="1590675"/>
            <a:ext cx="4379913" cy="4224347"/>
          </a:xfrm>
        </p:spPr>
        <p:txBody>
          <a:bodyPr>
            <a:normAutofit/>
          </a:bodyPr>
          <a:lstStyle/>
          <a:p>
            <a:r>
              <a:rPr lang="sv-SE" dirty="0" smtClean="0"/>
              <a:t>Kombineras med ytterpanelbräda eller spontad ytterpanel</a:t>
            </a:r>
          </a:p>
        </p:txBody>
      </p:sp>
    </p:spTree>
    <p:extLst>
      <p:ext uri="{BB962C8B-B14F-4D97-AF65-F5344CB8AC3E}">
        <p14:creationId xmlns:p14="http://schemas.microsoft.com/office/powerpoint/2010/main" val="2800896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Växande träd tar upp CO</a:t>
            </a:r>
            <a:r>
              <a:rPr lang="sv-SE" baseline="-25000" dirty="0" smtClean="0"/>
              <a:t>2</a:t>
            </a:r>
            <a:endParaRPr lang="sv-SE" baseline="-25000"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66" y="1359086"/>
            <a:ext cx="7750297" cy="4565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ruta 4"/>
          <p:cNvSpPr txBox="1"/>
          <p:nvPr/>
        </p:nvSpPr>
        <p:spPr>
          <a:xfrm>
            <a:off x="7664476" y="6098087"/>
            <a:ext cx="1124163"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8</a:t>
            </a:r>
          </a:p>
          <a:p>
            <a:endParaRPr lang="sv-SE" sz="1000" dirty="0">
              <a:solidFill>
                <a:srgbClr val="BFBFBF"/>
              </a:solidFill>
            </a:endParaRPr>
          </a:p>
        </p:txBody>
      </p:sp>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Allmoge lockläkt</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3" name="Bildobjekt 2" descr="allmoge locklä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438" y="1732060"/>
            <a:ext cx="4422340" cy="2932160"/>
          </a:xfrm>
          <a:prstGeom prst="rect">
            <a:avLst/>
          </a:prstGeom>
        </p:spPr>
      </p:pic>
      <p:sp>
        <p:nvSpPr>
          <p:cNvPr id="6" name="Platshållare för innehåll 2"/>
          <p:cNvSpPr>
            <a:spLocks noGrp="1"/>
          </p:cNvSpPr>
          <p:nvPr>
            <p:ph idx="1"/>
          </p:nvPr>
        </p:nvSpPr>
        <p:spPr>
          <a:xfrm>
            <a:off x="155575" y="1590675"/>
            <a:ext cx="4379913" cy="4224347"/>
          </a:xfrm>
        </p:spPr>
        <p:txBody>
          <a:bodyPr>
            <a:normAutofit/>
          </a:bodyPr>
          <a:lstStyle/>
          <a:p>
            <a:r>
              <a:rPr lang="sv-SE" dirty="0" smtClean="0"/>
              <a:t>Kombineras med ytterpanelbräda eller spontad ytterpanel</a:t>
            </a:r>
          </a:p>
        </p:txBody>
      </p:sp>
    </p:spTree>
    <p:extLst>
      <p:ext uri="{BB962C8B-B14F-4D97-AF65-F5344CB8AC3E}">
        <p14:creationId xmlns:p14="http://schemas.microsoft.com/office/powerpoint/2010/main" val="348960120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Spontad ytterpanel</a:t>
            </a:r>
            <a:endParaRPr lang="sv-SE" dirty="0"/>
          </a:p>
        </p:txBody>
      </p:sp>
      <p:sp>
        <p:nvSpPr>
          <p:cNvPr id="3" name="Platshållare för innehåll 2"/>
          <p:cNvSpPr>
            <a:spLocks noGrp="1"/>
          </p:cNvSpPr>
          <p:nvPr>
            <p:ph idx="1"/>
          </p:nvPr>
        </p:nvSpPr>
        <p:spPr>
          <a:xfrm>
            <a:off x="155575" y="1590675"/>
            <a:ext cx="4597400" cy="4224347"/>
          </a:xfrm>
        </p:spPr>
        <p:txBody>
          <a:bodyPr>
            <a:normAutofit/>
          </a:bodyPr>
          <a:lstStyle/>
          <a:p>
            <a:r>
              <a:rPr lang="sv-SE" dirty="0" smtClean="0"/>
              <a:t>Kombineras oftast med lockläkt</a:t>
            </a:r>
          </a:p>
          <a:p>
            <a:pPr lvl="1"/>
            <a:r>
              <a:rPr lang="sv-SE" dirty="0" smtClean="0"/>
              <a:t>Över varje – varannan – var tredje fog</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509"/>
          <a:stretch/>
        </p:blipFill>
        <p:spPr bwMode="auto">
          <a:xfrm>
            <a:off x="4760913" y="1709959"/>
            <a:ext cx="3997225" cy="37002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68925085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Falsad spårpanel med fasade kanter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709959"/>
            <a:ext cx="4005491" cy="36128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8145970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Dubbelfasspont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723993"/>
            <a:ext cx="4066199" cy="3893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0568670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Utvändiga panelbrädor</a:t>
            </a:r>
            <a:endParaRPr lang="sv-SE" dirty="0"/>
          </a:p>
        </p:txBody>
      </p:sp>
      <p:sp>
        <p:nvSpPr>
          <p:cNvPr id="3" name="Platshållare för innehåll 2"/>
          <p:cNvSpPr>
            <a:spLocks noGrp="1"/>
          </p:cNvSpPr>
          <p:nvPr>
            <p:ph idx="1"/>
          </p:nvPr>
        </p:nvSpPr>
        <p:spPr>
          <a:xfrm>
            <a:off x="155575" y="1601650"/>
            <a:ext cx="4605338" cy="4224347"/>
          </a:xfrm>
        </p:spPr>
        <p:txBody>
          <a:bodyPr/>
          <a:lstStyle/>
          <a:p>
            <a:r>
              <a:rPr lang="sv-SE" dirty="0" smtClean="0"/>
              <a:t>Liggande panelbräda</a:t>
            </a:r>
          </a:p>
          <a:p>
            <a:pPr lvl="1"/>
            <a:r>
              <a:rPr lang="sv-SE" dirty="0" smtClean="0"/>
              <a:t>Förvandringspanel</a:t>
            </a:r>
            <a:endParaRPr lang="sv-SE" dirty="0"/>
          </a:p>
          <a:p>
            <a:pPr lvl="1"/>
            <a:r>
              <a:rPr lang="sv-SE" dirty="0" smtClean="0"/>
              <a:t>Fjällpanel</a:t>
            </a:r>
            <a:endParaRPr lang="sv-SE" dirty="0"/>
          </a:p>
          <a:p>
            <a:pPr lvl="1"/>
            <a:r>
              <a:rPr lang="sv-SE" dirty="0" smtClean="0"/>
              <a:t>Stockpanel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921" y="1705893"/>
            <a:ext cx="3720552" cy="2672562"/>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54-56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716801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Förvandringspanel</a:t>
            </a:r>
            <a:endParaRPr lang="sv-SE" dirty="0"/>
          </a:p>
        </p:txBody>
      </p:sp>
      <p:sp>
        <p:nvSpPr>
          <p:cNvPr id="3" name="Platshållare för innehåll 2"/>
          <p:cNvSpPr>
            <a:spLocks noGrp="1"/>
          </p:cNvSpPr>
          <p:nvPr>
            <p:ph idx="1"/>
          </p:nvPr>
        </p:nvSpPr>
        <p:spPr>
          <a:xfrm>
            <a:off x="155575" y="1601650"/>
            <a:ext cx="4605338" cy="4224347"/>
          </a:xfrm>
        </p:spPr>
        <p:txBody>
          <a:bodyPr/>
          <a:lstStyle/>
          <a:p>
            <a:r>
              <a:rPr lang="sv-SE" dirty="0" smtClean="0"/>
              <a:t>Ytterpanelbrädor monteras</a:t>
            </a:r>
            <a:br>
              <a:rPr lang="sv-SE" dirty="0" smtClean="0"/>
            </a:br>
            <a:r>
              <a:rPr lang="sv-SE" dirty="0" smtClean="0"/>
              <a:t>liggande med överlapp</a:t>
            </a:r>
          </a:p>
          <a:p>
            <a:pPr marL="0" indent="0">
              <a:buNone/>
            </a:pP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5" name="Rektangel 4"/>
          <p:cNvSpPr/>
          <p:nvPr/>
        </p:nvSpPr>
        <p:spPr>
          <a:xfrm>
            <a:off x="7160931" y="2016320"/>
            <a:ext cx="1757945" cy="24612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6" name="Bildobjekt 5" descr="förvandringspanel-med t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679" y="1662112"/>
            <a:ext cx="3792378" cy="4274583"/>
          </a:xfrm>
          <a:prstGeom prst="rect">
            <a:avLst/>
          </a:prstGeom>
        </p:spPr>
      </p:pic>
    </p:spTree>
    <p:extLst>
      <p:ext uri="{BB962C8B-B14F-4D97-AF65-F5344CB8AC3E}">
        <p14:creationId xmlns:p14="http://schemas.microsoft.com/office/powerpoint/2010/main" val="5105095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Enkelfasspont</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6" name="Bildobjekt 5" descr="Skärmavbild 2014-10-19 kl. 10.12.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488" y="1662112"/>
            <a:ext cx="4450697" cy="4572913"/>
          </a:xfrm>
          <a:prstGeom prst="rect">
            <a:avLst/>
          </a:prstGeom>
        </p:spPr>
      </p:pic>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1528616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Fjällpanel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477" y="1662113"/>
            <a:ext cx="4366377" cy="4259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29007740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Stockpanel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913" y="1723993"/>
            <a:ext cx="3980731" cy="4518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08778328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Invändiga panelbrädor</a:t>
            </a:r>
            <a:endParaRPr lang="sv-SE" dirty="0"/>
          </a:p>
        </p:txBody>
      </p:sp>
      <p:sp>
        <p:nvSpPr>
          <p:cNvPr id="3" name="Platshållare för innehåll 2"/>
          <p:cNvSpPr>
            <a:spLocks noGrp="1"/>
          </p:cNvSpPr>
          <p:nvPr>
            <p:ph idx="1"/>
          </p:nvPr>
        </p:nvSpPr>
        <p:spPr>
          <a:xfrm>
            <a:off x="155575" y="1601650"/>
            <a:ext cx="4605338" cy="4224347"/>
          </a:xfrm>
        </p:spPr>
        <p:txBody>
          <a:bodyPr/>
          <a:lstStyle/>
          <a:p>
            <a:r>
              <a:rPr lang="sv-SE" dirty="0" smtClean="0"/>
              <a:t>Spontad spårpanel</a:t>
            </a:r>
          </a:p>
          <a:p>
            <a:pPr lvl="1"/>
            <a:r>
              <a:rPr lang="sv-SE" dirty="0"/>
              <a:t>m</a:t>
            </a:r>
            <a:r>
              <a:rPr lang="sv-SE" dirty="0" smtClean="0"/>
              <a:t>ed raka kanter</a:t>
            </a:r>
          </a:p>
          <a:p>
            <a:pPr lvl="1"/>
            <a:r>
              <a:rPr lang="sv-SE" dirty="0" smtClean="0"/>
              <a:t>med fasade kanter</a:t>
            </a:r>
          </a:p>
          <a:p>
            <a:endParaRPr lang="sv-SE" dirty="0"/>
          </a:p>
          <a:p>
            <a:r>
              <a:rPr lang="sv-SE" dirty="0" smtClean="0"/>
              <a:t>Pärlspont</a:t>
            </a:r>
          </a:p>
          <a:p>
            <a:endParaRPr lang="sv-SE" dirty="0"/>
          </a:p>
          <a:p>
            <a:r>
              <a:rPr lang="sv-SE" dirty="0" err="1" smtClean="0"/>
              <a:t>Alllmogepanel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56-57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4" name="Bildobjekt 3" descr="AVT-foto60-sid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488" y="2087014"/>
            <a:ext cx="3717496" cy="2726513"/>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7907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Beständiga trähus binder CO</a:t>
            </a:r>
            <a:r>
              <a:rPr lang="sv-SE" baseline="-25000" dirty="0" smtClean="0"/>
              <a:t>2</a:t>
            </a:r>
            <a:endParaRPr lang="sv-SE" baseline="-25000"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856" y="1590675"/>
            <a:ext cx="2301707" cy="4181321"/>
          </a:xfrm>
          <a:prstGeom prst="rect">
            <a:avLst/>
          </a:prstGeom>
          <a:noFill/>
          <a:ln>
            <a:noFill/>
          </a:ln>
          <a:effectLst>
            <a:outerShdw blurRad="50800" dist="38100"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Bildobjekt 4" descr="AVT-foto72-sid71.jpg"/>
          <p:cNvPicPr>
            <a:picLocks noChangeAspect="1"/>
          </p:cNvPicPr>
          <p:nvPr/>
        </p:nvPicPr>
        <p:blipFill rotWithShape="1">
          <a:blip r:embed="rId4">
            <a:extLst>
              <a:ext uri="{28A0092B-C50C-407E-A947-70E740481C1C}">
                <a14:useLocalDpi xmlns:a14="http://schemas.microsoft.com/office/drawing/2010/main" val="0"/>
              </a:ext>
            </a:extLst>
          </a:blip>
          <a:srcRect l="14198" r="25678"/>
          <a:stretch/>
        </p:blipFill>
        <p:spPr>
          <a:xfrm>
            <a:off x="5343884" y="1576772"/>
            <a:ext cx="2711183" cy="421127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Spontad spårpanel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57" t="340" r="557" b="6664"/>
          <a:stretch/>
        </p:blipFill>
        <p:spPr bwMode="auto">
          <a:xfrm>
            <a:off x="5265796" y="1738026"/>
            <a:ext cx="3171013" cy="4359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Bildobjekt 2" descr="Spårpan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34" y="1705072"/>
            <a:ext cx="3103582" cy="4041392"/>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7831904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Pärlspont och allmogepanel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72" y="1709960"/>
            <a:ext cx="3359150" cy="3173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6246" y="1709960"/>
            <a:ext cx="3359150" cy="357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57</a:t>
            </a:r>
          </a:p>
          <a:p>
            <a:endParaRPr lang="sv-SE" sz="1000" dirty="0">
              <a:solidFill>
                <a:srgbClr val="BFBFBF"/>
              </a:solidFill>
            </a:endParaRPr>
          </a:p>
        </p:txBody>
      </p:sp>
    </p:spTree>
    <p:extLst>
      <p:ext uri="{BB962C8B-B14F-4D97-AF65-F5344CB8AC3E}">
        <p14:creationId xmlns:p14="http://schemas.microsoft.com/office/powerpoint/2010/main" val="295105230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Gjutlister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065" y="1738027"/>
            <a:ext cx="3362325" cy="1885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01" y="1738027"/>
            <a:ext cx="3362325" cy="2093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20714940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Listkvalitet</a:t>
            </a:r>
            <a:endParaRPr lang="sv-SE" dirty="0"/>
          </a:p>
        </p:txBody>
      </p:sp>
      <p:sp>
        <p:nvSpPr>
          <p:cNvPr id="4" name="Platshållare för innehåll 2"/>
          <p:cNvSpPr>
            <a:spLocks noGrp="1"/>
          </p:cNvSpPr>
          <p:nvPr>
            <p:ph idx="1"/>
          </p:nvPr>
        </p:nvSpPr>
        <p:spPr>
          <a:xfrm>
            <a:off x="155575" y="1585913"/>
            <a:ext cx="4402138" cy="4224347"/>
          </a:xfrm>
        </p:spPr>
        <p:txBody>
          <a:bodyPr>
            <a:normAutofit fontScale="92500"/>
          </a:bodyPr>
          <a:lstStyle/>
          <a:p>
            <a:r>
              <a:rPr lang="sv-SE" dirty="0"/>
              <a:t>Tillverkas främst av furu eller </a:t>
            </a:r>
            <a:r>
              <a:rPr lang="sv-SE" dirty="0" smtClean="0"/>
              <a:t>lövträ</a:t>
            </a:r>
          </a:p>
          <a:p>
            <a:r>
              <a:rPr lang="sv-SE" dirty="0" smtClean="0"/>
              <a:t>Sorteras i sort A och B</a:t>
            </a:r>
          </a:p>
          <a:p>
            <a:r>
              <a:rPr lang="sv-SE" dirty="0" smtClean="0"/>
              <a:t>Lister i Sort A är av hög kvalitet och huvudsakligen avsedda för genomsiktlig behandling</a:t>
            </a:r>
          </a:p>
          <a:p>
            <a:r>
              <a:rPr lang="sv-SE" dirty="0" smtClean="0"/>
              <a:t>Lister i sort B är huvudsakligen avsedda för målning med täckande färg eller genomsiktlig behandling där kvistar kan synas</a:t>
            </a:r>
          </a:p>
          <a:p>
            <a:endParaRPr lang="sv-SE" dirty="0" smtClean="0"/>
          </a:p>
          <a:p>
            <a:pPr marL="0" indent="0">
              <a:buNone/>
            </a:pPr>
            <a:endParaRPr lang="sv-SE" dirty="0"/>
          </a:p>
          <a:p>
            <a:endParaRPr lang="sv-SE" dirty="0"/>
          </a:p>
        </p:txBody>
      </p:sp>
      <p:pic>
        <p:nvPicPr>
          <p:cNvPr id="3" name="Bildobjekt 2" descr="_MG_8511.jpg"/>
          <p:cNvPicPr>
            <a:picLocks noChangeAspect="1"/>
          </p:cNvPicPr>
          <p:nvPr/>
        </p:nvPicPr>
        <p:blipFill rotWithShape="1">
          <a:blip r:embed="rId3">
            <a:extLst>
              <a:ext uri="{28A0092B-C50C-407E-A947-70E740481C1C}">
                <a14:useLocalDpi xmlns:a14="http://schemas.microsoft.com/office/drawing/2010/main" val="0"/>
              </a:ext>
            </a:extLst>
          </a:blip>
          <a:srcRect l="12923" t="16486" r="12127" b="15464"/>
          <a:stretch/>
        </p:blipFill>
        <p:spPr>
          <a:xfrm>
            <a:off x="5309708" y="2159830"/>
            <a:ext cx="3214526" cy="2847000"/>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1062"/>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57-58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828491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Lister 1:3</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6" name="Bildobjekt 5" descr="AVT-ill62-sid57-utan.jpg"/>
          <p:cNvPicPr>
            <a:picLocks noChangeAspect="1"/>
          </p:cNvPicPr>
          <p:nvPr/>
        </p:nvPicPr>
        <p:blipFill rotWithShape="1">
          <a:blip r:embed="rId3">
            <a:extLst>
              <a:ext uri="{28A0092B-C50C-407E-A947-70E740481C1C}">
                <a14:useLocalDpi xmlns:a14="http://schemas.microsoft.com/office/drawing/2010/main" val="0"/>
              </a:ext>
            </a:extLst>
          </a:blip>
          <a:srcRect l="26614" r="32972"/>
          <a:stretch/>
        </p:blipFill>
        <p:spPr>
          <a:xfrm>
            <a:off x="367850" y="2737564"/>
            <a:ext cx="1352528" cy="1633728"/>
          </a:xfrm>
          <a:prstGeom prst="rect">
            <a:avLst/>
          </a:prstGeom>
        </p:spPr>
      </p:pic>
      <p:pic>
        <p:nvPicPr>
          <p:cNvPr id="8" name="Bildobjekt 7" descr="AVT-ill63-sid57-utan.jpg"/>
          <p:cNvPicPr>
            <a:picLocks noChangeAspect="1"/>
          </p:cNvPicPr>
          <p:nvPr/>
        </p:nvPicPr>
        <p:blipFill rotWithShape="1">
          <a:blip r:embed="rId4">
            <a:extLst>
              <a:ext uri="{28A0092B-C50C-407E-A947-70E740481C1C}">
                <a14:useLocalDpi xmlns:a14="http://schemas.microsoft.com/office/drawing/2010/main" val="0"/>
              </a:ext>
            </a:extLst>
          </a:blip>
          <a:srcRect l="26589" r="36693"/>
          <a:stretch/>
        </p:blipFill>
        <p:spPr>
          <a:xfrm>
            <a:off x="2083301" y="2795023"/>
            <a:ext cx="1228823" cy="1551432"/>
          </a:xfrm>
          <a:prstGeom prst="rect">
            <a:avLst/>
          </a:prstGeom>
        </p:spPr>
      </p:pic>
      <p:pic>
        <p:nvPicPr>
          <p:cNvPr id="9" name="Bildobjekt 8" descr="AVT-ill64-sid57-utan.jpg"/>
          <p:cNvPicPr>
            <a:picLocks noChangeAspect="1"/>
          </p:cNvPicPr>
          <p:nvPr/>
        </p:nvPicPr>
        <p:blipFill rotWithShape="1">
          <a:blip r:embed="rId5">
            <a:extLst>
              <a:ext uri="{28A0092B-C50C-407E-A947-70E740481C1C}">
                <a14:useLocalDpi xmlns:a14="http://schemas.microsoft.com/office/drawing/2010/main" val="0"/>
              </a:ext>
            </a:extLst>
          </a:blip>
          <a:srcRect l="33736" r="37925"/>
          <a:stretch/>
        </p:blipFill>
        <p:spPr>
          <a:xfrm>
            <a:off x="4122251" y="2758173"/>
            <a:ext cx="948420" cy="1658112"/>
          </a:xfrm>
          <a:prstGeom prst="rect">
            <a:avLst/>
          </a:prstGeom>
        </p:spPr>
      </p:pic>
      <p:pic>
        <p:nvPicPr>
          <p:cNvPr id="10" name="Bildobjekt 9" descr="AVT-ill65-sid57-utan.jpg"/>
          <p:cNvPicPr>
            <a:picLocks noChangeAspect="1"/>
          </p:cNvPicPr>
          <p:nvPr/>
        </p:nvPicPr>
        <p:blipFill rotWithShape="1">
          <a:blip r:embed="rId6">
            <a:extLst>
              <a:ext uri="{28A0092B-C50C-407E-A947-70E740481C1C}">
                <a14:useLocalDpi xmlns:a14="http://schemas.microsoft.com/office/drawing/2010/main" val="0"/>
              </a:ext>
            </a:extLst>
          </a:blip>
          <a:srcRect l="27083" r="34968" b="15461"/>
          <a:stretch/>
        </p:blipFill>
        <p:spPr>
          <a:xfrm>
            <a:off x="5580034" y="2804089"/>
            <a:ext cx="1270058" cy="1574391"/>
          </a:xfrm>
          <a:prstGeom prst="rect">
            <a:avLst/>
          </a:prstGeom>
        </p:spPr>
      </p:pic>
      <p:pic>
        <p:nvPicPr>
          <p:cNvPr id="11" name="Bildobjekt 10" descr="AVT-ill66-sid58-utan.jpg"/>
          <p:cNvPicPr>
            <a:picLocks noChangeAspect="1"/>
          </p:cNvPicPr>
          <p:nvPr/>
        </p:nvPicPr>
        <p:blipFill rotWithShape="1">
          <a:blip r:embed="rId7">
            <a:extLst>
              <a:ext uri="{28A0092B-C50C-407E-A947-70E740481C1C}">
                <a14:useLocalDpi xmlns:a14="http://schemas.microsoft.com/office/drawing/2010/main" val="0"/>
              </a:ext>
            </a:extLst>
          </a:blip>
          <a:srcRect l="38252" b="17552"/>
          <a:stretch/>
        </p:blipFill>
        <p:spPr>
          <a:xfrm>
            <a:off x="7351461" y="2811806"/>
            <a:ext cx="1387096" cy="1487710"/>
          </a:xfrm>
          <a:prstGeom prst="rect">
            <a:avLst/>
          </a:prstGeom>
        </p:spPr>
      </p:pic>
      <p:sp>
        <p:nvSpPr>
          <p:cNvPr id="17" name="textruta 16"/>
          <p:cNvSpPr txBox="1"/>
          <p:nvPr/>
        </p:nvSpPr>
        <p:spPr>
          <a:xfrm>
            <a:off x="5395250" y="5816600"/>
            <a:ext cx="3228729" cy="461665"/>
          </a:xfrm>
          <a:prstGeom prst="rect">
            <a:avLst/>
          </a:prstGeom>
          <a:noFill/>
        </p:spPr>
        <p:txBody>
          <a:bodyPr wrap="square" rtlCol="0">
            <a:spAutoFit/>
          </a:bodyPr>
          <a:lstStyle/>
          <a:p>
            <a:r>
              <a:rPr lang="sv-SE" sz="1200" dirty="0" smtClean="0"/>
              <a:t>* Profilering kan utformas fritt, men hänsyn bör tas till lokal historisk förebild.</a:t>
            </a:r>
            <a:endParaRPr lang="sv-SE" sz="1200" dirty="0"/>
          </a:p>
        </p:txBody>
      </p:sp>
      <p:sp>
        <p:nvSpPr>
          <p:cNvPr id="3" name="Rektangel 2"/>
          <p:cNvSpPr/>
          <p:nvPr/>
        </p:nvSpPr>
        <p:spPr>
          <a:xfrm>
            <a:off x="283290"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Liksidig foderlist</a:t>
            </a:r>
            <a:endParaRPr lang="sv-SE" sz="1400" dirty="0">
              <a:solidFill>
                <a:schemeClr val="tx1"/>
              </a:solidFill>
            </a:endParaRPr>
          </a:p>
        </p:txBody>
      </p:sp>
      <p:sp>
        <p:nvSpPr>
          <p:cNvPr id="19" name="Rektangel 18"/>
          <p:cNvSpPr/>
          <p:nvPr/>
        </p:nvSpPr>
        <p:spPr>
          <a:xfrm>
            <a:off x="2025026"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Klackfoder</a:t>
            </a:r>
            <a:endParaRPr lang="sv-SE" sz="1400" dirty="0">
              <a:solidFill>
                <a:schemeClr val="tx1"/>
              </a:solidFill>
            </a:endParaRPr>
          </a:p>
        </p:txBody>
      </p:sp>
      <p:sp>
        <p:nvSpPr>
          <p:cNvPr id="20" name="Rektangel 19"/>
          <p:cNvSpPr/>
          <p:nvPr/>
        </p:nvSpPr>
        <p:spPr>
          <a:xfrm>
            <a:off x="3754041"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Sockellist</a:t>
            </a:r>
            <a:endParaRPr lang="sv-SE" sz="1400" dirty="0">
              <a:solidFill>
                <a:schemeClr val="tx1"/>
              </a:solidFill>
            </a:endParaRPr>
          </a:p>
        </p:txBody>
      </p:sp>
      <p:sp>
        <p:nvSpPr>
          <p:cNvPr id="21" name="Rektangel 20"/>
          <p:cNvSpPr/>
          <p:nvPr/>
        </p:nvSpPr>
        <p:spPr>
          <a:xfrm>
            <a:off x="5487210"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Allmogefoderlist*</a:t>
            </a:r>
            <a:endParaRPr lang="sv-SE" sz="1400" dirty="0">
              <a:solidFill>
                <a:schemeClr val="tx1"/>
              </a:solidFill>
            </a:endParaRPr>
          </a:p>
        </p:txBody>
      </p:sp>
      <p:sp>
        <p:nvSpPr>
          <p:cNvPr id="22" name="Rektangel 21"/>
          <p:cNvSpPr/>
          <p:nvPr/>
        </p:nvSpPr>
        <p:spPr>
          <a:xfrm>
            <a:off x="7257326"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Allmogesockellist*</a:t>
            </a:r>
            <a:endParaRPr lang="sv-SE" sz="1400" dirty="0">
              <a:solidFill>
                <a:schemeClr val="tx1"/>
              </a:solidFill>
            </a:endParaRPr>
          </a:p>
        </p:txBody>
      </p:sp>
      <p:pic>
        <p:nvPicPr>
          <p:cNvPr id="4" name="Bildobjekt 3" descr="AVT-ill64-sid57-text.jpg"/>
          <p:cNvPicPr>
            <a:picLocks noChangeAspect="1"/>
          </p:cNvPicPr>
          <p:nvPr/>
        </p:nvPicPr>
        <p:blipFill rotWithShape="1">
          <a:blip r:embed="rId8">
            <a:extLst>
              <a:ext uri="{28A0092B-C50C-407E-A947-70E740481C1C}">
                <a14:useLocalDpi xmlns:a14="http://schemas.microsoft.com/office/drawing/2010/main" val="0"/>
              </a:ext>
            </a:extLst>
          </a:blip>
          <a:srcRect t="12103" r="74090" b="29193"/>
          <a:stretch/>
        </p:blipFill>
        <p:spPr>
          <a:xfrm>
            <a:off x="4162827" y="4630264"/>
            <a:ext cx="867131" cy="1127246"/>
          </a:xfrm>
          <a:prstGeom prst="rect">
            <a:avLst/>
          </a:prstGeom>
        </p:spPr>
      </p:pic>
      <p:pic>
        <p:nvPicPr>
          <p:cNvPr id="5" name="Bildobjekt 4" descr="AVT-ill65-sid57-text.jpg"/>
          <p:cNvPicPr>
            <a:picLocks noChangeAspect="1"/>
          </p:cNvPicPr>
          <p:nvPr/>
        </p:nvPicPr>
        <p:blipFill rotWithShape="1">
          <a:blip r:embed="rId9">
            <a:extLst>
              <a:ext uri="{28A0092B-C50C-407E-A947-70E740481C1C}">
                <a14:useLocalDpi xmlns:a14="http://schemas.microsoft.com/office/drawing/2010/main" val="0"/>
              </a:ext>
            </a:extLst>
          </a:blip>
          <a:srcRect t="12535" r="74516" b="50995"/>
          <a:stretch/>
        </p:blipFill>
        <p:spPr>
          <a:xfrm>
            <a:off x="5868018" y="4623129"/>
            <a:ext cx="852863" cy="784791"/>
          </a:xfrm>
          <a:prstGeom prst="rect">
            <a:avLst/>
          </a:prstGeom>
        </p:spPr>
      </p:pic>
      <p:pic>
        <p:nvPicPr>
          <p:cNvPr id="24" name="Bildobjekt 23" descr="AVT-ill63-sid57-text.jpg"/>
          <p:cNvPicPr>
            <a:picLocks noChangeAspect="1"/>
          </p:cNvPicPr>
          <p:nvPr/>
        </p:nvPicPr>
        <p:blipFill rotWithShape="1">
          <a:blip r:embed="rId10">
            <a:extLst>
              <a:ext uri="{28A0092B-C50C-407E-A947-70E740481C1C}">
                <a14:useLocalDpi xmlns:a14="http://schemas.microsoft.com/office/drawing/2010/main" val="0"/>
              </a:ext>
            </a:extLst>
          </a:blip>
          <a:srcRect t="13083" r="73237" b="50393"/>
          <a:stretch/>
        </p:blipFill>
        <p:spPr>
          <a:xfrm>
            <a:off x="2250729" y="4623129"/>
            <a:ext cx="895670" cy="663505"/>
          </a:xfrm>
          <a:prstGeom prst="rect">
            <a:avLst/>
          </a:prstGeom>
        </p:spPr>
      </p:pic>
      <p:pic>
        <p:nvPicPr>
          <p:cNvPr id="25" name="Bildobjekt 24" descr="AVT-ill62-sid57-text.jpg"/>
          <p:cNvPicPr>
            <a:picLocks noChangeAspect="1"/>
          </p:cNvPicPr>
          <p:nvPr/>
        </p:nvPicPr>
        <p:blipFill rotWithShape="1">
          <a:blip r:embed="rId11">
            <a:extLst>
              <a:ext uri="{28A0092B-C50C-407E-A947-70E740481C1C}">
                <a14:useLocalDpi xmlns:a14="http://schemas.microsoft.com/office/drawing/2010/main" val="0"/>
              </a:ext>
            </a:extLst>
          </a:blip>
          <a:srcRect t="12942" r="76027" b="12564"/>
          <a:stretch/>
        </p:blipFill>
        <p:spPr>
          <a:xfrm>
            <a:off x="710261" y="4644533"/>
            <a:ext cx="802294" cy="1405490"/>
          </a:xfrm>
          <a:prstGeom prst="rect">
            <a:avLst/>
          </a:prstGeom>
        </p:spPr>
      </p:pic>
      <p:pic>
        <p:nvPicPr>
          <p:cNvPr id="26" name="Bildobjekt 25" descr="AVT-ill66-sid58-text.jpg"/>
          <p:cNvPicPr>
            <a:picLocks noChangeAspect="1"/>
          </p:cNvPicPr>
          <p:nvPr/>
        </p:nvPicPr>
        <p:blipFill rotWithShape="1">
          <a:blip r:embed="rId12">
            <a:extLst>
              <a:ext uri="{28A0092B-C50C-407E-A947-70E740481C1C}">
                <a14:useLocalDpi xmlns:a14="http://schemas.microsoft.com/office/drawing/2010/main" val="0"/>
              </a:ext>
            </a:extLst>
          </a:blip>
          <a:srcRect l="5154" t="10700" r="63720" b="48277"/>
          <a:stretch/>
        </p:blipFill>
        <p:spPr>
          <a:xfrm>
            <a:off x="7698333" y="4623129"/>
            <a:ext cx="699200" cy="849001"/>
          </a:xfrm>
          <a:prstGeom prst="rect">
            <a:avLst/>
          </a:prstGeom>
        </p:spPr>
      </p:pic>
      <p:sp>
        <p:nvSpPr>
          <p:cNvPr id="23" name="textruta 22"/>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57-58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56218956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Lister 2:3</a:t>
            </a:r>
            <a:endParaRPr lang="sv-SE" dirty="0"/>
          </a:p>
        </p:txBody>
      </p:sp>
      <p:pic>
        <p:nvPicPr>
          <p:cNvPr id="11" name="Bildobjekt 10" descr="AVT-ill67-sid58-utan.jpg"/>
          <p:cNvPicPr>
            <a:picLocks noChangeAspect="1"/>
          </p:cNvPicPr>
          <p:nvPr/>
        </p:nvPicPr>
        <p:blipFill rotWithShape="1">
          <a:blip r:embed="rId2">
            <a:extLst>
              <a:ext uri="{28A0092B-C50C-407E-A947-70E740481C1C}">
                <a14:useLocalDpi xmlns:a14="http://schemas.microsoft.com/office/drawing/2010/main" val="0"/>
              </a:ext>
            </a:extLst>
          </a:blip>
          <a:srcRect l="46310" t="809" r="4128" b="-5233"/>
          <a:stretch/>
        </p:blipFill>
        <p:spPr>
          <a:xfrm>
            <a:off x="5611575" y="2841521"/>
            <a:ext cx="1113362" cy="1645544"/>
          </a:xfrm>
          <a:prstGeom prst="rect">
            <a:avLst/>
          </a:prstGeom>
        </p:spPr>
      </p:pic>
      <p:pic>
        <p:nvPicPr>
          <p:cNvPr id="13" name="Bildobjekt 12" descr="AVT-ill69-sid58-utan.jpg"/>
          <p:cNvPicPr>
            <a:picLocks noChangeAspect="1"/>
          </p:cNvPicPr>
          <p:nvPr/>
        </p:nvPicPr>
        <p:blipFill rotWithShape="1">
          <a:blip r:embed="rId3">
            <a:extLst>
              <a:ext uri="{28A0092B-C50C-407E-A947-70E740481C1C}">
                <a14:useLocalDpi xmlns:a14="http://schemas.microsoft.com/office/drawing/2010/main" val="0"/>
              </a:ext>
            </a:extLst>
          </a:blip>
          <a:srcRect l="48532"/>
          <a:stretch/>
        </p:blipFill>
        <p:spPr>
          <a:xfrm>
            <a:off x="348212" y="2804479"/>
            <a:ext cx="1156177" cy="1557528"/>
          </a:xfrm>
          <a:prstGeom prst="rect">
            <a:avLst/>
          </a:prstGeom>
        </p:spPr>
      </p:pic>
      <p:pic>
        <p:nvPicPr>
          <p:cNvPr id="14" name="Bildobjekt 13" descr="AVT-ill70-sid58-utan.jpg"/>
          <p:cNvPicPr>
            <a:picLocks noChangeAspect="1"/>
          </p:cNvPicPr>
          <p:nvPr/>
        </p:nvPicPr>
        <p:blipFill rotWithShape="1">
          <a:blip r:embed="rId4">
            <a:extLst>
              <a:ext uri="{28A0092B-C50C-407E-A947-70E740481C1C}">
                <a14:useLocalDpi xmlns:a14="http://schemas.microsoft.com/office/drawing/2010/main" val="0"/>
              </a:ext>
            </a:extLst>
          </a:blip>
          <a:srcRect l="39353" b="17107"/>
          <a:stretch/>
        </p:blipFill>
        <p:spPr>
          <a:xfrm>
            <a:off x="7496637" y="2853899"/>
            <a:ext cx="1362354" cy="1475518"/>
          </a:xfrm>
          <a:prstGeom prst="rect">
            <a:avLst/>
          </a:prstGeom>
        </p:spPr>
      </p:pic>
      <p:pic>
        <p:nvPicPr>
          <p:cNvPr id="17" name="Bildobjekt 16" descr="AVT-ill72-sid58-utan.jpg"/>
          <p:cNvPicPr>
            <a:picLocks noChangeAspect="1"/>
          </p:cNvPicPr>
          <p:nvPr/>
        </p:nvPicPr>
        <p:blipFill rotWithShape="1">
          <a:blip r:embed="rId5">
            <a:extLst>
              <a:ext uri="{28A0092B-C50C-407E-A947-70E740481C1C}">
                <a14:useLocalDpi xmlns:a14="http://schemas.microsoft.com/office/drawing/2010/main" val="0"/>
              </a:ext>
            </a:extLst>
          </a:blip>
          <a:srcRect l="50367"/>
          <a:stretch/>
        </p:blipFill>
        <p:spPr>
          <a:xfrm>
            <a:off x="2169066" y="2807492"/>
            <a:ext cx="1114941" cy="1676400"/>
          </a:xfrm>
          <a:prstGeom prst="rect">
            <a:avLst/>
          </a:prstGeom>
        </p:spPr>
      </p:pic>
      <p:pic>
        <p:nvPicPr>
          <p:cNvPr id="18" name="Bildobjekt 17" descr="AVT-ill75-sid58-utan.jpg"/>
          <p:cNvPicPr>
            <a:picLocks noChangeAspect="1"/>
          </p:cNvPicPr>
          <p:nvPr/>
        </p:nvPicPr>
        <p:blipFill rotWithShape="1">
          <a:blip r:embed="rId6">
            <a:extLst>
              <a:ext uri="{28A0092B-C50C-407E-A947-70E740481C1C}">
                <a14:useLocalDpi xmlns:a14="http://schemas.microsoft.com/office/drawing/2010/main" val="0"/>
              </a:ext>
            </a:extLst>
          </a:blip>
          <a:srcRect l="41922" r="-366"/>
          <a:stretch/>
        </p:blipFill>
        <p:spPr>
          <a:xfrm>
            <a:off x="3797449" y="2741868"/>
            <a:ext cx="1312872" cy="1542288"/>
          </a:xfrm>
          <a:prstGeom prst="rect">
            <a:avLst/>
          </a:prstGeom>
        </p:spPr>
      </p:pic>
      <p:sp>
        <p:nvSpPr>
          <p:cNvPr id="15" name="textruta 1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24" name="textruta 23"/>
          <p:cNvSpPr txBox="1"/>
          <p:nvPr/>
        </p:nvSpPr>
        <p:spPr>
          <a:xfrm>
            <a:off x="5446050" y="5816600"/>
            <a:ext cx="3228729" cy="461665"/>
          </a:xfrm>
          <a:prstGeom prst="rect">
            <a:avLst/>
          </a:prstGeom>
          <a:noFill/>
        </p:spPr>
        <p:txBody>
          <a:bodyPr wrap="square" rtlCol="0">
            <a:spAutoFit/>
          </a:bodyPr>
          <a:lstStyle/>
          <a:p>
            <a:r>
              <a:rPr lang="sv-SE" sz="1200" dirty="0" smtClean="0"/>
              <a:t>* Profilering kan utformas fritt, men hänsyn bör tas till lokal historisk förebild.</a:t>
            </a:r>
            <a:endParaRPr lang="sv-SE" sz="1200" dirty="0"/>
          </a:p>
        </p:txBody>
      </p:sp>
      <p:sp>
        <p:nvSpPr>
          <p:cNvPr id="25" name="Rektangel 24"/>
          <p:cNvSpPr/>
          <p:nvPr/>
        </p:nvSpPr>
        <p:spPr>
          <a:xfrm>
            <a:off x="283290"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err="1" smtClean="0">
                <a:solidFill>
                  <a:schemeClr val="tx1"/>
                </a:solidFill>
              </a:rPr>
              <a:t>Skugglist</a:t>
            </a:r>
            <a:r>
              <a:rPr lang="sv-SE" sz="1400" dirty="0" smtClean="0">
                <a:solidFill>
                  <a:schemeClr val="tx1"/>
                </a:solidFill>
              </a:rPr>
              <a:t> 21</a:t>
            </a:r>
            <a:endParaRPr lang="sv-SE" sz="1400" dirty="0">
              <a:solidFill>
                <a:schemeClr val="tx1"/>
              </a:solidFill>
            </a:endParaRPr>
          </a:p>
        </p:txBody>
      </p:sp>
      <p:sp>
        <p:nvSpPr>
          <p:cNvPr id="26" name="Rektangel 25"/>
          <p:cNvSpPr/>
          <p:nvPr/>
        </p:nvSpPr>
        <p:spPr>
          <a:xfrm>
            <a:off x="2025026"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err="1" smtClean="0">
                <a:solidFill>
                  <a:schemeClr val="tx1"/>
                </a:solidFill>
              </a:rPr>
              <a:t>Skugglist</a:t>
            </a:r>
            <a:r>
              <a:rPr lang="sv-SE" sz="1400" dirty="0" smtClean="0">
                <a:solidFill>
                  <a:schemeClr val="tx1"/>
                </a:solidFill>
              </a:rPr>
              <a:t> 33</a:t>
            </a:r>
            <a:endParaRPr lang="sv-SE" sz="1400" dirty="0">
              <a:solidFill>
                <a:schemeClr val="tx1"/>
              </a:solidFill>
            </a:endParaRPr>
          </a:p>
        </p:txBody>
      </p:sp>
      <p:sp>
        <p:nvSpPr>
          <p:cNvPr id="27" name="Rektangel 26"/>
          <p:cNvSpPr/>
          <p:nvPr/>
        </p:nvSpPr>
        <p:spPr>
          <a:xfrm>
            <a:off x="3754041"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err="1" smtClean="0">
                <a:solidFill>
                  <a:schemeClr val="tx1"/>
                </a:solidFill>
              </a:rPr>
              <a:t>Skugglist</a:t>
            </a:r>
            <a:r>
              <a:rPr lang="sv-SE" sz="1400" dirty="0" smtClean="0">
                <a:solidFill>
                  <a:schemeClr val="tx1"/>
                </a:solidFill>
              </a:rPr>
              <a:t> 43</a:t>
            </a:r>
            <a:endParaRPr lang="sv-SE" sz="1400" dirty="0">
              <a:solidFill>
                <a:schemeClr val="tx1"/>
              </a:solidFill>
            </a:endParaRPr>
          </a:p>
        </p:txBody>
      </p:sp>
      <p:sp>
        <p:nvSpPr>
          <p:cNvPr id="28" name="Rektangel 27"/>
          <p:cNvSpPr/>
          <p:nvPr/>
        </p:nvSpPr>
        <p:spPr>
          <a:xfrm>
            <a:off x="5487210"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Hålkälslist</a:t>
            </a:r>
            <a:endParaRPr lang="sv-SE" sz="1400" dirty="0">
              <a:solidFill>
                <a:schemeClr val="tx1"/>
              </a:solidFill>
            </a:endParaRPr>
          </a:p>
        </p:txBody>
      </p:sp>
      <p:sp>
        <p:nvSpPr>
          <p:cNvPr id="29" name="Rektangel 28"/>
          <p:cNvSpPr/>
          <p:nvPr/>
        </p:nvSpPr>
        <p:spPr>
          <a:xfrm>
            <a:off x="7257326" y="2080134"/>
            <a:ext cx="1532573" cy="262507"/>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Allmogetaklist*</a:t>
            </a:r>
            <a:endParaRPr lang="sv-SE" sz="1400" dirty="0">
              <a:solidFill>
                <a:schemeClr val="tx1"/>
              </a:solidFill>
            </a:endParaRPr>
          </a:p>
        </p:txBody>
      </p:sp>
      <p:pic>
        <p:nvPicPr>
          <p:cNvPr id="3" name="Bildobjekt 2" descr="AVT-ill67-sid58-text.jpg"/>
          <p:cNvPicPr>
            <a:picLocks noChangeAspect="1"/>
          </p:cNvPicPr>
          <p:nvPr/>
        </p:nvPicPr>
        <p:blipFill rotWithShape="1">
          <a:blip r:embed="rId7">
            <a:extLst>
              <a:ext uri="{28A0092B-C50C-407E-A947-70E740481C1C}">
                <a14:useLocalDpi xmlns:a14="http://schemas.microsoft.com/office/drawing/2010/main" val="0"/>
              </a:ext>
            </a:extLst>
          </a:blip>
          <a:srcRect t="12022" r="66516" b="32173"/>
          <a:stretch/>
        </p:blipFill>
        <p:spPr>
          <a:xfrm>
            <a:off x="5911619" y="4615996"/>
            <a:ext cx="752184" cy="1027363"/>
          </a:xfrm>
          <a:prstGeom prst="rect">
            <a:avLst/>
          </a:prstGeom>
        </p:spPr>
      </p:pic>
      <p:pic>
        <p:nvPicPr>
          <p:cNvPr id="5" name="Bildobjekt 4" descr="AVT-ill69-sid58-text.jpg"/>
          <p:cNvPicPr>
            <a:picLocks noChangeAspect="1"/>
          </p:cNvPicPr>
          <p:nvPr/>
        </p:nvPicPr>
        <p:blipFill rotWithShape="1">
          <a:blip r:embed="rId8">
            <a:extLst>
              <a:ext uri="{28A0092B-C50C-407E-A947-70E740481C1C}">
                <a14:useLocalDpi xmlns:a14="http://schemas.microsoft.com/office/drawing/2010/main" val="0"/>
              </a:ext>
            </a:extLst>
          </a:blip>
          <a:srcRect t="14558" r="66651" b="59347"/>
          <a:stretch/>
        </p:blipFill>
        <p:spPr>
          <a:xfrm>
            <a:off x="527967" y="4670275"/>
            <a:ext cx="749143" cy="478009"/>
          </a:xfrm>
          <a:prstGeom prst="rect">
            <a:avLst/>
          </a:prstGeom>
        </p:spPr>
      </p:pic>
      <p:pic>
        <p:nvPicPr>
          <p:cNvPr id="12" name="Bildobjekt 11" descr="AVT-ill70-sid58-text.jpg"/>
          <p:cNvPicPr>
            <a:picLocks noChangeAspect="1"/>
          </p:cNvPicPr>
          <p:nvPr/>
        </p:nvPicPr>
        <p:blipFill rotWithShape="1">
          <a:blip r:embed="rId9">
            <a:extLst>
              <a:ext uri="{28A0092B-C50C-407E-A947-70E740481C1C}">
                <a14:useLocalDpi xmlns:a14="http://schemas.microsoft.com/office/drawing/2010/main" val="0"/>
              </a:ext>
            </a:extLst>
          </a:blip>
          <a:srcRect t="11025" r="67532" b="60150"/>
          <a:stretch/>
        </p:blipFill>
        <p:spPr>
          <a:xfrm>
            <a:off x="7703845" y="4615995"/>
            <a:ext cx="729361" cy="592161"/>
          </a:xfrm>
          <a:prstGeom prst="rect">
            <a:avLst/>
          </a:prstGeom>
        </p:spPr>
      </p:pic>
      <p:pic>
        <p:nvPicPr>
          <p:cNvPr id="30" name="Bildobjekt 29" descr="AVT-ill72-sid58-text.jpg"/>
          <p:cNvPicPr>
            <a:picLocks noChangeAspect="1"/>
          </p:cNvPicPr>
          <p:nvPr/>
        </p:nvPicPr>
        <p:blipFill rotWithShape="1">
          <a:blip r:embed="rId10">
            <a:extLst>
              <a:ext uri="{28A0092B-C50C-407E-A947-70E740481C1C}">
                <a14:useLocalDpi xmlns:a14="http://schemas.microsoft.com/office/drawing/2010/main" val="0"/>
              </a:ext>
            </a:extLst>
          </a:blip>
          <a:srcRect t="13139" r="66516" b="61795"/>
          <a:stretch/>
        </p:blipFill>
        <p:spPr>
          <a:xfrm>
            <a:off x="2351406" y="4680205"/>
            <a:ext cx="752184" cy="485144"/>
          </a:xfrm>
          <a:prstGeom prst="rect">
            <a:avLst/>
          </a:prstGeom>
        </p:spPr>
      </p:pic>
      <p:pic>
        <p:nvPicPr>
          <p:cNvPr id="32" name="Bildobjekt 31" descr="AVT-ill75-sid58-text.jpg"/>
          <p:cNvPicPr>
            <a:picLocks noChangeAspect="1"/>
          </p:cNvPicPr>
          <p:nvPr/>
        </p:nvPicPr>
        <p:blipFill rotWithShape="1">
          <a:blip r:embed="rId11">
            <a:extLst>
              <a:ext uri="{28A0092B-C50C-407E-A947-70E740481C1C}">
                <a14:useLocalDpi xmlns:a14="http://schemas.microsoft.com/office/drawing/2010/main" val="0"/>
              </a:ext>
            </a:extLst>
          </a:blip>
          <a:srcRect t="13042" r="64979" b="60730"/>
          <a:stretch/>
        </p:blipFill>
        <p:spPr>
          <a:xfrm>
            <a:off x="3999259" y="4623900"/>
            <a:ext cx="786707" cy="470875"/>
          </a:xfrm>
          <a:prstGeom prst="rect">
            <a:avLst/>
          </a:prstGeom>
        </p:spPr>
      </p:pic>
      <p:sp>
        <p:nvSpPr>
          <p:cNvPr id="20" name="textruta 19"/>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57-58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26144218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Lister 3:3</a:t>
            </a:r>
            <a:endParaRPr lang="sv-SE" dirty="0"/>
          </a:p>
        </p:txBody>
      </p:sp>
      <p:pic>
        <p:nvPicPr>
          <p:cNvPr id="11" name="Bildobjekt 10" descr="AVT-ill77-sid58-utan.jpg"/>
          <p:cNvPicPr>
            <a:picLocks noChangeAspect="1"/>
          </p:cNvPicPr>
          <p:nvPr/>
        </p:nvPicPr>
        <p:blipFill rotWithShape="1">
          <a:blip r:embed="rId2">
            <a:extLst>
              <a:ext uri="{28A0092B-C50C-407E-A947-70E740481C1C}">
                <a14:useLocalDpi xmlns:a14="http://schemas.microsoft.com/office/drawing/2010/main" val="0"/>
              </a:ext>
            </a:extLst>
          </a:blip>
          <a:srcRect l="39096"/>
          <a:stretch/>
        </p:blipFill>
        <p:spPr>
          <a:xfrm>
            <a:off x="7729281" y="2693518"/>
            <a:ext cx="1243752" cy="2078736"/>
          </a:xfrm>
          <a:prstGeom prst="rect">
            <a:avLst/>
          </a:prstGeom>
        </p:spPr>
      </p:pic>
      <p:pic>
        <p:nvPicPr>
          <p:cNvPr id="12" name="Bildobjekt 11" descr="AVT-ill76-sid58-utan.jpg"/>
          <p:cNvPicPr>
            <a:picLocks noChangeAspect="1"/>
          </p:cNvPicPr>
          <p:nvPr/>
        </p:nvPicPr>
        <p:blipFill rotWithShape="1">
          <a:blip r:embed="rId3">
            <a:extLst>
              <a:ext uri="{28A0092B-C50C-407E-A947-70E740481C1C}">
                <a14:useLocalDpi xmlns:a14="http://schemas.microsoft.com/office/drawing/2010/main" val="0"/>
              </a:ext>
            </a:extLst>
          </a:blip>
          <a:srcRect l="66818" t="-1000" r="-14889" b="1000"/>
          <a:stretch/>
        </p:blipFill>
        <p:spPr>
          <a:xfrm>
            <a:off x="2238105" y="2467304"/>
            <a:ext cx="1091723" cy="1648968"/>
          </a:xfrm>
          <a:prstGeom prst="rect">
            <a:avLst/>
          </a:prstGeom>
        </p:spPr>
      </p:pic>
      <p:pic>
        <p:nvPicPr>
          <p:cNvPr id="13" name="Bildobjekt 12" descr="AVT-ill74-sid58-utan.jpg"/>
          <p:cNvPicPr>
            <a:picLocks noChangeAspect="1"/>
          </p:cNvPicPr>
          <p:nvPr/>
        </p:nvPicPr>
        <p:blipFill rotWithShape="1">
          <a:blip r:embed="rId4">
            <a:extLst>
              <a:ext uri="{28A0092B-C50C-407E-A947-70E740481C1C}">
                <a14:useLocalDpi xmlns:a14="http://schemas.microsoft.com/office/drawing/2010/main" val="0"/>
              </a:ext>
            </a:extLst>
          </a:blip>
          <a:srcRect l="47063"/>
          <a:stretch/>
        </p:blipFill>
        <p:spPr>
          <a:xfrm>
            <a:off x="6308598" y="2561680"/>
            <a:ext cx="1189165" cy="1837944"/>
          </a:xfrm>
          <a:prstGeom prst="rect">
            <a:avLst/>
          </a:prstGeom>
        </p:spPr>
      </p:pic>
      <p:pic>
        <p:nvPicPr>
          <p:cNvPr id="14" name="Bildobjekt 13" descr="AVT-ill73-sid58-utan.jpg"/>
          <p:cNvPicPr>
            <a:picLocks noChangeAspect="1"/>
          </p:cNvPicPr>
          <p:nvPr/>
        </p:nvPicPr>
        <p:blipFill rotWithShape="1">
          <a:blip r:embed="rId5">
            <a:extLst>
              <a:ext uri="{28A0092B-C50C-407E-A947-70E740481C1C}">
                <a14:useLocalDpi xmlns:a14="http://schemas.microsoft.com/office/drawing/2010/main" val="0"/>
              </a:ext>
            </a:extLst>
          </a:blip>
          <a:srcRect l="51467"/>
          <a:stretch/>
        </p:blipFill>
        <p:spPr>
          <a:xfrm>
            <a:off x="335038" y="2528342"/>
            <a:ext cx="1091723" cy="1725168"/>
          </a:xfrm>
          <a:prstGeom prst="rect">
            <a:avLst/>
          </a:prstGeom>
        </p:spPr>
      </p:pic>
      <p:pic>
        <p:nvPicPr>
          <p:cNvPr id="15" name="Bildobjekt 14" descr="AVT-ill71-sid58-utan.jpg"/>
          <p:cNvPicPr>
            <a:picLocks noChangeAspect="1"/>
          </p:cNvPicPr>
          <p:nvPr/>
        </p:nvPicPr>
        <p:blipFill rotWithShape="1">
          <a:blip r:embed="rId6">
            <a:extLst>
              <a:ext uri="{28A0092B-C50C-407E-A947-70E740481C1C}">
                <a14:useLocalDpi xmlns:a14="http://schemas.microsoft.com/office/drawing/2010/main" val="0"/>
              </a:ext>
            </a:extLst>
          </a:blip>
          <a:srcRect l="45594"/>
          <a:stretch/>
        </p:blipFill>
        <p:spPr>
          <a:xfrm>
            <a:off x="4851821" y="2639665"/>
            <a:ext cx="1222154" cy="1822704"/>
          </a:xfrm>
          <a:prstGeom prst="rect">
            <a:avLst/>
          </a:prstGeom>
        </p:spPr>
      </p:pic>
      <p:pic>
        <p:nvPicPr>
          <p:cNvPr id="16" name="Bildobjekt 15" descr="AVT-ill68-sid58-utan.jpg"/>
          <p:cNvPicPr>
            <a:picLocks noChangeAspect="1"/>
          </p:cNvPicPr>
          <p:nvPr/>
        </p:nvPicPr>
        <p:blipFill rotWithShape="1">
          <a:blip r:embed="rId7">
            <a:extLst>
              <a:ext uri="{28A0092B-C50C-407E-A947-70E740481C1C}">
                <a14:useLocalDpi xmlns:a14="http://schemas.microsoft.com/office/drawing/2010/main" val="0"/>
              </a:ext>
            </a:extLst>
          </a:blip>
          <a:srcRect l="46696"/>
          <a:stretch/>
        </p:blipFill>
        <p:spPr>
          <a:xfrm>
            <a:off x="3338076" y="2544202"/>
            <a:ext cx="1197412" cy="1828800"/>
          </a:xfrm>
          <a:prstGeom prst="rect">
            <a:avLst/>
          </a:prstGeom>
        </p:spPr>
      </p:pic>
      <p:sp>
        <p:nvSpPr>
          <p:cNvPr id="17" name="textruta 1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18" name="Rektangel 17"/>
          <p:cNvSpPr/>
          <p:nvPr/>
        </p:nvSpPr>
        <p:spPr>
          <a:xfrm>
            <a:off x="210794" y="2089875"/>
            <a:ext cx="1360488" cy="262800"/>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Foglist</a:t>
            </a:r>
            <a:endParaRPr lang="sv-SE" sz="1400" dirty="0">
              <a:solidFill>
                <a:schemeClr val="tx1"/>
              </a:solidFill>
            </a:endParaRPr>
          </a:p>
        </p:txBody>
      </p:sp>
      <p:sp>
        <p:nvSpPr>
          <p:cNvPr id="19" name="Rektangel 18"/>
          <p:cNvSpPr/>
          <p:nvPr/>
        </p:nvSpPr>
        <p:spPr>
          <a:xfrm>
            <a:off x="1687904" y="2089875"/>
            <a:ext cx="1360488" cy="262800"/>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err="1" smtClean="0">
                <a:solidFill>
                  <a:schemeClr val="tx1"/>
                </a:solidFill>
              </a:rPr>
              <a:t>Smyglist</a:t>
            </a:r>
            <a:endParaRPr lang="sv-SE" sz="1400" dirty="0">
              <a:solidFill>
                <a:schemeClr val="tx1"/>
              </a:solidFill>
            </a:endParaRPr>
          </a:p>
        </p:txBody>
      </p:sp>
      <p:sp>
        <p:nvSpPr>
          <p:cNvPr id="20" name="Rektangel 19"/>
          <p:cNvSpPr/>
          <p:nvPr/>
        </p:nvSpPr>
        <p:spPr>
          <a:xfrm>
            <a:off x="3147510" y="2089875"/>
            <a:ext cx="1355542" cy="262800"/>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err="1" smtClean="0">
                <a:solidFill>
                  <a:schemeClr val="tx1"/>
                </a:solidFill>
              </a:rPr>
              <a:t>Hörnlist</a:t>
            </a:r>
            <a:endParaRPr lang="sv-SE" sz="1400" dirty="0">
              <a:solidFill>
                <a:schemeClr val="tx1"/>
              </a:solidFill>
            </a:endParaRPr>
          </a:p>
        </p:txBody>
      </p:sp>
      <p:sp>
        <p:nvSpPr>
          <p:cNvPr id="21" name="Rektangel 20"/>
          <p:cNvSpPr/>
          <p:nvPr/>
        </p:nvSpPr>
        <p:spPr>
          <a:xfrm>
            <a:off x="4645927" y="2089875"/>
            <a:ext cx="1360488" cy="262800"/>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Trekantslist</a:t>
            </a:r>
            <a:endParaRPr lang="sv-SE" sz="1400" dirty="0">
              <a:solidFill>
                <a:schemeClr val="tx1"/>
              </a:solidFill>
            </a:endParaRPr>
          </a:p>
        </p:txBody>
      </p:sp>
      <p:sp>
        <p:nvSpPr>
          <p:cNvPr id="22" name="Rektangel 21"/>
          <p:cNvSpPr/>
          <p:nvPr/>
        </p:nvSpPr>
        <p:spPr>
          <a:xfrm>
            <a:off x="6146877" y="2089875"/>
            <a:ext cx="1360488" cy="262800"/>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Kvartslist</a:t>
            </a:r>
            <a:endParaRPr lang="sv-SE" sz="1400" dirty="0">
              <a:solidFill>
                <a:schemeClr val="tx1"/>
              </a:solidFill>
            </a:endParaRPr>
          </a:p>
        </p:txBody>
      </p:sp>
      <p:sp>
        <p:nvSpPr>
          <p:cNvPr id="23" name="Rektangel 22"/>
          <p:cNvSpPr/>
          <p:nvPr/>
        </p:nvSpPr>
        <p:spPr>
          <a:xfrm>
            <a:off x="7608202" y="2089875"/>
            <a:ext cx="1360488" cy="262800"/>
          </a:xfrm>
          <a:prstGeom prst="rect">
            <a:avLst/>
          </a:prstGeom>
          <a:solidFill>
            <a:srgbClr val="ECAA2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smtClean="0">
                <a:solidFill>
                  <a:schemeClr val="tx1"/>
                </a:solidFill>
              </a:rPr>
              <a:t>Rundstav</a:t>
            </a:r>
            <a:endParaRPr lang="sv-SE" sz="1400" dirty="0">
              <a:solidFill>
                <a:schemeClr val="tx1"/>
              </a:solidFill>
            </a:endParaRPr>
          </a:p>
        </p:txBody>
      </p:sp>
      <p:pic>
        <p:nvPicPr>
          <p:cNvPr id="3" name="Bildobjekt 2" descr="AVT-ill73-sid58-text.jpg"/>
          <p:cNvPicPr>
            <a:picLocks noChangeAspect="1"/>
          </p:cNvPicPr>
          <p:nvPr/>
        </p:nvPicPr>
        <p:blipFill rotWithShape="1">
          <a:blip r:embed="rId8">
            <a:extLst>
              <a:ext uri="{28A0092B-C50C-407E-A947-70E740481C1C}">
                <a14:useLocalDpi xmlns:a14="http://schemas.microsoft.com/office/drawing/2010/main" val="0"/>
              </a:ext>
            </a:extLst>
          </a:blip>
          <a:srcRect t="11887" r="60467" b="21236"/>
          <a:stretch/>
        </p:blipFill>
        <p:spPr>
          <a:xfrm>
            <a:off x="394977" y="4637398"/>
            <a:ext cx="889267" cy="1327011"/>
          </a:xfrm>
          <a:prstGeom prst="rect">
            <a:avLst/>
          </a:prstGeom>
        </p:spPr>
      </p:pic>
      <p:pic>
        <p:nvPicPr>
          <p:cNvPr id="4" name="Bildobjekt 3" descr="AVT-ill68-sid58-text.jpg"/>
          <p:cNvPicPr>
            <a:picLocks noChangeAspect="1"/>
          </p:cNvPicPr>
          <p:nvPr/>
        </p:nvPicPr>
        <p:blipFill rotWithShape="1">
          <a:blip r:embed="rId9">
            <a:extLst>
              <a:ext uri="{28A0092B-C50C-407E-A947-70E740481C1C}">
                <a14:useLocalDpi xmlns:a14="http://schemas.microsoft.com/office/drawing/2010/main" val="0"/>
              </a:ext>
            </a:extLst>
          </a:blip>
          <a:srcRect t="11499" r="60163" b="26832"/>
          <a:stretch/>
        </p:blipFill>
        <p:spPr>
          <a:xfrm>
            <a:off x="3443015" y="4630265"/>
            <a:ext cx="894877" cy="1291337"/>
          </a:xfrm>
          <a:prstGeom prst="rect">
            <a:avLst/>
          </a:prstGeom>
        </p:spPr>
      </p:pic>
      <p:pic>
        <p:nvPicPr>
          <p:cNvPr id="24" name="Bildobjekt 23" descr="AVT-ill71-sid58-text.jpg"/>
          <p:cNvPicPr>
            <a:picLocks noChangeAspect="1"/>
          </p:cNvPicPr>
          <p:nvPr/>
        </p:nvPicPr>
        <p:blipFill rotWithShape="1">
          <a:blip r:embed="rId10">
            <a:extLst>
              <a:ext uri="{28A0092B-C50C-407E-A947-70E740481C1C}">
                <a14:useLocalDpi xmlns:a14="http://schemas.microsoft.com/office/drawing/2010/main" val="0"/>
              </a:ext>
            </a:extLst>
          </a:blip>
          <a:srcRect t="10195" r="61180" b="49319"/>
          <a:stretch/>
        </p:blipFill>
        <p:spPr>
          <a:xfrm>
            <a:off x="5021200" y="4594592"/>
            <a:ext cx="872056" cy="849001"/>
          </a:xfrm>
          <a:prstGeom prst="rect">
            <a:avLst/>
          </a:prstGeom>
        </p:spPr>
      </p:pic>
      <p:pic>
        <p:nvPicPr>
          <p:cNvPr id="25" name="Bildobjekt 24" descr="AVT-ill74-sid58-text.jpg"/>
          <p:cNvPicPr>
            <a:picLocks noChangeAspect="1"/>
          </p:cNvPicPr>
          <p:nvPr/>
        </p:nvPicPr>
        <p:blipFill rotWithShape="1">
          <a:blip r:embed="rId11">
            <a:extLst>
              <a:ext uri="{28A0092B-C50C-407E-A947-70E740481C1C}">
                <a14:useLocalDpi xmlns:a14="http://schemas.microsoft.com/office/drawing/2010/main" val="0"/>
              </a:ext>
            </a:extLst>
          </a:blip>
          <a:srcRect t="10818" r="65881" b="29557"/>
          <a:stretch/>
        </p:blipFill>
        <p:spPr>
          <a:xfrm>
            <a:off x="6453856" y="4615994"/>
            <a:ext cx="766453" cy="1248531"/>
          </a:xfrm>
          <a:prstGeom prst="rect">
            <a:avLst/>
          </a:prstGeom>
        </p:spPr>
      </p:pic>
      <p:pic>
        <p:nvPicPr>
          <p:cNvPr id="26" name="Bildobjekt 25" descr="AVT-ill76-sid58-text.jpg"/>
          <p:cNvPicPr>
            <a:picLocks noChangeAspect="1"/>
          </p:cNvPicPr>
          <p:nvPr/>
        </p:nvPicPr>
        <p:blipFill rotWithShape="1">
          <a:blip r:embed="rId12">
            <a:extLst>
              <a:ext uri="{28A0092B-C50C-407E-A947-70E740481C1C}">
                <a14:useLocalDpi xmlns:a14="http://schemas.microsoft.com/office/drawing/2010/main" val="0"/>
              </a:ext>
            </a:extLst>
          </a:blip>
          <a:srcRect t="12247" r="64268" b="32633"/>
          <a:stretch/>
        </p:blipFill>
        <p:spPr>
          <a:xfrm>
            <a:off x="2006359" y="4630265"/>
            <a:ext cx="803757" cy="1041631"/>
          </a:xfrm>
          <a:prstGeom prst="rect">
            <a:avLst/>
          </a:prstGeom>
        </p:spPr>
      </p:pic>
      <p:pic>
        <p:nvPicPr>
          <p:cNvPr id="27" name="Bildobjekt 26" descr="AVT-ill77-sid58-text.jpg"/>
          <p:cNvPicPr>
            <a:picLocks noChangeAspect="1"/>
          </p:cNvPicPr>
          <p:nvPr/>
        </p:nvPicPr>
        <p:blipFill rotWithShape="1">
          <a:blip r:embed="rId13">
            <a:extLst>
              <a:ext uri="{28A0092B-C50C-407E-A947-70E740481C1C}">
                <a14:useLocalDpi xmlns:a14="http://schemas.microsoft.com/office/drawing/2010/main" val="0"/>
              </a:ext>
            </a:extLst>
          </a:blip>
          <a:srcRect t="10217" r="65900" b="5592"/>
          <a:stretch/>
        </p:blipFill>
        <p:spPr>
          <a:xfrm>
            <a:off x="7943734" y="4359156"/>
            <a:ext cx="696379" cy="1947708"/>
          </a:xfrm>
          <a:prstGeom prst="rect">
            <a:avLst/>
          </a:prstGeom>
        </p:spPr>
      </p:pic>
      <p:sp>
        <p:nvSpPr>
          <p:cNvPr id="28" name="textruta 27"/>
          <p:cNvSpPr txBox="1"/>
          <p:nvPr/>
        </p:nvSpPr>
        <p:spPr>
          <a:xfrm>
            <a:off x="6282176"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57-58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93575646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Limträ</a:t>
            </a:r>
            <a:endParaRPr lang="sv-SE" dirty="0"/>
          </a:p>
        </p:txBody>
      </p:sp>
      <p:sp>
        <p:nvSpPr>
          <p:cNvPr id="3" name="Platshållare för innehåll 2"/>
          <p:cNvSpPr>
            <a:spLocks noGrp="1"/>
          </p:cNvSpPr>
          <p:nvPr>
            <p:ph idx="1"/>
          </p:nvPr>
        </p:nvSpPr>
        <p:spPr>
          <a:xfrm>
            <a:off x="155575" y="1585913"/>
            <a:ext cx="4402138" cy="4224347"/>
          </a:xfrm>
        </p:spPr>
        <p:txBody>
          <a:bodyPr/>
          <a:lstStyle/>
          <a:p>
            <a:r>
              <a:rPr lang="sv-SE" dirty="0" smtClean="0"/>
              <a:t>Limträpelare</a:t>
            </a:r>
          </a:p>
          <a:p>
            <a:endParaRPr lang="sv-SE" dirty="0" smtClean="0"/>
          </a:p>
          <a:p>
            <a:r>
              <a:rPr lang="sv-SE" dirty="0" smtClean="0"/>
              <a:t>Limträbalkar</a:t>
            </a:r>
          </a:p>
          <a:p>
            <a:endParaRPr lang="sv-SE" dirty="0" smtClean="0"/>
          </a:p>
          <a:p>
            <a:r>
              <a:rPr lang="sv-SE" dirty="0" smtClean="0"/>
              <a:t>Limträytterpanel</a:t>
            </a:r>
          </a:p>
          <a:p>
            <a:endParaRPr lang="sv-SE" dirty="0" smtClean="0"/>
          </a:p>
          <a:p>
            <a:r>
              <a:rPr lang="sv-SE" dirty="0" smtClean="0"/>
              <a:t>Limträtrall</a:t>
            </a:r>
          </a:p>
          <a:p>
            <a:endParaRPr lang="sv-SE" dirty="0"/>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102" y="4289964"/>
            <a:ext cx="1674166" cy="1411336"/>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Bildobjekt 3" descr="Malmö Banhall_CMY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993" y="1743024"/>
            <a:ext cx="3232873" cy="2155248"/>
          </a:xfrm>
          <a:prstGeom prst="rect">
            <a:avLst/>
          </a:prstGeom>
          <a:effectLst>
            <a:outerShdw blurRad="50800" dist="38100" dir="2700000" algn="tl" rotWithShape="0">
              <a:srgbClr val="000000">
                <a:alpha val="43000"/>
              </a:srgbClr>
            </a:outerShdw>
          </a:effectLst>
        </p:spPr>
      </p:pic>
      <p:sp>
        <p:nvSpPr>
          <p:cNvPr id="8" name="textruta 7"/>
          <p:cNvSpPr txBox="1"/>
          <p:nvPr/>
        </p:nvSpPr>
        <p:spPr>
          <a:xfrm>
            <a:off x="7561883" y="6098087"/>
            <a:ext cx="122675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26440497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57200" y="274638"/>
            <a:ext cx="8229600" cy="1143000"/>
          </a:xfrm>
        </p:spPr>
        <p:txBody>
          <a:bodyPr/>
          <a:lstStyle/>
          <a:p>
            <a:r>
              <a:rPr lang="sv-SE" dirty="0" smtClean="0"/>
              <a:t>Exempel på uppbyggnad av limträ 1:2</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12" name="Rektangel 11"/>
          <p:cNvSpPr/>
          <p:nvPr/>
        </p:nvSpPr>
        <p:spPr>
          <a:xfrm>
            <a:off x="155574" y="1662113"/>
            <a:ext cx="8577543" cy="1446550"/>
          </a:xfrm>
          <a:prstGeom prst="rect">
            <a:avLst/>
          </a:prstGeom>
        </p:spPr>
        <p:txBody>
          <a:bodyPr wrap="square">
            <a:spAutoFit/>
          </a:bodyPr>
          <a:lstStyle/>
          <a:p>
            <a:r>
              <a:rPr lang="sv-SE" sz="2200" dirty="0"/>
              <a:t>Raka </a:t>
            </a:r>
            <a:r>
              <a:rPr lang="sv-SE" sz="2200" dirty="0" smtClean="0"/>
              <a:t>limträelement:</a:t>
            </a:r>
            <a:endParaRPr lang="sv-SE" sz="2200" dirty="0"/>
          </a:p>
          <a:p>
            <a:pPr marL="285750" lvl="0" indent="-285750">
              <a:buFont typeface="Arial"/>
              <a:buChar char="•"/>
            </a:pPr>
            <a:r>
              <a:rPr lang="sv-SE" sz="2200" dirty="0"/>
              <a:t>Utseende kvalitet: </a:t>
            </a:r>
            <a:r>
              <a:rPr lang="sv-SE" sz="2200" dirty="0" err="1"/>
              <a:t>Renhyvlade</a:t>
            </a:r>
            <a:r>
              <a:rPr lang="sv-SE" sz="2200" dirty="0"/>
              <a:t> – ej lagade ytor – lagerförs normalt i längder upp till 12 </a:t>
            </a:r>
            <a:r>
              <a:rPr lang="sv-SE" sz="2200" dirty="0" smtClean="0"/>
              <a:t>meter</a:t>
            </a:r>
            <a:endParaRPr lang="sv-SE" sz="2200" dirty="0"/>
          </a:p>
          <a:p>
            <a:pPr marL="285750" lvl="0" indent="-285750">
              <a:buFont typeface="Arial"/>
              <a:buChar char="•"/>
            </a:pPr>
            <a:r>
              <a:rPr lang="sv-SE" sz="2200" dirty="0" smtClean="0"/>
              <a:t>Andra </a:t>
            </a:r>
            <a:r>
              <a:rPr lang="sv-SE" sz="2200" dirty="0"/>
              <a:t>längder och tvärsnitt tillverkas mot </a:t>
            </a:r>
            <a:r>
              <a:rPr lang="sv-SE" sz="2200" dirty="0" smtClean="0"/>
              <a:t>beställning</a:t>
            </a:r>
            <a:endParaRPr lang="sv-SE" sz="2200" dirty="0"/>
          </a:p>
        </p:txBody>
      </p:sp>
      <p:pic>
        <p:nvPicPr>
          <p:cNvPr id="9" name="Bildobjekt 8" descr="GL30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4429" y="3412595"/>
            <a:ext cx="4235494" cy="1968536"/>
          </a:xfrm>
          <a:prstGeom prst="rect">
            <a:avLst/>
          </a:prstGeom>
        </p:spPr>
      </p:pic>
      <p:pic>
        <p:nvPicPr>
          <p:cNvPr id="10" name="Bildobjekt 9" descr="GL28h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07" y="3396395"/>
            <a:ext cx="4184575" cy="2189281"/>
          </a:xfrm>
          <a:prstGeom prst="rect">
            <a:avLst/>
          </a:prstGeom>
        </p:spPr>
      </p:pic>
    </p:spTree>
    <p:extLst>
      <p:ext uri="{BB962C8B-B14F-4D97-AF65-F5344CB8AC3E}">
        <p14:creationId xmlns:p14="http://schemas.microsoft.com/office/powerpoint/2010/main" val="37530053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57200" y="274638"/>
            <a:ext cx="8229600" cy="1143000"/>
          </a:xfrm>
        </p:spPr>
        <p:txBody>
          <a:bodyPr/>
          <a:lstStyle/>
          <a:p>
            <a:r>
              <a:rPr lang="sv-SE" dirty="0" smtClean="0"/>
              <a:t>Exempel på uppbyggnad av limträ 2:2</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9" name="Rektangel 8"/>
          <p:cNvSpPr/>
          <p:nvPr/>
        </p:nvSpPr>
        <p:spPr>
          <a:xfrm>
            <a:off x="155575" y="1662113"/>
            <a:ext cx="8622366" cy="1446550"/>
          </a:xfrm>
          <a:prstGeom prst="rect">
            <a:avLst/>
          </a:prstGeom>
        </p:spPr>
        <p:txBody>
          <a:bodyPr wrap="square">
            <a:spAutoFit/>
          </a:bodyPr>
          <a:lstStyle/>
          <a:p>
            <a:r>
              <a:rPr lang="sv-SE" sz="2200" dirty="0"/>
              <a:t>Raka </a:t>
            </a:r>
            <a:r>
              <a:rPr lang="sv-SE" sz="2200" dirty="0" smtClean="0"/>
              <a:t>limträelement:</a:t>
            </a:r>
            <a:endParaRPr lang="sv-SE" sz="2200" dirty="0"/>
          </a:p>
          <a:p>
            <a:pPr marL="285750" lvl="0" indent="-285750">
              <a:buFont typeface="Arial"/>
              <a:buChar char="•"/>
            </a:pPr>
            <a:r>
              <a:rPr lang="sv-SE" sz="2200" dirty="0"/>
              <a:t>Utseende kvalitet: </a:t>
            </a:r>
            <a:r>
              <a:rPr lang="sv-SE" sz="2200" dirty="0" err="1"/>
              <a:t>Renhyvlade</a:t>
            </a:r>
            <a:r>
              <a:rPr lang="sv-SE" sz="2200" dirty="0"/>
              <a:t> – ej lagade ytor – lagerförs normalt i längder upp till 12 </a:t>
            </a:r>
            <a:r>
              <a:rPr lang="sv-SE" sz="2200" dirty="0" smtClean="0"/>
              <a:t>meter</a:t>
            </a:r>
            <a:endParaRPr lang="sv-SE" sz="2200" dirty="0"/>
          </a:p>
          <a:p>
            <a:pPr marL="285750" lvl="0" indent="-285750">
              <a:buFont typeface="Arial"/>
              <a:buChar char="•"/>
            </a:pPr>
            <a:r>
              <a:rPr lang="sv-SE" sz="2200" dirty="0" smtClean="0"/>
              <a:t>Andra </a:t>
            </a:r>
            <a:r>
              <a:rPr lang="sv-SE" sz="2200" dirty="0"/>
              <a:t>längder och tvärsnitt tillverkas mot </a:t>
            </a:r>
            <a:r>
              <a:rPr lang="sv-SE" sz="2200" dirty="0" smtClean="0"/>
              <a:t>beställning</a:t>
            </a:r>
            <a:endParaRPr lang="sv-SE" sz="2200" dirty="0"/>
          </a:p>
        </p:txBody>
      </p:sp>
      <p:pic>
        <p:nvPicPr>
          <p:cNvPr id="8" name="Bildobjekt 7" descr="GL28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084" y="3275994"/>
            <a:ext cx="2653188" cy="2625128"/>
          </a:xfrm>
          <a:prstGeom prst="rect">
            <a:avLst/>
          </a:prstGeom>
        </p:spPr>
      </p:pic>
      <p:pic>
        <p:nvPicPr>
          <p:cNvPr id="10" name="Bildobjekt 9" descr="GL30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174" y="3267876"/>
            <a:ext cx="2681486" cy="2596409"/>
          </a:xfrm>
          <a:prstGeom prst="rect">
            <a:avLst/>
          </a:prstGeom>
        </p:spPr>
      </p:pic>
    </p:spTree>
    <p:extLst>
      <p:ext uri="{BB962C8B-B14F-4D97-AF65-F5344CB8AC3E}">
        <p14:creationId xmlns:p14="http://schemas.microsoft.com/office/powerpoint/2010/main" val="3588491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Miljötrappan för trä</a:t>
            </a:r>
            <a:endParaRPr lang="sv-SE" dirty="0"/>
          </a:p>
        </p:txBody>
      </p:sp>
      <p:sp>
        <p:nvSpPr>
          <p:cNvPr id="3" name="Platshållare för innehåll 2"/>
          <p:cNvSpPr>
            <a:spLocks noGrp="1"/>
          </p:cNvSpPr>
          <p:nvPr>
            <p:ph idx="1"/>
          </p:nvPr>
        </p:nvSpPr>
        <p:spPr/>
        <p:txBody>
          <a:bodyPr/>
          <a:lstStyle/>
          <a:p>
            <a:pPr marL="0" indent="0">
              <a:buNone/>
            </a:pPr>
            <a:endParaRPr lang="sv-SE" dirty="0" smtClean="0"/>
          </a:p>
          <a:p>
            <a:endParaRPr lang="sv-SE" dirty="0"/>
          </a:p>
          <a:p>
            <a:endParaRPr lang="sv-SE" dirty="0" smtClean="0"/>
          </a:p>
          <a:p>
            <a:endParaRPr lang="sv-SE" dirty="0"/>
          </a:p>
          <a:p>
            <a:endParaRPr lang="sv-SE" dirty="0" smtClean="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97" y="2548763"/>
            <a:ext cx="7134181" cy="27960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10</a:t>
            </a:r>
          </a:p>
          <a:p>
            <a:endParaRPr lang="sv-SE" sz="1000" dirty="0">
              <a:solidFill>
                <a:srgbClr val="BFBFBF"/>
              </a:solidFill>
            </a:endParaRPr>
          </a:p>
        </p:txBody>
      </p:sp>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Hållfasthetsklasser för limträ 1:2</a:t>
            </a:r>
            <a:endParaRPr lang="sv-SE" dirty="0"/>
          </a:p>
        </p:txBody>
      </p:sp>
      <p:sp>
        <p:nvSpPr>
          <p:cNvPr id="4" name="Platshållare för innehåll 3"/>
          <p:cNvSpPr>
            <a:spLocks noGrp="1"/>
          </p:cNvSpPr>
          <p:nvPr>
            <p:ph idx="1"/>
          </p:nvPr>
        </p:nvSpPr>
        <p:spPr/>
        <p:txBody>
          <a:bodyPr>
            <a:normAutofit/>
          </a:bodyPr>
          <a:lstStyle/>
          <a:p>
            <a:r>
              <a:rPr lang="sv-SE" dirty="0"/>
              <a:t>CE-märkt limträ tillverkas i Sverige huvudsakligen i hållfasthetsklassen </a:t>
            </a:r>
            <a:r>
              <a:rPr lang="sv-SE" dirty="0" smtClean="0"/>
              <a:t>GL30c </a:t>
            </a:r>
            <a:r>
              <a:rPr lang="sv-SE" dirty="0"/>
              <a:t>eller </a:t>
            </a:r>
            <a:r>
              <a:rPr lang="sv-SE" dirty="0" smtClean="0"/>
              <a:t>GL30h </a:t>
            </a:r>
            <a:r>
              <a:rPr lang="sv-SE" dirty="0"/>
              <a:t>enligt tabell </a:t>
            </a:r>
            <a:r>
              <a:rPr lang="sv-SE" dirty="0" smtClean="0"/>
              <a:t>Tillverkningssortiment. </a:t>
            </a:r>
            <a:r>
              <a:rPr lang="sv-SE" dirty="0"/>
              <a:t>Klyvsågat </a:t>
            </a:r>
            <a:r>
              <a:rPr lang="sv-SE" dirty="0" smtClean="0"/>
              <a:t>limträ reduceras </a:t>
            </a:r>
            <a:r>
              <a:rPr lang="sv-SE" dirty="0"/>
              <a:t>till hållfasthetsklass </a:t>
            </a:r>
            <a:r>
              <a:rPr lang="sv-SE" dirty="0" smtClean="0"/>
              <a:t>GL28c </a:t>
            </a:r>
            <a:r>
              <a:rPr lang="sv-SE" dirty="0"/>
              <a:t>eller </a:t>
            </a:r>
            <a:r>
              <a:rPr lang="sv-SE" dirty="0" smtClean="0"/>
              <a:t>GL28h </a:t>
            </a:r>
            <a:r>
              <a:rPr lang="sv-SE" dirty="0"/>
              <a:t>och betecknas även med bokstaven s (= </a:t>
            </a:r>
            <a:r>
              <a:rPr lang="sv-SE" dirty="0" smtClean="0"/>
              <a:t>split)</a:t>
            </a:r>
            <a:endParaRPr lang="sv-SE" dirty="0"/>
          </a:p>
          <a:p>
            <a:r>
              <a:rPr lang="sv-SE" dirty="0"/>
              <a:t>Karakteristiska värden för beräkning av bärförmåga och styvhet samt densitet framgår </a:t>
            </a:r>
            <a:r>
              <a:rPr lang="sv-SE" dirty="0" smtClean="0"/>
              <a:t>av </a:t>
            </a:r>
            <a:r>
              <a:rPr lang="sv-SE" dirty="0"/>
              <a:t>tabell </a:t>
            </a:r>
            <a:r>
              <a:rPr lang="sv-SE" dirty="0" smtClean="0"/>
              <a:t>på nästa sida</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Tree>
    <p:extLst>
      <p:ext uri="{BB962C8B-B14F-4D97-AF65-F5344CB8AC3E}">
        <p14:creationId xmlns:p14="http://schemas.microsoft.com/office/powerpoint/2010/main" val="253930077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57200" y="274638"/>
            <a:ext cx="8229600" cy="1143000"/>
          </a:xfrm>
        </p:spPr>
        <p:txBody>
          <a:bodyPr/>
          <a:lstStyle/>
          <a:p>
            <a:r>
              <a:rPr lang="sv-SE" dirty="0" smtClean="0"/>
              <a:t>Hållfasthetsklasser för limträ 2:2</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7" name="Bildobjekt 6" descr="tabell1.jpg"/>
          <p:cNvPicPr>
            <a:picLocks noChangeAspect="1"/>
          </p:cNvPicPr>
          <p:nvPr/>
        </p:nvPicPr>
        <p:blipFill rotWithShape="1">
          <a:blip r:embed="rId3">
            <a:extLst>
              <a:ext uri="{28A0092B-C50C-407E-A947-70E740481C1C}">
                <a14:useLocalDpi xmlns:a14="http://schemas.microsoft.com/office/drawing/2010/main" val="0"/>
              </a:ext>
            </a:extLst>
          </a:blip>
          <a:srcRect t="3602" b="20010"/>
          <a:stretch/>
        </p:blipFill>
        <p:spPr>
          <a:xfrm>
            <a:off x="2202441" y="1375371"/>
            <a:ext cx="4837586" cy="4520007"/>
          </a:xfrm>
          <a:prstGeom prst="rect">
            <a:avLst/>
          </a:prstGeom>
        </p:spPr>
      </p:pic>
    </p:spTree>
    <p:extLst>
      <p:ext uri="{BB962C8B-B14F-4D97-AF65-F5344CB8AC3E}">
        <p14:creationId xmlns:p14="http://schemas.microsoft.com/office/powerpoint/2010/main" val="115184167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Limträpelare - Lagersortiment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3" name="Bildobjekt 2" descr="Martinsons_Limtrapelare_inspiration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796" y="1718494"/>
            <a:ext cx="2523622" cy="3785434"/>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4" name="Bildobjekt 3" descr="limträpela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81" y="1662113"/>
            <a:ext cx="3691016" cy="3691016"/>
          </a:xfrm>
          <a:prstGeom prst="rect">
            <a:avLst/>
          </a:prstGeom>
        </p:spPr>
      </p:pic>
    </p:spTree>
    <p:extLst>
      <p:ext uri="{BB962C8B-B14F-4D97-AF65-F5344CB8AC3E}">
        <p14:creationId xmlns:p14="http://schemas.microsoft.com/office/powerpoint/2010/main" val="391226073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Limträbalkar - Lagersortiment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916"/>
          <a:stretch/>
        </p:blipFill>
        <p:spPr bwMode="auto">
          <a:xfrm>
            <a:off x="1032661" y="1397764"/>
            <a:ext cx="3017908" cy="4456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Bildobjekt 2" descr="Balk-pelare-blåhimmel_No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14979"/>
            <a:ext cx="3603157" cy="1541050"/>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7561883" y="6098087"/>
            <a:ext cx="122675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92544992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
            </a:r>
            <a:br>
              <a:rPr lang="sv-SE" dirty="0" smtClean="0"/>
            </a:br>
            <a:r>
              <a:rPr lang="sv-SE" dirty="0" smtClean="0"/>
              <a:t>Limträ - Tillverkningssortiment</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
        <p:nvSpPr>
          <p:cNvPr id="6" name="Platshållare för innehåll 2"/>
          <p:cNvSpPr>
            <a:spLocks noGrp="1"/>
          </p:cNvSpPr>
          <p:nvPr>
            <p:ph idx="1"/>
          </p:nvPr>
        </p:nvSpPr>
        <p:spPr>
          <a:xfrm>
            <a:off x="246451" y="1662113"/>
            <a:ext cx="4213489" cy="4224347"/>
          </a:xfrm>
        </p:spPr>
        <p:txBody>
          <a:bodyPr>
            <a:normAutofit/>
          </a:bodyPr>
          <a:lstStyle/>
          <a:p>
            <a:r>
              <a:rPr lang="sv-SE" sz="1800" dirty="0" smtClean="0"/>
              <a:t>Förklaring:</a:t>
            </a:r>
            <a:br>
              <a:rPr lang="sv-SE" sz="1800" dirty="0" smtClean="0"/>
            </a:br>
            <a:r>
              <a:rPr lang="sv-SE" sz="1800" dirty="0" smtClean="0"/>
              <a:t>h </a:t>
            </a:r>
            <a:r>
              <a:rPr lang="sv-SE" sz="1800" dirty="0"/>
              <a:t>= </a:t>
            </a:r>
            <a:r>
              <a:rPr lang="sv-SE" sz="1800" dirty="0" err="1"/>
              <a:t>homogeneous</a:t>
            </a:r>
            <a:r>
              <a:rPr lang="sv-SE" sz="1800" dirty="0"/>
              <a:t> (homogent limträ</a:t>
            </a:r>
            <a:r>
              <a:rPr lang="sv-SE" sz="1800" dirty="0" smtClean="0"/>
              <a:t>)</a:t>
            </a:r>
            <a:r>
              <a:rPr lang="sv-SE" sz="1800" dirty="0"/>
              <a:t/>
            </a:r>
            <a:br>
              <a:rPr lang="sv-SE" sz="1800" dirty="0"/>
            </a:br>
            <a:r>
              <a:rPr lang="sv-SE" sz="1800" dirty="0" smtClean="0"/>
              <a:t>c </a:t>
            </a:r>
            <a:r>
              <a:rPr lang="sv-SE" sz="1800" dirty="0"/>
              <a:t>= </a:t>
            </a:r>
            <a:r>
              <a:rPr lang="sv-SE" sz="1800" dirty="0" err="1"/>
              <a:t>combined</a:t>
            </a:r>
            <a:r>
              <a:rPr lang="sv-SE" sz="1800" dirty="0"/>
              <a:t> (kombinerat limträ</a:t>
            </a:r>
            <a:r>
              <a:rPr lang="sv-SE" sz="1800" dirty="0" smtClean="0"/>
              <a:t>)</a:t>
            </a:r>
            <a:br>
              <a:rPr lang="sv-SE" sz="1800" dirty="0" smtClean="0"/>
            </a:br>
            <a:r>
              <a:rPr lang="sv-SE" sz="1800" dirty="0" smtClean="0"/>
              <a:t>s </a:t>
            </a:r>
            <a:r>
              <a:rPr lang="sv-SE" sz="1800" dirty="0"/>
              <a:t>= split (klyvsågat limträ).</a:t>
            </a:r>
            <a:br>
              <a:rPr lang="sv-SE" sz="1800" dirty="0"/>
            </a:br>
            <a:endParaRPr lang="sv-SE" sz="1800" dirty="0" smtClean="0"/>
          </a:p>
          <a:p>
            <a:endParaRPr lang="sv-SE" sz="1800" dirty="0"/>
          </a:p>
          <a:p>
            <a:r>
              <a:rPr lang="sv-SE" sz="1800" dirty="0" smtClean="0"/>
              <a:t>* Klyvsågat </a:t>
            </a:r>
            <a:r>
              <a:rPr lang="sv-SE" sz="1800" dirty="0"/>
              <a:t>limträ (GL28cs och GL28hs) ska ha ett höjd/breddförhållande </a:t>
            </a:r>
            <a:r>
              <a:rPr lang="sv-SE" sz="1800" dirty="0" smtClean="0"/>
              <a:t>B/A </a:t>
            </a:r>
            <a:r>
              <a:rPr lang="sv-SE" sz="1800" dirty="0"/>
              <a:t>≤ </a:t>
            </a:r>
            <a:r>
              <a:rPr lang="sv-SE" sz="1800" dirty="0" smtClean="0"/>
              <a:t>8/1.</a:t>
            </a:r>
          </a:p>
          <a:p>
            <a:endParaRPr lang="sv-SE" sz="1800" dirty="0" smtClean="0"/>
          </a:p>
          <a:p>
            <a:r>
              <a:rPr lang="sv-SE" sz="1800" dirty="0" smtClean="0"/>
              <a:t>Fet stil i tabellen = lagersortiment</a:t>
            </a:r>
            <a:endParaRPr lang="sv-SE" sz="1800" dirty="0"/>
          </a:p>
        </p:txBody>
      </p:sp>
      <p:pic>
        <p:nvPicPr>
          <p:cNvPr id="3" name="Bildobjekt 2" descr="tabell tillverkningssortiment-141126.jpg"/>
          <p:cNvPicPr>
            <a:picLocks noChangeAspect="1"/>
          </p:cNvPicPr>
          <p:nvPr/>
        </p:nvPicPr>
        <p:blipFill rotWithShape="1">
          <a:blip r:embed="rId3">
            <a:extLst>
              <a:ext uri="{28A0092B-C50C-407E-A947-70E740481C1C}">
                <a14:useLocalDpi xmlns:a14="http://schemas.microsoft.com/office/drawing/2010/main" val="0"/>
              </a:ext>
            </a:extLst>
          </a:blip>
          <a:srcRect t="2042" b="9834"/>
          <a:stretch/>
        </p:blipFill>
        <p:spPr>
          <a:xfrm>
            <a:off x="4535488" y="1479177"/>
            <a:ext cx="4522459" cy="4527176"/>
          </a:xfrm>
          <a:prstGeom prst="rect">
            <a:avLst/>
          </a:prstGeom>
        </p:spPr>
      </p:pic>
    </p:spTree>
    <p:extLst>
      <p:ext uri="{BB962C8B-B14F-4D97-AF65-F5344CB8AC3E}">
        <p14:creationId xmlns:p14="http://schemas.microsoft.com/office/powerpoint/2010/main" val="12942258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Limträytterpanel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723" y="3835326"/>
            <a:ext cx="2533819" cy="2032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Bildobjekt 3" descr="LiggandeLimträytterpan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124" y="1662113"/>
            <a:ext cx="2538672" cy="2255770"/>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3" name="textruta 2"/>
          <p:cNvSpPr txBox="1"/>
          <p:nvPr/>
        </p:nvSpPr>
        <p:spPr>
          <a:xfrm>
            <a:off x="473075" y="1662113"/>
            <a:ext cx="3649663" cy="3693319"/>
          </a:xfrm>
          <a:prstGeom prst="rect">
            <a:avLst/>
          </a:prstGeom>
          <a:noFill/>
        </p:spPr>
        <p:txBody>
          <a:bodyPr wrap="square" rtlCol="0">
            <a:spAutoFit/>
          </a:bodyPr>
          <a:lstStyle/>
          <a:p>
            <a:pPr marL="285750" indent="-285750">
              <a:buFont typeface="Arial"/>
              <a:buChar char="•"/>
            </a:pPr>
            <a:r>
              <a:rPr lang="sv-SE" dirty="0"/>
              <a:t>Breda utvändiga </a:t>
            </a:r>
            <a:r>
              <a:rPr lang="sv-SE" dirty="0" smtClean="0"/>
              <a:t>panelbrädor </a:t>
            </a:r>
            <a:r>
              <a:rPr lang="sv-SE" dirty="0"/>
              <a:t>tillverkas av limträ, med </a:t>
            </a:r>
            <a:r>
              <a:rPr lang="sv-SE" dirty="0" smtClean="0"/>
              <a:t>tvärsnittsmåtten 25 </a:t>
            </a:r>
            <a:r>
              <a:rPr lang="sv-SE" dirty="0"/>
              <a:t>x 225 alternativt 25 x 325 mm. Råvaran är </a:t>
            </a:r>
            <a:r>
              <a:rPr lang="sv-SE" dirty="0" smtClean="0"/>
              <a:t>gran och limträpanelbrädorna </a:t>
            </a:r>
            <a:r>
              <a:rPr lang="sv-SE" dirty="0"/>
              <a:t>har stående årsringar för ökad livslängd</a:t>
            </a:r>
            <a:r>
              <a:rPr lang="sv-SE" dirty="0" smtClean="0"/>
              <a:t>, formstabilitet </a:t>
            </a:r>
            <a:r>
              <a:rPr lang="sv-SE" dirty="0"/>
              <a:t>och </a:t>
            </a:r>
            <a:r>
              <a:rPr lang="sv-SE" dirty="0" smtClean="0"/>
              <a:t>hållbarhet.</a:t>
            </a:r>
          </a:p>
          <a:p>
            <a:pPr marL="285750" indent="-285750">
              <a:buFont typeface="Arial"/>
              <a:buChar char="•"/>
            </a:pPr>
            <a:r>
              <a:rPr lang="sv-SE" dirty="0" smtClean="0"/>
              <a:t>Det </a:t>
            </a:r>
            <a:r>
              <a:rPr lang="sv-SE" dirty="0"/>
              <a:t>finns en profil </a:t>
            </a:r>
            <a:r>
              <a:rPr lang="sv-SE" dirty="0" smtClean="0"/>
              <a:t>för stående </a:t>
            </a:r>
            <a:r>
              <a:rPr lang="sv-SE" dirty="0"/>
              <a:t>och en för liggande </a:t>
            </a:r>
            <a:r>
              <a:rPr lang="sv-SE" dirty="0" smtClean="0"/>
              <a:t>limträytterpanel.</a:t>
            </a:r>
          </a:p>
          <a:p>
            <a:pPr marL="285750" indent="-285750">
              <a:buFont typeface="Arial"/>
              <a:buChar char="•"/>
            </a:pPr>
            <a:r>
              <a:rPr lang="sv-SE" dirty="0" smtClean="0"/>
              <a:t>Den </a:t>
            </a:r>
            <a:r>
              <a:rPr lang="sv-SE" dirty="0"/>
              <a:t>synliga </a:t>
            </a:r>
            <a:r>
              <a:rPr lang="sv-SE" dirty="0" smtClean="0"/>
              <a:t>framsidan är </a:t>
            </a:r>
            <a:r>
              <a:rPr lang="sv-SE" dirty="0" err="1" smtClean="0"/>
              <a:t>finsågad</a:t>
            </a:r>
            <a:r>
              <a:rPr lang="sv-SE" dirty="0" smtClean="0"/>
              <a:t>.</a:t>
            </a:r>
          </a:p>
          <a:p>
            <a:pPr marL="285750" indent="-285750">
              <a:buFont typeface="Arial"/>
              <a:buChar char="•"/>
            </a:pPr>
            <a:r>
              <a:rPr lang="sv-SE" dirty="0" smtClean="0"/>
              <a:t>Limträytterpanel </a:t>
            </a:r>
            <a:r>
              <a:rPr lang="sv-SE" dirty="0"/>
              <a:t>kan </a:t>
            </a:r>
            <a:r>
              <a:rPr lang="sv-SE" dirty="0" smtClean="0"/>
              <a:t>levereras grundmålad </a:t>
            </a:r>
            <a:r>
              <a:rPr lang="sv-SE" dirty="0"/>
              <a:t>och målad</a:t>
            </a:r>
            <a:r>
              <a:rPr lang="sv-SE" dirty="0" smtClean="0"/>
              <a:t>.</a:t>
            </a:r>
            <a:endParaRPr lang="sv-SE" dirty="0"/>
          </a:p>
        </p:txBody>
      </p:sp>
    </p:spTree>
    <p:extLst>
      <p:ext uri="{BB962C8B-B14F-4D97-AF65-F5344CB8AC3E}">
        <p14:creationId xmlns:p14="http://schemas.microsoft.com/office/powerpoint/2010/main" val="43159066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Limträtrall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339" y="1662113"/>
            <a:ext cx="3359150" cy="2398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4" name="textruta 3"/>
          <p:cNvSpPr txBox="1"/>
          <p:nvPr/>
        </p:nvSpPr>
        <p:spPr>
          <a:xfrm>
            <a:off x="473075" y="1662113"/>
            <a:ext cx="3781425" cy="1477328"/>
          </a:xfrm>
          <a:prstGeom prst="rect">
            <a:avLst/>
          </a:prstGeom>
          <a:noFill/>
        </p:spPr>
        <p:txBody>
          <a:bodyPr wrap="square" rtlCol="0">
            <a:spAutoFit/>
          </a:bodyPr>
          <a:lstStyle/>
          <a:p>
            <a:pPr marL="285750" indent="-285750">
              <a:buFont typeface="Arial"/>
              <a:buChar char="•"/>
            </a:pPr>
            <a:r>
              <a:rPr lang="sv-SE" dirty="0" smtClean="0"/>
              <a:t>Trallbrädor </a:t>
            </a:r>
            <a:r>
              <a:rPr lang="sv-SE" dirty="0"/>
              <a:t>av limträ med </a:t>
            </a:r>
            <a:r>
              <a:rPr lang="sv-SE" dirty="0" smtClean="0"/>
              <a:t>rillad översida </a:t>
            </a:r>
            <a:r>
              <a:rPr lang="sv-SE" dirty="0"/>
              <a:t>tillverkas </a:t>
            </a:r>
            <a:r>
              <a:rPr lang="sv-SE" dirty="0" smtClean="0"/>
              <a:t>av impregnerade</a:t>
            </a:r>
            <a:r>
              <a:rPr lang="sv-SE" dirty="0"/>
              <a:t> </a:t>
            </a:r>
            <a:r>
              <a:rPr lang="sv-SE" dirty="0" smtClean="0"/>
              <a:t>furulameller </a:t>
            </a:r>
            <a:r>
              <a:rPr lang="sv-SE" dirty="0"/>
              <a:t>och med tvärsnittsmåttet 26 x 170 </a:t>
            </a:r>
            <a:r>
              <a:rPr lang="sv-SE" dirty="0" smtClean="0"/>
              <a:t>mm.</a:t>
            </a:r>
          </a:p>
          <a:p>
            <a:endParaRPr lang="sv-SE" dirty="0"/>
          </a:p>
        </p:txBody>
      </p:sp>
    </p:spTree>
    <p:extLst>
      <p:ext uri="{BB962C8B-B14F-4D97-AF65-F5344CB8AC3E}">
        <p14:creationId xmlns:p14="http://schemas.microsoft.com/office/powerpoint/2010/main" val="290822194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a:t>
            </a:r>
            <a:r>
              <a:rPr lang="sv-SE" dirty="0" err="1" smtClean="0"/>
              <a:t>Träsortiment</a:t>
            </a:r>
            <a:endParaRPr lang="sv-SE" dirty="0"/>
          </a:p>
        </p:txBody>
      </p:sp>
      <p:sp>
        <p:nvSpPr>
          <p:cNvPr id="4"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En </a:t>
            </a:r>
            <a:r>
              <a:rPr lang="sv-SE" dirty="0"/>
              <a:t>spontad bräda anges med måttet </a:t>
            </a:r>
            <a:r>
              <a:rPr lang="sv-SE" dirty="0" smtClean="0"/>
              <a:t>23 x 95 </a:t>
            </a:r>
            <a:r>
              <a:rPr lang="sv-SE" dirty="0"/>
              <a:t>mm. Vilket mått är 95 mm? Hur bred är fjädern?</a:t>
            </a:r>
          </a:p>
          <a:p>
            <a:pPr marL="457200" indent="-457200">
              <a:buFont typeface="+mj-lt"/>
              <a:buAutoNum type="arabicPeriod"/>
            </a:pPr>
            <a:r>
              <a:rPr lang="sv-SE" dirty="0" smtClean="0"/>
              <a:t>Vad </a:t>
            </a:r>
            <a:r>
              <a:rPr lang="sv-SE" dirty="0"/>
              <a:t>är en fas respektive en fals?</a:t>
            </a:r>
          </a:p>
          <a:p>
            <a:pPr marL="457200" indent="-457200">
              <a:buFont typeface="+mj-lt"/>
              <a:buAutoNum type="arabicPeriod"/>
            </a:pPr>
            <a:r>
              <a:rPr lang="sv-SE" dirty="0" smtClean="0"/>
              <a:t>Vad </a:t>
            </a:r>
            <a:r>
              <a:rPr lang="sv-SE" dirty="0"/>
              <a:t>menas med </a:t>
            </a:r>
            <a:r>
              <a:rPr lang="sv-SE" dirty="0" err="1"/>
              <a:t>råplan</a:t>
            </a:r>
            <a:r>
              <a:rPr lang="sv-SE" dirty="0"/>
              <a:t>?</a:t>
            </a:r>
          </a:p>
          <a:p>
            <a:pPr marL="457200" indent="-457200">
              <a:buFont typeface="+mj-lt"/>
              <a:buAutoNum type="arabicPeriod"/>
            </a:pPr>
            <a:r>
              <a:rPr lang="sv-SE" dirty="0" smtClean="0"/>
              <a:t>Tidigare </a:t>
            </a:r>
            <a:r>
              <a:rPr lang="sv-SE" dirty="0"/>
              <a:t>talade man om ”</a:t>
            </a:r>
            <a:r>
              <a:rPr lang="sv-SE" dirty="0" err="1"/>
              <a:t>råspont</a:t>
            </a:r>
            <a:r>
              <a:rPr lang="sv-SE" dirty="0"/>
              <a:t>”. Numera kallas produkten ”underlagsspont”. Varför?</a:t>
            </a:r>
          </a:p>
          <a:p>
            <a:pPr marL="457200" indent="-457200">
              <a:buFont typeface="+mj-lt"/>
              <a:buAutoNum type="arabicPeriod"/>
            </a:pPr>
            <a:r>
              <a:rPr lang="sv-SE" dirty="0" smtClean="0"/>
              <a:t>Vad menas med </a:t>
            </a:r>
            <a:r>
              <a:rPr lang="sv-SE" dirty="0"/>
              <a:t>en finsågad yta?</a:t>
            </a:r>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Tree>
    <p:extLst>
      <p:ext uri="{BB962C8B-B14F-4D97-AF65-F5344CB8AC3E}">
        <p14:creationId xmlns:p14="http://schemas.microsoft.com/office/powerpoint/2010/main" val="13030204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266154" cy="4224347"/>
          </a:xfrm>
        </p:spPr>
        <p:txBody>
          <a:bodyPr>
            <a:normAutofit fontScale="70000" lnSpcReduction="20000"/>
          </a:bodyPr>
          <a:lstStyle/>
          <a:p>
            <a:pPr marL="457200" indent="-457200">
              <a:buFont typeface="+mj-lt"/>
              <a:buAutoNum type="arabicPeriod"/>
            </a:pPr>
            <a:r>
              <a:rPr lang="sv-SE" dirty="0"/>
              <a:t>En spontad bräda anges med måttet 23 x 95 mm. Vilket mått är 95 mm? Hur bred är fjädern?</a:t>
            </a:r>
            <a:r>
              <a:rPr lang="sv-SE" dirty="0">
                <a:solidFill>
                  <a:srgbClr val="FF0000"/>
                </a:solidFill>
              </a:rPr>
              <a:t/>
            </a:r>
            <a:br>
              <a:rPr lang="sv-SE" dirty="0">
                <a:solidFill>
                  <a:srgbClr val="FF0000"/>
                </a:solidFill>
              </a:rPr>
            </a:br>
            <a:r>
              <a:rPr lang="sv-SE" dirty="0">
                <a:solidFill>
                  <a:srgbClr val="FF0000"/>
                </a:solidFill>
              </a:rPr>
              <a:t>95mm är totala bredden. Fjädern är 10 mm.</a:t>
            </a:r>
          </a:p>
          <a:p>
            <a:pPr marL="457200" indent="-457200">
              <a:buFont typeface="+mj-lt"/>
              <a:buAutoNum type="arabicPeriod"/>
            </a:pPr>
            <a:r>
              <a:rPr lang="sv-SE" dirty="0"/>
              <a:t>Vad är en fas respektive en fals?</a:t>
            </a:r>
            <a:r>
              <a:rPr lang="sv-SE" dirty="0">
                <a:solidFill>
                  <a:srgbClr val="FF0000"/>
                </a:solidFill>
              </a:rPr>
              <a:t/>
            </a:r>
            <a:br>
              <a:rPr lang="sv-SE" dirty="0">
                <a:solidFill>
                  <a:srgbClr val="FF0000"/>
                </a:solidFill>
              </a:rPr>
            </a:br>
            <a:r>
              <a:rPr lang="sv-SE" dirty="0">
                <a:solidFill>
                  <a:srgbClr val="FF0000"/>
                </a:solidFill>
              </a:rPr>
              <a:t>Ett skarpt hörn i en profil kan ersättas med en fas. En fals är ett alternativ till spont för att sätta samman av paneler.</a:t>
            </a:r>
          </a:p>
          <a:p>
            <a:pPr marL="457200" indent="-457200">
              <a:buFont typeface="+mj-lt"/>
              <a:buAutoNum type="arabicPeriod"/>
            </a:pPr>
            <a:r>
              <a:rPr lang="sv-SE" dirty="0"/>
              <a:t>Vad menas med </a:t>
            </a:r>
            <a:r>
              <a:rPr lang="sv-SE" dirty="0" err="1"/>
              <a:t>råplan</a:t>
            </a:r>
            <a:r>
              <a:rPr lang="sv-SE" dirty="0"/>
              <a:t>?</a:t>
            </a:r>
            <a:r>
              <a:rPr lang="sv-SE" dirty="0">
                <a:solidFill>
                  <a:srgbClr val="FF0000"/>
                </a:solidFill>
              </a:rPr>
              <a:t/>
            </a:r>
            <a:br>
              <a:rPr lang="sv-SE" dirty="0">
                <a:solidFill>
                  <a:srgbClr val="FF0000"/>
                </a:solidFill>
              </a:rPr>
            </a:br>
            <a:r>
              <a:rPr lang="sv-SE" dirty="0">
                <a:solidFill>
                  <a:srgbClr val="FF0000"/>
                </a:solidFill>
              </a:rPr>
              <a:t>En produkt som har tre hyvlade sidor och den fjärde är sågad eller rillad.</a:t>
            </a:r>
          </a:p>
          <a:p>
            <a:pPr marL="457200" indent="-457200">
              <a:buFont typeface="+mj-lt"/>
              <a:buAutoNum type="arabicPeriod"/>
            </a:pPr>
            <a:r>
              <a:rPr lang="sv-SE" dirty="0"/>
              <a:t>Tidigare talade man om ”</a:t>
            </a:r>
            <a:r>
              <a:rPr lang="sv-SE" dirty="0" err="1"/>
              <a:t>råspont</a:t>
            </a:r>
            <a:r>
              <a:rPr lang="sv-SE" dirty="0"/>
              <a:t>”. Numera kallas produkten ”underlagsspont”. Varför?</a:t>
            </a:r>
            <a:r>
              <a:rPr lang="sv-SE" dirty="0">
                <a:solidFill>
                  <a:srgbClr val="FF0000"/>
                </a:solidFill>
              </a:rPr>
              <a:t/>
            </a:r>
            <a:br>
              <a:rPr lang="sv-SE" dirty="0">
                <a:solidFill>
                  <a:srgbClr val="FF0000"/>
                </a:solidFill>
              </a:rPr>
            </a:br>
            <a:r>
              <a:rPr lang="sv-SE" dirty="0" err="1">
                <a:solidFill>
                  <a:srgbClr val="FF0000"/>
                </a:solidFill>
              </a:rPr>
              <a:t>Råsponten</a:t>
            </a:r>
            <a:r>
              <a:rPr lang="sv-SE" dirty="0">
                <a:solidFill>
                  <a:srgbClr val="FF0000"/>
                </a:solidFill>
              </a:rPr>
              <a:t> hade den fjärde sidan, godsidan, sågad. Underlagssponten har den fjärde sidan rillad, för att vara bra underlag för målning av taksprång.</a:t>
            </a:r>
          </a:p>
          <a:p>
            <a:pPr marL="457200" indent="-457200">
              <a:buFont typeface="+mj-lt"/>
              <a:buAutoNum type="arabicPeriod"/>
            </a:pPr>
            <a:r>
              <a:rPr lang="sv-SE" dirty="0"/>
              <a:t>Vad menas med en </a:t>
            </a:r>
            <a:r>
              <a:rPr lang="sv-SE" dirty="0" err="1"/>
              <a:t>finsågad</a:t>
            </a:r>
            <a:r>
              <a:rPr lang="sv-SE" dirty="0"/>
              <a:t> yta?</a:t>
            </a:r>
            <a:br>
              <a:rPr lang="sv-SE" dirty="0"/>
            </a:br>
            <a:r>
              <a:rPr lang="sv-SE" dirty="0">
                <a:solidFill>
                  <a:srgbClr val="FF0000"/>
                </a:solidFill>
              </a:rPr>
              <a:t>En </a:t>
            </a:r>
            <a:r>
              <a:rPr lang="sv-SE" dirty="0" err="1">
                <a:solidFill>
                  <a:srgbClr val="FF0000"/>
                </a:solidFill>
              </a:rPr>
              <a:t>råsågad</a:t>
            </a:r>
            <a:r>
              <a:rPr lang="sv-SE" dirty="0">
                <a:solidFill>
                  <a:srgbClr val="FF0000"/>
                </a:solidFill>
              </a:rPr>
              <a:t> yta är sågad ur rå, fuktig, stock. En </a:t>
            </a:r>
            <a:r>
              <a:rPr lang="sv-SE" dirty="0" err="1">
                <a:solidFill>
                  <a:srgbClr val="FF0000"/>
                </a:solidFill>
              </a:rPr>
              <a:t>finsågad</a:t>
            </a:r>
            <a:r>
              <a:rPr lang="sv-SE" dirty="0">
                <a:solidFill>
                  <a:srgbClr val="FF0000"/>
                </a:solidFill>
              </a:rPr>
              <a:t> yta är sågad ur en torkad utgångsprodukt.</a:t>
            </a:r>
          </a:p>
          <a:p>
            <a:endParaRPr lang="sv-SE" dirty="0"/>
          </a:p>
        </p:txBody>
      </p:sp>
      <p:sp>
        <p:nvSpPr>
          <p:cNvPr id="4" name="Rubrik 1"/>
          <p:cNvSpPr>
            <a:spLocks noGrp="1"/>
          </p:cNvSpPr>
          <p:nvPr>
            <p:ph type="title"/>
          </p:nvPr>
        </p:nvSpPr>
        <p:spPr>
          <a:xfrm>
            <a:off x="457200" y="274638"/>
            <a:ext cx="8229600" cy="1143000"/>
          </a:xfrm>
        </p:spPr>
        <p:txBody>
          <a:bodyPr/>
          <a:lstStyle/>
          <a:p>
            <a:r>
              <a:rPr lang="sv-SE" dirty="0" smtClean="0"/>
              <a:t>Svar om </a:t>
            </a:r>
            <a:r>
              <a:rPr lang="sv-SE" dirty="0" err="1" smtClean="0"/>
              <a:t>Träsortiment</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Träsortiment</a:t>
            </a:r>
            <a:endParaRPr lang="sv-SE" sz="1200" dirty="0">
              <a:solidFill>
                <a:srgbClr val="A6A6A6"/>
              </a:solidFill>
              <a:latin typeface="Arial"/>
              <a:cs typeface="Arial"/>
            </a:endParaRPr>
          </a:p>
        </p:txBody>
      </p:sp>
    </p:spTree>
    <p:extLst>
      <p:ext uri="{BB962C8B-B14F-4D97-AF65-F5344CB8AC3E}">
        <p14:creationId xmlns:p14="http://schemas.microsoft.com/office/powerpoint/2010/main" val="7570342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Träprodukter</a:t>
            </a:r>
            <a:endParaRPr lang="sv-SE" dirty="0"/>
          </a:p>
        </p:txBody>
      </p:sp>
      <p:sp>
        <p:nvSpPr>
          <p:cNvPr id="3" name="Underrubrik 2"/>
          <p:cNvSpPr>
            <a:spLocks noGrp="1"/>
          </p:cNvSpPr>
          <p:nvPr>
            <p:ph type="subTitle" idx="1"/>
          </p:nvPr>
        </p:nvSpPr>
        <p:spPr/>
        <p:txBody>
          <a:bodyPr/>
          <a:lstStyle/>
          <a:p>
            <a:r>
              <a:rPr lang="sv-SE" dirty="0" smtClean="0">
                <a:solidFill>
                  <a:srgbClr val="000000"/>
                </a:solidFill>
              </a:rPr>
              <a:t>Trä kan formas för att passa för många olika ändamål</a:t>
            </a:r>
            <a:endParaRPr lang="sv-SE" dirty="0">
              <a:solidFill>
                <a:srgbClr val="000000"/>
              </a:solidFill>
            </a:endParaRPr>
          </a:p>
        </p:txBody>
      </p:sp>
      <p:sp>
        <p:nvSpPr>
          <p:cNvPr id="4" name="textruta 3"/>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59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8574161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 har dubbla kretslopp</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291" y="1344249"/>
            <a:ext cx="4742674" cy="4597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11</a:t>
            </a:r>
          </a:p>
          <a:p>
            <a:endParaRPr lang="sv-SE" sz="1000" dirty="0">
              <a:solidFill>
                <a:srgbClr val="BFBFBF"/>
              </a:solidFill>
            </a:endParaRPr>
          </a:p>
        </p:txBody>
      </p:sp>
    </p:spTree>
    <p:extLst>
      <p:ext uri="{BB962C8B-B14F-4D97-AF65-F5344CB8AC3E}">
        <p14:creationId xmlns:p14="http://schemas.microsoft.com/office/powerpoint/2010/main" val="253435295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Produkter</a:t>
            </a:r>
            <a:endParaRPr lang="sv-SE" dirty="0"/>
          </a:p>
        </p:txBody>
      </p:sp>
      <p:sp>
        <p:nvSpPr>
          <p:cNvPr id="3" name="Platshållare för innehåll 2"/>
          <p:cNvSpPr>
            <a:spLocks noGrp="1"/>
          </p:cNvSpPr>
          <p:nvPr>
            <p:ph idx="1"/>
          </p:nvPr>
        </p:nvSpPr>
        <p:spPr>
          <a:xfrm>
            <a:off x="155575" y="1568450"/>
            <a:ext cx="4605338" cy="4224347"/>
          </a:xfrm>
        </p:spPr>
        <p:txBody>
          <a:bodyPr/>
          <a:lstStyle/>
          <a:p>
            <a:r>
              <a:rPr lang="sv-SE" dirty="0" smtClean="0"/>
              <a:t>Virke till byggande</a:t>
            </a:r>
          </a:p>
          <a:p>
            <a:r>
              <a:rPr lang="sv-SE" dirty="0" smtClean="0"/>
              <a:t>Konstruktionselement</a:t>
            </a:r>
          </a:p>
          <a:p>
            <a:r>
              <a:rPr lang="sv-SE" dirty="0" smtClean="0"/>
              <a:t>Byggelement</a:t>
            </a:r>
          </a:p>
          <a:p>
            <a:r>
              <a:rPr lang="sv-SE" dirty="0" smtClean="0"/>
              <a:t>Snickerier</a:t>
            </a:r>
            <a:endParaRPr lang="sv-SE" dirty="0"/>
          </a:p>
          <a:p>
            <a:r>
              <a:rPr lang="sv-SE" dirty="0" smtClean="0"/>
              <a:t>Skivor</a:t>
            </a:r>
          </a:p>
          <a:p>
            <a:r>
              <a:rPr lang="sv-SE" dirty="0" smtClean="0"/>
              <a:t>Isolering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097" y="1715801"/>
            <a:ext cx="3056231" cy="4345628"/>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62-77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65044173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Virke till byggande 1:2</a:t>
            </a:r>
            <a:endParaRPr lang="sv-SE" dirty="0"/>
          </a:p>
        </p:txBody>
      </p:sp>
      <p:sp>
        <p:nvSpPr>
          <p:cNvPr id="3" name="Platshållare för innehåll 2"/>
          <p:cNvSpPr>
            <a:spLocks noGrp="1"/>
          </p:cNvSpPr>
          <p:nvPr>
            <p:ph idx="1"/>
          </p:nvPr>
        </p:nvSpPr>
        <p:spPr>
          <a:xfrm>
            <a:off x="155575" y="1568450"/>
            <a:ext cx="4237038" cy="4224347"/>
          </a:xfrm>
        </p:spPr>
        <p:txBody>
          <a:bodyPr/>
          <a:lstStyle/>
          <a:p>
            <a:r>
              <a:rPr lang="sv-SE" dirty="0" smtClean="0"/>
              <a:t>Virke till byggande</a:t>
            </a:r>
          </a:p>
          <a:p>
            <a:r>
              <a:rPr lang="sv-SE" dirty="0" smtClean="0"/>
              <a:t>Konstruktionsvirke</a:t>
            </a:r>
          </a:p>
          <a:p>
            <a:r>
              <a:rPr lang="sv-SE" dirty="0" smtClean="0"/>
              <a:t>Beklädnadsvirke</a:t>
            </a:r>
          </a:p>
          <a:p>
            <a:r>
              <a:rPr lang="sv-SE" dirty="0" smtClean="0"/>
              <a:t>Formvirke</a:t>
            </a:r>
          </a:p>
          <a:p>
            <a:r>
              <a:rPr lang="sv-SE" dirty="0" smtClean="0"/>
              <a:t>Ställningsvirke</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99" r="23755"/>
          <a:stretch/>
        </p:blipFill>
        <p:spPr bwMode="auto">
          <a:xfrm>
            <a:off x="4945663" y="1715802"/>
            <a:ext cx="3842628" cy="3351212"/>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63-65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90746754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Virke till byggande 2:2</a:t>
            </a:r>
            <a:endParaRPr lang="sv-SE" dirty="0"/>
          </a:p>
        </p:txBody>
      </p:sp>
      <p:sp>
        <p:nvSpPr>
          <p:cNvPr id="3" name="Platshållare för innehåll 2"/>
          <p:cNvSpPr>
            <a:spLocks noGrp="1"/>
          </p:cNvSpPr>
          <p:nvPr>
            <p:ph idx="1"/>
          </p:nvPr>
        </p:nvSpPr>
        <p:spPr>
          <a:xfrm>
            <a:off x="155575" y="1568450"/>
            <a:ext cx="4419600" cy="4224347"/>
          </a:xfrm>
        </p:spPr>
        <p:txBody>
          <a:bodyPr/>
          <a:lstStyle/>
          <a:p>
            <a:r>
              <a:rPr lang="sv-SE" dirty="0" smtClean="0"/>
              <a:t>Mellanväggar och ytterväggar</a:t>
            </a:r>
          </a:p>
          <a:p>
            <a:r>
              <a:rPr lang="sv-SE" dirty="0" smtClean="0"/>
              <a:t>Yttertak</a:t>
            </a:r>
          </a:p>
          <a:p>
            <a:r>
              <a:rPr lang="sv-SE" dirty="0" smtClean="0"/>
              <a:t>Terrasser, altaner och balkonger</a:t>
            </a:r>
          </a:p>
          <a:p>
            <a:r>
              <a:rPr lang="sv-SE" dirty="0" smtClean="0"/>
              <a:t>Räcken, staket och plank</a:t>
            </a:r>
          </a:p>
          <a:p>
            <a:endParaRPr lang="sv-SE" dirty="0" smtClean="0"/>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278" y="1743869"/>
            <a:ext cx="3688969" cy="4072097"/>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64-65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5619203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Konstruktionsvirke 1:2</a:t>
            </a:r>
            <a:endParaRPr lang="sv-SE" dirty="0"/>
          </a:p>
        </p:txBody>
      </p:sp>
      <p:sp>
        <p:nvSpPr>
          <p:cNvPr id="3" name="Platshållare för innehåll 2"/>
          <p:cNvSpPr>
            <a:spLocks noGrp="1"/>
          </p:cNvSpPr>
          <p:nvPr>
            <p:ph idx="1"/>
          </p:nvPr>
        </p:nvSpPr>
        <p:spPr>
          <a:xfrm>
            <a:off x="155575" y="1568450"/>
            <a:ext cx="4605338" cy="4224347"/>
          </a:xfrm>
        </p:spPr>
        <p:txBody>
          <a:bodyPr>
            <a:normAutofit lnSpcReduction="10000"/>
          </a:bodyPr>
          <a:lstStyle/>
          <a:p>
            <a:r>
              <a:rPr lang="sv-SE" dirty="0" smtClean="0"/>
              <a:t>Konstruktionsvirke till bärande delar i byggnader</a:t>
            </a:r>
          </a:p>
          <a:p>
            <a:pPr lvl="1"/>
            <a:r>
              <a:rPr lang="sv-SE" dirty="0"/>
              <a:t>Y</a:t>
            </a:r>
            <a:r>
              <a:rPr lang="sv-SE" dirty="0" smtClean="0"/>
              <a:t>tterväggar</a:t>
            </a:r>
          </a:p>
          <a:p>
            <a:pPr lvl="1"/>
            <a:r>
              <a:rPr lang="sv-SE" dirty="0" smtClean="0"/>
              <a:t>Bjälklag</a:t>
            </a:r>
          </a:p>
          <a:p>
            <a:pPr lvl="1"/>
            <a:r>
              <a:rPr lang="sv-SE" dirty="0" smtClean="0"/>
              <a:t>Takstolar och takbalkar</a:t>
            </a:r>
          </a:p>
          <a:p>
            <a:pPr lvl="1"/>
            <a:r>
              <a:rPr lang="sv-SE" dirty="0" smtClean="0"/>
              <a:t>Pelare och stolpar</a:t>
            </a:r>
          </a:p>
          <a:p>
            <a:pPr lvl="1"/>
            <a:r>
              <a:rPr lang="sv-SE" dirty="0" smtClean="0"/>
              <a:t>Balkonger</a:t>
            </a:r>
          </a:p>
          <a:p>
            <a:r>
              <a:rPr lang="sv-SE" dirty="0" smtClean="0"/>
              <a:t>Anläggningar</a:t>
            </a:r>
          </a:p>
          <a:p>
            <a:pPr lvl="1"/>
            <a:r>
              <a:rPr lang="sv-SE" dirty="0" smtClean="0"/>
              <a:t>Bullerskärmar</a:t>
            </a:r>
          </a:p>
          <a:p>
            <a:pPr lvl="1"/>
            <a:r>
              <a:rPr lang="sv-SE" dirty="0" smtClean="0"/>
              <a:t>Broar</a:t>
            </a:r>
          </a:p>
          <a:p>
            <a:pPr lvl="1"/>
            <a:r>
              <a:rPr lang="sv-SE" dirty="0" smtClean="0"/>
              <a:t>Bryggor</a:t>
            </a:r>
          </a:p>
          <a:p>
            <a:pPr lvl="1"/>
            <a:r>
              <a:rPr lang="sv-SE" dirty="0"/>
              <a:t>S</a:t>
            </a:r>
            <a:r>
              <a:rPr lang="sv-SE" dirty="0" smtClean="0"/>
              <a:t>pänger</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440" y="1649413"/>
            <a:ext cx="3144837" cy="4206875"/>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63-64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53036169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sp>
        <p:nvSpPr>
          <p:cNvPr id="5" name="Rubrik 1"/>
          <p:cNvSpPr>
            <a:spLocks noGrp="1"/>
          </p:cNvSpPr>
          <p:nvPr>
            <p:ph type="title"/>
          </p:nvPr>
        </p:nvSpPr>
        <p:spPr>
          <a:xfrm>
            <a:off x="457200" y="274638"/>
            <a:ext cx="8229600" cy="1143000"/>
          </a:xfrm>
        </p:spPr>
        <p:txBody>
          <a:bodyPr/>
          <a:lstStyle/>
          <a:p>
            <a:r>
              <a:rPr lang="sv-SE" dirty="0" smtClean="0"/>
              <a:t>Konstruktionsvirke 2:2</a:t>
            </a:r>
            <a:endParaRPr lang="sv-SE" dirty="0"/>
          </a:p>
        </p:txBody>
      </p:sp>
      <p:sp>
        <p:nvSpPr>
          <p:cNvPr id="6" name="Platshållare för innehåll 2"/>
          <p:cNvSpPr>
            <a:spLocks noGrp="1"/>
          </p:cNvSpPr>
          <p:nvPr>
            <p:ph idx="1"/>
          </p:nvPr>
        </p:nvSpPr>
        <p:spPr>
          <a:xfrm>
            <a:off x="155575" y="1568450"/>
            <a:ext cx="4419600" cy="4224347"/>
          </a:xfrm>
        </p:spPr>
        <p:txBody>
          <a:bodyPr/>
          <a:lstStyle/>
          <a:p>
            <a:r>
              <a:rPr lang="sv-SE" dirty="0" smtClean="0"/>
              <a:t>Hållfasthetsklass visuellt och maskinellt</a:t>
            </a:r>
          </a:p>
          <a:p>
            <a:r>
              <a:rPr lang="sv-SE" dirty="0" smtClean="0"/>
              <a:t>Gran rekommenderas</a:t>
            </a:r>
          </a:p>
          <a:p>
            <a:r>
              <a:rPr lang="sv-SE" dirty="0" smtClean="0"/>
              <a:t>Dimensionshyvlad yta</a:t>
            </a:r>
          </a:p>
          <a:p>
            <a:r>
              <a:rPr lang="sv-SE" dirty="0" smtClean="0"/>
              <a:t>CE märkning</a:t>
            </a:r>
          </a:p>
          <a:p>
            <a:endParaRPr lang="sv-SE" dirty="0"/>
          </a:p>
          <a:p>
            <a:endParaRPr lang="sv-SE" dirty="0" smtClean="0"/>
          </a:p>
          <a:p>
            <a:endParaRPr lang="sv-SE" dirty="0"/>
          </a:p>
        </p:txBody>
      </p:sp>
      <p:pic>
        <p:nvPicPr>
          <p:cNvPr id="2" name="Bildobjekt 1" descr="tabell 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412" y="4303977"/>
            <a:ext cx="5026152" cy="765048"/>
          </a:xfrm>
          <a:prstGeom prst="rect">
            <a:avLst/>
          </a:prstGeom>
        </p:spPr>
      </p:pic>
      <p:pic>
        <p:nvPicPr>
          <p:cNvPr id="3" name="Bildobjekt 2" descr="tabell 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696" y="4995238"/>
            <a:ext cx="6480048" cy="957072"/>
          </a:xfrm>
          <a:prstGeom prst="rect">
            <a:avLst/>
          </a:prstGeom>
        </p:spPr>
      </p:pic>
    </p:spTree>
    <p:extLst>
      <p:ext uri="{BB962C8B-B14F-4D97-AF65-F5344CB8AC3E}">
        <p14:creationId xmlns:p14="http://schemas.microsoft.com/office/powerpoint/2010/main" val="393057532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Utvändigt beklädnadsvirke</a:t>
            </a:r>
            <a:endParaRPr lang="sv-SE" dirty="0"/>
          </a:p>
        </p:txBody>
      </p:sp>
      <p:sp>
        <p:nvSpPr>
          <p:cNvPr id="4" name="Platshållare för innehåll 2"/>
          <p:cNvSpPr>
            <a:spLocks noGrp="1"/>
          </p:cNvSpPr>
          <p:nvPr>
            <p:ph idx="1"/>
          </p:nvPr>
        </p:nvSpPr>
        <p:spPr>
          <a:xfrm>
            <a:off x="155575" y="1568450"/>
            <a:ext cx="4419600" cy="4224347"/>
          </a:xfrm>
        </p:spPr>
        <p:txBody>
          <a:bodyPr/>
          <a:lstStyle/>
          <a:p>
            <a:r>
              <a:rPr lang="sv-SE" dirty="0"/>
              <a:t>K</a:t>
            </a:r>
            <a:r>
              <a:rPr lang="sv-SE" dirty="0" smtClean="0"/>
              <a:t>valitet </a:t>
            </a:r>
            <a:r>
              <a:rPr lang="sv-SE" dirty="0"/>
              <a:t>G4-2 eller bättre</a:t>
            </a:r>
          </a:p>
          <a:p>
            <a:r>
              <a:rPr lang="sv-SE" dirty="0"/>
              <a:t>Gran</a:t>
            </a:r>
          </a:p>
          <a:p>
            <a:r>
              <a:rPr lang="sv-SE" dirty="0" err="1"/>
              <a:t>Finsågad</a:t>
            </a:r>
            <a:r>
              <a:rPr lang="sv-SE" dirty="0"/>
              <a:t> yta</a:t>
            </a:r>
          </a:p>
          <a:p>
            <a:r>
              <a:rPr lang="sv-SE" dirty="0"/>
              <a:t>CE-märkning</a:t>
            </a:r>
          </a:p>
          <a:p>
            <a:endParaRPr lang="sv-SE" dirty="0" smtClean="0"/>
          </a:p>
          <a:p>
            <a:endParaRPr lang="sv-SE" dirty="0"/>
          </a:p>
        </p:txBody>
      </p:sp>
      <p:pic>
        <p:nvPicPr>
          <p:cNvPr id="3" name="Bildobjekt 2" descr="utvLockpan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479" y="1758005"/>
            <a:ext cx="3599688" cy="3444240"/>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19992521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Invändigt beklädnadsvirke</a:t>
            </a:r>
            <a:endParaRPr lang="sv-SE" dirty="0"/>
          </a:p>
        </p:txBody>
      </p:sp>
      <p:sp>
        <p:nvSpPr>
          <p:cNvPr id="4" name="Platshållare för innehåll 2"/>
          <p:cNvSpPr>
            <a:spLocks noGrp="1"/>
          </p:cNvSpPr>
          <p:nvPr>
            <p:ph idx="1"/>
          </p:nvPr>
        </p:nvSpPr>
        <p:spPr>
          <a:xfrm>
            <a:off x="155575" y="1568450"/>
            <a:ext cx="4419600" cy="4224347"/>
          </a:xfrm>
        </p:spPr>
        <p:txBody>
          <a:bodyPr/>
          <a:lstStyle/>
          <a:p>
            <a:r>
              <a:rPr lang="sv-SE" dirty="0"/>
              <a:t>K</a:t>
            </a:r>
            <a:r>
              <a:rPr lang="sv-SE" dirty="0" smtClean="0"/>
              <a:t>valitet </a:t>
            </a:r>
            <a:r>
              <a:rPr lang="sv-SE" dirty="0"/>
              <a:t>G4-1 eller bättre</a:t>
            </a:r>
          </a:p>
          <a:p>
            <a:r>
              <a:rPr lang="sv-SE" dirty="0"/>
              <a:t>Furu eller gran</a:t>
            </a:r>
          </a:p>
          <a:p>
            <a:r>
              <a:rPr lang="sv-SE" dirty="0"/>
              <a:t>Profilhyvlade eller </a:t>
            </a:r>
            <a:r>
              <a:rPr lang="sv-SE" dirty="0" smtClean="0"/>
              <a:t>eventuellt </a:t>
            </a:r>
            <a:r>
              <a:rPr lang="sv-SE" dirty="0" err="1"/>
              <a:t>finsågade</a:t>
            </a:r>
            <a:endParaRPr lang="sv-SE" dirty="0"/>
          </a:p>
          <a:p>
            <a:r>
              <a:rPr lang="sv-SE" dirty="0"/>
              <a:t>CE-märkning</a:t>
            </a:r>
          </a:p>
          <a:p>
            <a:endParaRPr lang="sv-SE" dirty="0" smtClean="0"/>
          </a:p>
          <a:p>
            <a:endParaRPr lang="sv-SE" dirty="0"/>
          </a:p>
        </p:txBody>
      </p:sp>
      <p:pic>
        <p:nvPicPr>
          <p:cNvPr id="3" name="Bildobjekt 2" descr="invpärlspo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59725" y="1732034"/>
            <a:ext cx="3599688" cy="3596640"/>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37251015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Formvirke</a:t>
            </a:r>
            <a:endParaRPr lang="sv-SE" dirty="0"/>
          </a:p>
        </p:txBody>
      </p:sp>
      <p:sp>
        <p:nvSpPr>
          <p:cNvPr id="4" name="Platshållare för innehåll 2"/>
          <p:cNvSpPr>
            <a:spLocks noGrp="1"/>
          </p:cNvSpPr>
          <p:nvPr>
            <p:ph idx="1"/>
          </p:nvPr>
        </p:nvSpPr>
        <p:spPr>
          <a:xfrm>
            <a:off x="155575" y="1568450"/>
            <a:ext cx="4419600" cy="4224347"/>
          </a:xfrm>
        </p:spPr>
        <p:txBody>
          <a:bodyPr/>
          <a:lstStyle/>
          <a:p>
            <a:r>
              <a:rPr lang="sv-SE" dirty="0"/>
              <a:t>Sort </a:t>
            </a:r>
            <a:r>
              <a:rPr lang="sv-SE" dirty="0" smtClean="0"/>
              <a:t>G4-4 </a:t>
            </a:r>
            <a:r>
              <a:rPr lang="sv-SE" dirty="0"/>
              <a:t>eller bättre</a:t>
            </a:r>
          </a:p>
          <a:p>
            <a:r>
              <a:rPr lang="sv-SE" dirty="0"/>
              <a:t>För synliga konstruktioner, </a:t>
            </a:r>
            <a:r>
              <a:rPr lang="sv-SE" dirty="0" smtClean="0"/>
              <a:t>till exempel </a:t>
            </a:r>
            <a:r>
              <a:rPr lang="sv-SE" dirty="0"/>
              <a:t>broar och viadukter, krävs högre </a:t>
            </a:r>
            <a:r>
              <a:rPr lang="sv-SE" dirty="0" smtClean="0"/>
              <a:t>kvalitet</a:t>
            </a:r>
            <a:endParaRPr lang="sv-SE" dirty="0"/>
          </a:p>
          <a:p>
            <a:r>
              <a:rPr lang="sv-SE" dirty="0"/>
              <a:t>För bärande delar krävs konstruktionsvirke</a:t>
            </a:r>
          </a:p>
          <a:p>
            <a:endParaRPr lang="sv-SE" dirty="0" smtClean="0"/>
          </a:p>
          <a:p>
            <a:endParaRPr lang="sv-SE" dirty="0"/>
          </a:p>
        </p:txBody>
      </p:sp>
      <p:pic>
        <p:nvPicPr>
          <p:cNvPr id="3" name="Bildobjekt 2" descr="CIMG5144.jpg"/>
          <p:cNvPicPr>
            <a:picLocks noChangeAspect="1"/>
          </p:cNvPicPr>
          <p:nvPr/>
        </p:nvPicPr>
        <p:blipFill rotWithShape="1">
          <a:blip r:embed="rId3">
            <a:extLst>
              <a:ext uri="{28A0092B-C50C-407E-A947-70E740481C1C}">
                <a14:useLocalDpi xmlns:a14="http://schemas.microsoft.com/office/drawing/2010/main" val="0"/>
              </a:ext>
            </a:extLst>
          </a:blip>
          <a:srcRect l="12490" r="-1" b="13530"/>
          <a:stretch/>
        </p:blipFill>
        <p:spPr>
          <a:xfrm>
            <a:off x="5230780" y="1865633"/>
            <a:ext cx="3306606" cy="2454027"/>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79668703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Ställningsvirke</a:t>
            </a:r>
            <a:endParaRPr lang="sv-SE" dirty="0"/>
          </a:p>
        </p:txBody>
      </p:sp>
      <p:sp>
        <p:nvSpPr>
          <p:cNvPr id="4" name="Platshållare för innehåll 2"/>
          <p:cNvSpPr>
            <a:spLocks noGrp="1"/>
          </p:cNvSpPr>
          <p:nvPr>
            <p:ph idx="1"/>
          </p:nvPr>
        </p:nvSpPr>
        <p:spPr>
          <a:xfrm>
            <a:off x="155575" y="1568450"/>
            <a:ext cx="4419600" cy="4224347"/>
          </a:xfrm>
        </p:spPr>
        <p:txBody>
          <a:bodyPr>
            <a:normAutofit lnSpcReduction="10000"/>
          </a:bodyPr>
          <a:lstStyle/>
          <a:p>
            <a:r>
              <a:rPr lang="sv-SE" dirty="0"/>
              <a:t>Begagnat virke får </a:t>
            </a:r>
            <a:r>
              <a:rPr lang="sv-SE" dirty="0" smtClean="0"/>
              <a:t>återanvändas</a:t>
            </a:r>
            <a:endParaRPr lang="sv-SE" dirty="0"/>
          </a:p>
          <a:p>
            <a:r>
              <a:rPr lang="sv-SE" dirty="0"/>
              <a:t>Fingerskarvat virke är inte tillåtet</a:t>
            </a:r>
          </a:p>
          <a:p>
            <a:r>
              <a:rPr lang="sv-SE" dirty="0"/>
              <a:t>Konstruktionsvirke i bärande delar</a:t>
            </a:r>
          </a:p>
          <a:p>
            <a:r>
              <a:rPr lang="sv-SE" dirty="0"/>
              <a:t>Olika krav beroende på kommande belastning</a:t>
            </a:r>
          </a:p>
          <a:p>
            <a:r>
              <a:rPr lang="sv-SE" dirty="0"/>
              <a:t>Ställningsplank</a:t>
            </a:r>
          </a:p>
          <a:p>
            <a:r>
              <a:rPr lang="sv-SE" dirty="0"/>
              <a:t>Sågade </a:t>
            </a:r>
            <a:r>
              <a:rPr lang="sv-SE" dirty="0" smtClean="0"/>
              <a:t>ytor</a:t>
            </a:r>
          </a:p>
          <a:p>
            <a:r>
              <a:rPr lang="sv-SE" dirty="0" smtClean="0"/>
              <a:t>CE-märkning</a:t>
            </a:r>
            <a:endParaRPr lang="sv-SE" dirty="0"/>
          </a:p>
          <a:p>
            <a:endParaRPr lang="sv-SE" dirty="0" smtClean="0"/>
          </a:p>
          <a:p>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3" name="Bildobjekt 2" descr="ställning.jpg"/>
          <p:cNvPicPr>
            <a:picLocks noChangeAspect="1"/>
          </p:cNvPicPr>
          <p:nvPr/>
        </p:nvPicPr>
        <p:blipFill rotWithShape="1">
          <a:blip r:embed="rId3">
            <a:extLst>
              <a:ext uri="{28A0092B-C50C-407E-A947-70E740481C1C}">
                <a14:useLocalDpi xmlns:a14="http://schemas.microsoft.com/office/drawing/2010/main" val="0"/>
              </a:ext>
            </a:extLst>
          </a:blip>
          <a:srcRect l="21787" r="15224" b="5774"/>
          <a:stretch/>
        </p:blipFill>
        <p:spPr>
          <a:xfrm>
            <a:off x="5252306" y="1880178"/>
            <a:ext cx="3143324" cy="2755206"/>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54316269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Virke till snickerier</a:t>
            </a:r>
            <a:endParaRPr lang="sv-SE" dirty="0"/>
          </a:p>
        </p:txBody>
      </p:sp>
      <p:sp>
        <p:nvSpPr>
          <p:cNvPr id="3" name="Platshållare för innehåll 2"/>
          <p:cNvSpPr>
            <a:spLocks noGrp="1"/>
          </p:cNvSpPr>
          <p:nvPr>
            <p:ph idx="1"/>
          </p:nvPr>
        </p:nvSpPr>
        <p:spPr>
          <a:xfrm>
            <a:off x="155575" y="1585913"/>
            <a:ext cx="4402138" cy="4224347"/>
          </a:xfrm>
        </p:spPr>
        <p:txBody>
          <a:bodyPr/>
          <a:lstStyle/>
          <a:p>
            <a:r>
              <a:rPr lang="sv-SE" dirty="0" smtClean="0"/>
              <a:t>Fönster</a:t>
            </a:r>
          </a:p>
          <a:p>
            <a:endParaRPr lang="sv-SE" dirty="0" smtClean="0"/>
          </a:p>
          <a:p>
            <a:r>
              <a:rPr lang="sv-SE" dirty="0" smtClean="0"/>
              <a:t>Dörrar</a:t>
            </a:r>
          </a:p>
          <a:p>
            <a:endParaRPr lang="sv-SE" dirty="0" smtClean="0"/>
          </a:p>
          <a:p>
            <a:r>
              <a:rPr lang="sv-SE" dirty="0" smtClean="0"/>
              <a:t>Inredning</a:t>
            </a:r>
          </a:p>
          <a:p>
            <a:endParaRPr lang="sv-SE" dirty="0"/>
          </a:p>
          <a:p>
            <a:r>
              <a:rPr lang="sv-SE" dirty="0" smtClean="0"/>
              <a:t>Trappor</a:t>
            </a:r>
          </a:p>
          <a:p>
            <a:endParaRPr lang="sv-SE" dirty="0" smtClean="0"/>
          </a:p>
          <a:p>
            <a:pPr marL="0" indent="0">
              <a:buNone/>
            </a:pP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4" y="1725388"/>
            <a:ext cx="4121150" cy="2616541"/>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363808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Energianvändning i hus</a:t>
            </a:r>
            <a:endParaRPr lang="sv-SE" dirty="0"/>
          </a:p>
        </p:txBody>
      </p:sp>
      <p:sp>
        <p:nvSpPr>
          <p:cNvPr id="3" name="Platshållare för innehåll 2"/>
          <p:cNvSpPr>
            <a:spLocks noGrp="1"/>
          </p:cNvSpPr>
          <p:nvPr>
            <p:ph idx="1"/>
          </p:nvPr>
        </p:nvSpPr>
        <p:spPr>
          <a:xfrm>
            <a:off x="163513" y="1590675"/>
            <a:ext cx="4410075" cy="4248763"/>
          </a:xfrm>
        </p:spPr>
        <p:txBody>
          <a:bodyPr/>
          <a:lstStyle/>
          <a:p>
            <a:r>
              <a:rPr lang="sv-SE" dirty="0" smtClean="0"/>
              <a:t>I byggprocessen</a:t>
            </a:r>
            <a:endParaRPr lang="sv-SE" dirty="0"/>
          </a:p>
          <a:p>
            <a:pPr lvl="1"/>
            <a:r>
              <a:rPr lang="sv-SE" dirty="0" smtClean="0"/>
              <a:t>Tidigare </a:t>
            </a:r>
            <a:r>
              <a:rPr lang="sv-SE" dirty="0"/>
              <a:t>försumbart ökar i betydelse när driftenergin minskar</a:t>
            </a:r>
          </a:p>
          <a:p>
            <a:endParaRPr lang="sv-SE" dirty="0" smtClean="0"/>
          </a:p>
          <a:p>
            <a:r>
              <a:rPr lang="sv-SE" dirty="0" smtClean="0"/>
              <a:t>I driftskedet</a:t>
            </a:r>
          </a:p>
          <a:p>
            <a:pPr lvl="1"/>
            <a:r>
              <a:rPr lang="sv-SE" dirty="0" smtClean="0"/>
              <a:t>Har </a:t>
            </a:r>
            <a:r>
              <a:rPr lang="sv-SE" dirty="0"/>
              <a:t>dominerat men </a:t>
            </a:r>
            <a:r>
              <a:rPr lang="sv-SE" dirty="0" smtClean="0"/>
              <a:t>minskar i energisnåla byggnader</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69" y="1709959"/>
            <a:ext cx="4135811" cy="2773747"/>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12</a:t>
            </a:r>
          </a:p>
          <a:p>
            <a:endParaRPr lang="sv-SE" sz="1000" dirty="0">
              <a:solidFill>
                <a:srgbClr val="BFBFBF"/>
              </a:solidFill>
            </a:endParaRPr>
          </a:p>
        </p:txBody>
      </p:sp>
    </p:spTree>
    <p:extLst>
      <p:ext uri="{BB962C8B-B14F-4D97-AF65-F5344CB8AC3E}">
        <p14:creationId xmlns:p14="http://schemas.microsoft.com/office/powerpoint/2010/main" val="253435295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Byggelement</a:t>
            </a:r>
            <a:endParaRPr lang="sv-SE" dirty="0"/>
          </a:p>
        </p:txBody>
      </p:sp>
      <p:sp>
        <p:nvSpPr>
          <p:cNvPr id="3" name="Platshållare för innehåll 2"/>
          <p:cNvSpPr>
            <a:spLocks noGrp="1"/>
          </p:cNvSpPr>
          <p:nvPr>
            <p:ph idx="1"/>
          </p:nvPr>
        </p:nvSpPr>
        <p:spPr>
          <a:xfrm>
            <a:off x="155575" y="1568450"/>
            <a:ext cx="4419600" cy="4224347"/>
          </a:xfrm>
        </p:spPr>
        <p:txBody>
          <a:bodyPr/>
          <a:lstStyle/>
          <a:p>
            <a:r>
              <a:rPr lang="sv-SE" dirty="0" smtClean="0"/>
              <a:t>Konstruktionselement</a:t>
            </a:r>
          </a:p>
          <a:p>
            <a:r>
              <a:rPr lang="sv-SE" dirty="0" smtClean="0"/>
              <a:t>Planelement</a:t>
            </a:r>
          </a:p>
          <a:p>
            <a:pPr lvl="1"/>
            <a:r>
              <a:rPr lang="sv-SE" dirty="0" smtClean="0"/>
              <a:t>Väggar</a:t>
            </a:r>
            <a:endParaRPr lang="sv-SE" dirty="0"/>
          </a:p>
          <a:p>
            <a:pPr lvl="1"/>
            <a:r>
              <a:rPr lang="sv-SE" dirty="0" smtClean="0"/>
              <a:t>Bjälklag </a:t>
            </a:r>
            <a:endParaRPr lang="sv-SE" dirty="0"/>
          </a:p>
          <a:p>
            <a:pPr lvl="1"/>
            <a:r>
              <a:rPr lang="sv-SE" dirty="0" smtClean="0"/>
              <a:t>Tak</a:t>
            </a:r>
          </a:p>
          <a:p>
            <a:r>
              <a:rPr lang="sv-SE" dirty="0" smtClean="0"/>
              <a:t>Volymelement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776" y="1729835"/>
            <a:ext cx="3848280" cy="4072097"/>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67-74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19559324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Konstruktionselement</a:t>
            </a:r>
            <a:endParaRPr lang="sv-SE" dirty="0"/>
          </a:p>
        </p:txBody>
      </p:sp>
      <p:sp>
        <p:nvSpPr>
          <p:cNvPr id="3" name="Platshållare för innehåll 2"/>
          <p:cNvSpPr>
            <a:spLocks noGrp="1"/>
          </p:cNvSpPr>
          <p:nvPr>
            <p:ph idx="1"/>
          </p:nvPr>
        </p:nvSpPr>
        <p:spPr>
          <a:xfrm>
            <a:off x="155575" y="1552575"/>
            <a:ext cx="4419600" cy="4224347"/>
          </a:xfrm>
        </p:spPr>
        <p:txBody>
          <a:bodyPr>
            <a:normAutofit/>
          </a:bodyPr>
          <a:lstStyle/>
          <a:p>
            <a:r>
              <a:rPr lang="sv-SE" dirty="0" smtClean="0"/>
              <a:t>Limträ</a:t>
            </a:r>
          </a:p>
          <a:p>
            <a:pPr marL="457200" lvl="1" indent="0">
              <a:buNone/>
            </a:pPr>
            <a:endParaRPr lang="sv-SE" dirty="0" smtClean="0"/>
          </a:p>
          <a:p>
            <a:r>
              <a:rPr lang="sv-SE" dirty="0" smtClean="0"/>
              <a:t>Fanerträ</a:t>
            </a:r>
          </a:p>
          <a:p>
            <a:endParaRPr lang="sv-SE" dirty="0" smtClean="0"/>
          </a:p>
          <a:p>
            <a:r>
              <a:rPr lang="sv-SE" dirty="0" smtClean="0"/>
              <a:t>Lättreglar och lättbalkar</a:t>
            </a:r>
            <a:br>
              <a:rPr lang="sv-SE" dirty="0" smtClean="0"/>
            </a:br>
            <a:endParaRPr lang="sv-SE" dirty="0" smtClean="0"/>
          </a:p>
          <a:p>
            <a:r>
              <a:rPr lang="sv-SE" dirty="0"/>
              <a:t>Korslimmat </a:t>
            </a:r>
            <a:r>
              <a:rPr lang="sv-SE" dirty="0" smtClean="0"/>
              <a:t>trä – KL trä</a:t>
            </a:r>
            <a:endParaRPr lang="sv-SE" dirty="0"/>
          </a:p>
          <a:p>
            <a:pPr marL="0" indent="0">
              <a:buNone/>
            </a:pPr>
            <a:endParaRPr lang="sv-SE" dirty="0" smtClean="0"/>
          </a:p>
          <a:p>
            <a:r>
              <a:rPr lang="sv-SE" dirty="0" smtClean="0"/>
              <a:t>Takstolar</a:t>
            </a:r>
          </a:p>
          <a:p>
            <a:endParaRPr lang="sv-SE" dirty="0" smtClean="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12"/>
          <a:stretch/>
        </p:blipFill>
        <p:spPr bwMode="auto">
          <a:xfrm>
            <a:off x="5330351" y="1727995"/>
            <a:ext cx="3019340" cy="4221956"/>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67-74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34685072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Limträ</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717" y="1662112"/>
            <a:ext cx="1988341" cy="3115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620" y="1662113"/>
            <a:ext cx="3135494" cy="3485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67-69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26001224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Fanerträ</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sp>
        <p:nvSpPr>
          <p:cNvPr id="5" name="Platshållare för innehåll 2"/>
          <p:cNvSpPr>
            <a:spLocks noGrp="1"/>
          </p:cNvSpPr>
          <p:nvPr>
            <p:ph idx="1"/>
          </p:nvPr>
        </p:nvSpPr>
        <p:spPr>
          <a:xfrm>
            <a:off x="155575" y="1652588"/>
            <a:ext cx="4237038" cy="4224347"/>
          </a:xfrm>
        </p:spPr>
        <p:txBody>
          <a:bodyPr>
            <a:normAutofit/>
          </a:bodyPr>
          <a:lstStyle/>
          <a:p>
            <a:r>
              <a:rPr lang="sv-SE" dirty="0" err="1"/>
              <a:t>Fanerträ</a:t>
            </a:r>
            <a:r>
              <a:rPr lang="sv-SE" dirty="0"/>
              <a:t> förekommer som balk eller skivor</a:t>
            </a:r>
          </a:p>
          <a:p>
            <a:r>
              <a:rPr lang="sv-SE" dirty="0" smtClean="0"/>
              <a:t>Cirka </a:t>
            </a:r>
            <a:r>
              <a:rPr lang="sv-SE" dirty="0"/>
              <a:t>6 mm tjocka faner. I balk är alla faner i samma riktning, i skivor korsvis</a:t>
            </a:r>
          </a:p>
          <a:p>
            <a:r>
              <a:rPr lang="sv-SE" dirty="0"/>
              <a:t>Tjocklek </a:t>
            </a:r>
            <a:r>
              <a:rPr lang="sv-SE" dirty="0" smtClean="0"/>
              <a:t>27 - 75 </a:t>
            </a:r>
            <a:r>
              <a:rPr lang="sv-SE" dirty="0"/>
              <a:t>mm, </a:t>
            </a:r>
            <a:r>
              <a:rPr lang="sv-SE" dirty="0" smtClean="0"/>
              <a:t>bredd   </a:t>
            </a:r>
            <a:r>
              <a:rPr lang="sv-SE" dirty="0"/>
              <a:t>&lt; </a:t>
            </a:r>
            <a:r>
              <a:rPr lang="sv-SE" dirty="0" smtClean="0"/>
              <a:t>2000 </a:t>
            </a:r>
            <a:r>
              <a:rPr lang="sv-SE" dirty="0"/>
              <a:t>mm och längd </a:t>
            </a:r>
            <a:r>
              <a:rPr lang="sv-SE" dirty="0" smtClean="0"/>
              <a:t>           &lt; 20000 mm</a:t>
            </a:r>
          </a:p>
          <a:p>
            <a:r>
              <a:rPr lang="sv-SE" dirty="0" smtClean="0"/>
              <a:t>CE-märkning</a:t>
            </a:r>
            <a:endParaRPr lang="sv-SE" dirty="0"/>
          </a:p>
        </p:txBody>
      </p:sp>
      <p:pic>
        <p:nvPicPr>
          <p:cNvPr id="3" name="Bildobjekt 2" descr="fanerträbalk-med text.jpg"/>
          <p:cNvPicPr>
            <a:picLocks noChangeAspect="1"/>
          </p:cNvPicPr>
          <p:nvPr/>
        </p:nvPicPr>
        <p:blipFill rotWithShape="1">
          <a:blip r:embed="rId3">
            <a:extLst>
              <a:ext uri="{28A0092B-C50C-407E-A947-70E740481C1C}">
                <a14:useLocalDpi xmlns:a14="http://schemas.microsoft.com/office/drawing/2010/main" val="0"/>
              </a:ext>
            </a:extLst>
          </a:blip>
          <a:srcRect b="10972"/>
          <a:stretch/>
        </p:blipFill>
        <p:spPr>
          <a:xfrm>
            <a:off x="5632597" y="1778805"/>
            <a:ext cx="2870112" cy="3055134"/>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53960984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Lättbalk</a:t>
            </a:r>
            <a:endParaRPr lang="sv-SE" dirty="0"/>
          </a:p>
        </p:txBody>
      </p:sp>
      <p:sp>
        <p:nvSpPr>
          <p:cNvPr id="6" name="Platshållare för innehåll 2"/>
          <p:cNvSpPr>
            <a:spLocks noGrp="1"/>
          </p:cNvSpPr>
          <p:nvPr>
            <p:ph idx="1"/>
          </p:nvPr>
        </p:nvSpPr>
        <p:spPr>
          <a:xfrm>
            <a:off x="155575" y="1652588"/>
            <a:ext cx="4237038" cy="4224347"/>
          </a:xfrm>
        </p:spPr>
        <p:txBody>
          <a:bodyPr>
            <a:normAutofit/>
          </a:bodyPr>
          <a:lstStyle/>
          <a:p>
            <a:r>
              <a:rPr lang="sv-SE" dirty="0" smtClean="0"/>
              <a:t>Lättbalk </a:t>
            </a:r>
            <a:r>
              <a:rPr lang="sv-SE" dirty="0"/>
              <a:t>och lättreglar har </a:t>
            </a:r>
            <a:r>
              <a:rPr lang="sv-SE" dirty="0" smtClean="0"/>
              <a:t/>
            </a:r>
            <a:br>
              <a:rPr lang="sv-SE" dirty="0" smtClean="0"/>
            </a:br>
            <a:r>
              <a:rPr lang="sv-SE" dirty="0" smtClean="0"/>
              <a:t>I</a:t>
            </a:r>
            <a:r>
              <a:rPr lang="sv-SE" dirty="0"/>
              <a:t>-tvärsnitt</a:t>
            </a:r>
          </a:p>
          <a:p>
            <a:r>
              <a:rPr lang="sv-SE" dirty="0"/>
              <a:t>Flänsar av konstruktionsvirke eller </a:t>
            </a:r>
            <a:r>
              <a:rPr lang="sv-SE" dirty="0" err="1"/>
              <a:t>fanerträ</a:t>
            </a:r>
            <a:r>
              <a:rPr lang="sv-SE" dirty="0"/>
              <a:t>. Liv av K-board eller </a:t>
            </a:r>
            <a:r>
              <a:rPr lang="sv-SE" dirty="0" smtClean="0"/>
              <a:t>OSB</a:t>
            </a:r>
          </a:p>
          <a:p>
            <a:r>
              <a:rPr lang="sv-SE" dirty="0" smtClean="0"/>
              <a:t>CE-märkning</a:t>
            </a:r>
            <a:endParaRPr lang="sv-SE" dirty="0"/>
          </a:p>
        </p:txBody>
      </p:sp>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3" name="Bildobjekt 2" descr="lättbalk-med text.jpg"/>
          <p:cNvPicPr>
            <a:picLocks noChangeAspect="1"/>
          </p:cNvPicPr>
          <p:nvPr/>
        </p:nvPicPr>
        <p:blipFill rotWithShape="1">
          <a:blip r:embed="rId3">
            <a:extLst>
              <a:ext uri="{28A0092B-C50C-407E-A947-70E740481C1C}">
                <a14:useLocalDpi xmlns:a14="http://schemas.microsoft.com/office/drawing/2010/main" val="0"/>
              </a:ext>
            </a:extLst>
          </a:blip>
          <a:srcRect l="1" r="14074" b="14582"/>
          <a:stretch/>
        </p:blipFill>
        <p:spPr>
          <a:xfrm>
            <a:off x="5539900" y="1707774"/>
            <a:ext cx="3235470" cy="3054491"/>
          </a:xfrm>
          <a:prstGeom prst="rect">
            <a:avLst/>
          </a:prstGeom>
        </p:spPr>
      </p:pic>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48263509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Takstolar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47" b="48958"/>
          <a:stretch/>
        </p:blipFill>
        <p:spPr bwMode="auto">
          <a:xfrm>
            <a:off x="6887844" y="2102277"/>
            <a:ext cx="2256156" cy="32147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267" b="602"/>
          <a:stretch/>
        </p:blipFill>
        <p:spPr bwMode="auto">
          <a:xfrm>
            <a:off x="4613209" y="2087981"/>
            <a:ext cx="2232057" cy="32362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ktangel 10"/>
          <p:cNvSpPr/>
          <p:nvPr/>
        </p:nvSpPr>
        <p:spPr>
          <a:xfrm>
            <a:off x="7609108" y="5256405"/>
            <a:ext cx="874195" cy="206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Platshållare för innehåll 2"/>
          <p:cNvSpPr>
            <a:spLocks noGrp="1"/>
          </p:cNvSpPr>
          <p:nvPr>
            <p:ph idx="1"/>
          </p:nvPr>
        </p:nvSpPr>
        <p:spPr>
          <a:xfrm>
            <a:off x="155575" y="1652588"/>
            <a:ext cx="4237038" cy="4224347"/>
          </a:xfrm>
        </p:spPr>
        <p:txBody>
          <a:bodyPr>
            <a:normAutofit/>
          </a:bodyPr>
          <a:lstStyle/>
          <a:p>
            <a:r>
              <a:rPr lang="sv-SE" dirty="0"/>
              <a:t>Industriellt tillverkade inomhus under kontrollerade förhållanden</a:t>
            </a:r>
          </a:p>
          <a:p>
            <a:r>
              <a:rPr lang="sv-SE" dirty="0"/>
              <a:t>Konstruktionsvirke med spikplåtsbeslag i knutpunkterna</a:t>
            </a:r>
          </a:p>
          <a:p>
            <a:r>
              <a:rPr lang="sv-SE" dirty="0" smtClean="0"/>
              <a:t>Ska </a:t>
            </a:r>
            <a:r>
              <a:rPr lang="sv-SE" dirty="0"/>
              <a:t>hanteras och lagras </a:t>
            </a:r>
            <a:r>
              <a:rPr lang="sv-SE" dirty="0" smtClean="0"/>
              <a:t>stående</a:t>
            </a:r>
          </a:p>
          <a:p>
            <a:r>
              <a:rPr lang="sv-SE" dirty="0" smtClean="0"/>
              <a:t>CE-märkning</a:t>
            </a:r>
            <a:endParaRPr lang="sv-SE" dirty="0"/>
          </a:p>
        </p:txBody>
      </p:sp>
      <p:sp>
        <p:nvSpPr>
          <p:cNvPr id="12" name="Rektangel 11"/>
          <p:cNvSpPr/>
          <p:nvPr/>
        </p:nvSpPr>
        <p:spPr>
          <a:xfrm>
            <a:off x="4392613" y="2005226"/>
            <a:ext cx="874195" cy="206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textruta 12"/>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7053379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Korslimmat trä</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184"/>
          <a:stretch/>
        </p:blipFill>
        <p:spPr bwMode="auto">
          <a:xfrm>
            <a:off x="5608320" y="2287048"/>
            <a:ext cx="3096104" cy="20091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latshållare för innehåll 2"/>
          <p:cNvSpPr>
            <a:spLocks noGrp="1"/>
          </p:cNvSpPr>
          <p:nvPr>
            <p:ph idx="1"/>
          </p:nvPr>
        </p:nvSpPr>
        <p:spPr>
          <a:xfrm>
            <a:off x="155575" y="1774825"/>
            <a:ext cx="4237038" cy="4224347"/>
          </a:xfrm>
        </p:spPr>
        <p:txBody>
          <a:bodyPr>
            <a:normAutofit fontScale="92500" lnSpcReduction="20000"/>
          </a:bodyPr>
          <a:lstStyle/>
          <a:p>
            <a:r>
              <a:rPr lang="sv-SE" dirty="0"/>
              <a:t>Massiva element av korsvis sammanlimmat virke</a:t>
            </a:r>
          </a:p>
          <a:p>
            <a:r>
              <a:rPr lang="sv-SE" dirty="0"/>
              <a:t>Väggar, bjälklag och tak</a:t>
            </a:r>
          </a:p>
          <a:p>
            <a:r>
              <a:rPr lang="sv-SE" dirty="0"/>
              <a:t>Bredd 1200 mm, längd upp till </a:t>
            </a:r>
            <a:r>
              <a:rPr lang="sv-SE" dirty="0" smtClean="0"/>
              <a:t>12000 mm </a:t>
            </a:r>
            <a:r>
              <a:rPr lang="sv-SE" dirty="0"/>
              <a:t>och tjocklek </a:t>
            </a:r>
            <a:r>
              <a:rPr lang="sv-SE" dirty="0" smtClean="0"/>
              <a:t/>
            </a:r>
            <a:br>
              <a:rPr lang="sv-SE" dirty="0" smtClean="0"/>
            </a:br>
            <a:r>
              <a:rPr lang="sv-SE" dirty="0" smtClean="0"/>
              <a:t>70 - 259 </a:t>
            </a:r>
            <a:r>
              <a:rPr lang="sv-SE" dirty="0"/>
              <a:t>mm</a:t>
            </a:r>
          </a:p>
          <a:p>
            <a:r>
              <a:rPr lang="sv-SE" dirty="0"/>
              <a:t>Styvhet tvärs, begränsade fuktrörelser, bra brandmotstånd, hög måttnoggrannhet, enkel bearbetning på </a:t>
            </a:r>
            <a:r>
              <a:rPr lang="sv-SE" dirty="0" smtClean="0"/>
              <a:t>byggarbetsplatsen</a:t>
            </a:r>
          </a:p>
          <a:p>
            <a:r>
              <a:rPr lang="sv-SE" dirty="0" smtClean="0"/>
              <a:t>CE-märkning</a:t>
            </a:r>
            <a:endParaRPr lang="sv-SE" dirty="0"/>
          </a:p>
        </p:txBody>
      </p:sp>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27067805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Väggelement</a:t>
            </a:r>
            <a:endParaRPr lang="sv-SE" dirty="0"/>
          </a:p>
        </p:txBody>
      </p:sp>
      <p:sp>
        <p:nvSpPr>
          <p:cNvPr id="3" name="Platshållare för innehåll 2"/>
          <p:cNvSpPr>
            <a:spLocks noGrp="1"/>
          </p:cNvSpPr>
          <p:nvPr>
            <p:ph idx="1"/>
          </p:nvPr>
        </p:nvSpPr>
        <p:spPr>
          <a:xfrm>
            <a:off x="155575" y="1552575"/>
            <a:ext cx="4605338" cy="4224347"/>
          </a:xfrm>
        </p:spPr>
        <p:txBody>
          <a:bodyPr/>
          <a:lstStyle/>
          <a:p>
            <a:r>
              <a:rPr lang="sv-SE" dirty="0"/>
              <a:t>Element till väggar tillverkas industriellt</a:t>
            </a:r>
          </a:p>
          <a:p>
            <a:r>
              <a:rPr lang="sv-SE" dirty="0"/>
              <a:t>Regelverk på c 600 </a:t>
            </a:r>
            <a:r>
              <a:rPr lang="sv-SE" dirty="0" smtClean="0"/>
              <a:t>eller</a:t>
            </a:r>
            <a:br>
              <a:rPr lang="sv-SE" dirty="0" smtClean="0"/>
            </a:br>
            <a:r>
              <a:rPr lang="sv-SE" dirty="0" smtClean="0"/>
              <a:t>450 </a:t>
            </a:r>
            <a:r>
              <a:rPr lang="sv-SE" dirty="0"/>
              <a:t>mm</a:t>
            </a:r>
          </a:p>
          <a:p>
            <a:r>
              <a:rPr lang="sv-SE" dirty="0"/>
              <a:t>Elementen kan vara färdiga med ytskikt och installationer</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997"/>
          <a:stretch/>
        </p:blipFill>
        <p:spPr bwMode="auto">
          <a:xfrm>
            <a:off x="5164001" y="1741171"/>
            <a:ext cx="3822837" cy="3226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37961952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Bjälklagselement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97" b="9858"/>
          <a:stretch/>
        </p:blipFill>
        <p:spPr bwMode="auto">
          <a:xfrm>
            <a:off x="5931436" y="1757630"/>
            <a:ext cx="3055402" cy="3866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latshållare för innehåll 2"/>
          <p:cNvSpPr>
            <a:spLocks noGrp="1"/>
          </p:cNvSpPr>
          <p:nvPr>
            <p:ph idx="1"/>
          </p:nvPr>
        </p:nvSpPr>
        <p:spPr>
          <a:xfrm>
            <a:off x="155575" y="1552575"/>
            <a:ext cx="4605338" cy="4224347"/>
          </a:xfrm>
        </p:spPr>
        <p:txBody>
          <a:bodyPr>
            <a:normAutofit lnSpcReduction="10000"/>
          </a:bodyPr>
          <a:lstStyle/>
          <a:p>
            <a:r>
              <a:rPr lang="sv-SE" dirty="0"/>
              <a:t>Element till bjälklag tillverkas industriellt</a:t>
            </a:r>
          </a:p>
          <a:p>
            <a:r>
              <a:rPr lang="sv-SE" dirty="0" err="1"/>
              <a:t>Bärverket</a:t>
            </a:r>
            <a:r>
              <a:rPr lang="sv-SE" dirty="0"/>
              <a:t> kan bestå av balkar av konstruktionsvirke eller massiva skivor av KL-trä</a:t>
            </a:r>
          </a:p>
          <a:p>
            <a:r>
              <a:rPr lang="sv-SE" dirty="0"/>
              <a:t>Balkar placeras på c 600 mm med skivor på översidan och undertak på undersidan. Isolering fyller hålrummet</a:t>
            </a:r>
          </a:p>
          <a:p>
            <a:r>
              <a:rPr lang="sv-SE" dirty="0"/>
              <a:t>Elementen kan vara färdiga med ytskikt och installationer</a:t>
            </a:r>
          </a:p>
        </p:txBody>
      </p:sp>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17122558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Takelement</a:t>
            </a:r>
            <a:endParaRPr lang="sv-SE" dirty="0"/>
          </a:p>
        </p:txBody>
      </p:sp>
      <p:sp>
        <p:nvSpPr>
          <p:cNvPr id="4" name="Platshållare för innehåll 2"/>
          <p:cNvSpPr txBox="1">
            <a:spLocks/>
          </p:cNvSpPr>
          <p:nvPr/>
        </p:nvSpPr>
        <p:spPr>
          <a:xfrm>
            <a:off x="155575" y="1652588"/>
            <a:ext cx="4605338" cy="42243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a:t>Element till tak tillverkas industriellt</a:t>
            </a:r>
          </a:p>
          <a:p>
            <a:r>
              <a:rPr lang="sv-SE" dirty="0" err="1"/>
              <a:t>Bärverket</a:t>
            </a:r>
            <a:r>
              <a:rPr lang="sv-SE" dirty="0"/>
              <a:t> kan bestå av balkar, takstolar eller massiva skivor av KL-trä</a:t>
            </a:r>
          </a:p>
          <a:p>
            <a:r>
              <a:rPr lang="sv-SE" dirty="0"/>
              <a:t>Elementen har oftast vattenavledande översida för att efter montage kunna skydda konstruktionerna under</a:t>
            </a:r>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3" name="Bildobjekt 2" descr="take.jpg"/>
          <p:cNvPicPr>
            <a:picLocks noChangeAspect="1"/>
          </p:cNvPicPr>
          <p:nvPr/>
        </p:nvPicPr>
        <p:blipFill rotWithShape="1">
          <a:blip r:embed="rId3">
            <a:extLst>
              <a:ext uri="{28A0092B-C50C-407E-A947-70E740481C1C}">
                <a14:useLocalDpi xmlns:a14="http://schemas.microsoft.com/office/drawing/2010/main" val="0"/>
              </a:ext>
            </a:extLst>
          </a:blip>
          <a:srcRect r="26424" b="26883"/>
          <a:stretch/>
        </p:blipFill>
        <p:spPr>
          <a:xfrm>
            <a:off x="4963387" y="1799787"/>
            <a:ext cx="3856878" cy="2875401"/>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877844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Miljöcertifiering av byggnader</a:t>
            </a:r>
            <a:endParaRPr lang="sv-SE" dirty="0"/>
          </a:p>
        </p:txBody>
      </p:sp>
      <p:sp>
        <p:nvSpPr>
          <p:cNvPr id="3" name="Platshållare för innehåll 2"/>
          <p:cNvSpPr>
            <a:spLocks noGrp="1"/>
          </p:cNvSpPr>
          <p:nvPr>
            <p:ph idx="1"/>
          </p:nvPr>
        </p:nvSpPr>
        <p:spPr>
          <a:xfrm>
            <a:off x="163513" y="1590675"/>
            <a:ext cx="4589462" cy="4224347"/>
          </a:xfrm>
        </p:spPr>
        <p:txBody>
          <a:bodyPr>
            <a:normAutofit lnSpcReduction="10000"/>
          </a:bodyPr>
          <a:lstStyle/>
          <a:p>
            <a:r>
              <a:rPr lang="sv-SE" dirty="0" smtClean="0"/>
              <a:t>LEED = </a:t>
            </a:r>
            <a:r>
              <a:rPr lang="sv-SE" dirty="0" err="1" smtClean="0"/>
              <a:t>Leadership</a:t>
            </a:r>
            <a:r>
              <a:rPr lang="sv-SE" dirty="0" smtClean="0"/>
              <a:t> in Energy and </a:t>
            </a:r>
            <a:r>
              <a:rPr lang="sv-SE" dirty="0" err="1" smtClean="0"/>
              <a:t>Environmental</a:t>
            </a:r>
            <a:r>
              <a:rPr lang="sv-SE" dirty="0" smtClean="0"/>
              <a:t> Design</a:t>
            </a:r>
          </a:p>
          <a:p>
            <a:pPr lvl="1"/>
            <a:r>
              <a:rPr lang="sv-SE" dirty="0" smtClean="0"/>
              <a:t>Amerikanskt system</a:t>
            </a:r>
          </a:p>
          <a:p>
            <a:r>
              <a:rPr lang="sv-SE" dirty="0" smtClean="0"/>
              <a:t>BREEAM = BRE </a:t>
            </a:r>
            <a:r>
              <a:rPr lang="sv-SE" dirty="0" err="1" smtClean="0"/>
              <a:t>Environmental</a:t>
            </a:r>
            <a:r>
              <a:rPr lang="sv-SE" dirty="0" smtClean="0"/>
              <a:t> </a:t>
            </a:r>
            <a:r>
              <a:rPr lang="sv-SE" dirty="0" err="1" smtClean="0"/>
              <a:t>Assessment</a:t>
            </a:r>
            <a:r>
              <a:rPr lang="sv-SE" dirty="0" smtClean="0"/>
              <a:t> </a:t>
            </a:r>
            <a:r>
              <a:rPr lang="sv-SE" dirty="0" err="1" smtClean="0"/>
              <a:t>Method</a:t>
            </a:r>
            <a:endParaRPr lang="sv-SE" dirty="0" smtClean="0"/>
          </a:p>
          <a:p>
            <a:pPr lvl="1"/>
            <a:r>
              <a:rPr lang="sv-SE" dirty="0" smtClean="0"/>
              <a:t>Engelskt system</a:t>
            </a:r>
            <a:endParaRPr lang="sv-SE" dirty="0"/>
          </a:p>
          <a:p>
            <a:pPr>
              <a:buFont typeface="Arial" panose="020B0604020202020204" pitchFamily="34" charset="0"/>
              <a:buChar char="•"/>
            </a:pPr>
            <a:r>
              <a:rPr lang="sv-SE" dirty="0" smtClean="0"/>
              <a:t>Green </a:t>
            </a:r>
            <a:r>
              <a:rPr lang="sv-SE" dirty="0" err="1" smtClean="0"/>
              <a:t>Building</a:t>
            </a:r>
            <a:endParaRPr lang="sv-SE" dirty="0" smtClean="0"/>
          </a:p>
          <a:p>
            <a:pPr lvl="1"/>
            <a:r>
              <a:rPr lang="sv-SE" dirty="0" smtClean="0"/>
              <a:t>Europeiskt system</a:t>
            </a:r>
            <a:endParaRPr lang="sv-SE" dirty="0"/>
          </a:p>
          <a:p>
            <a:r>
              <a:rPr lang="sv-SE" dirty="0" smtClean="0"/>
              <a:t>Miljöbyggnad</a:t>
            </a:r>
          </a:p>
          <a:p>
            <a:pPr lvl="1"/>
            <a:r>
              <a:rPr lang="sv-SE" dirty="0" smtClean="0"/>
              <a:t>Svenskt system</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691" y="2324997"/>
            <a:ext cx="3053334" cy="2979121"/>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14</a:t>
            </a:r>
          </a:p>
          <a:p>
            <a:endParaRPr lang="sv-SE" sz="1000" dirty="0">
              <a:solidFill>
                <a:srgbClr val="BFBFBF"/>
              </a:solidFill>
            </a:endParaRPr>
          </a:p>
        </p:txBody>
      </p:sp>
    </p:spTree>
    <p:extLst>
      <p:ext uri="{BB962C8B-B14F-4D97-AF65-F5344CB8AC3E}">
        <p14:creationId xmlns:p14="http://schemas.microsoft.com/office/powerpoint/2010/main" val="253435295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Skivor</a:t>
            </a:r>
            <a:endParaRPr lang="sv-SE" dirty="0"/>
          </a:p>
        </p:txBody>
      </p:sp>
      <p:sp>
        <p:nvSpPr>
          <p:cNvPr id="3" name="Platshållare för innehåll 2"/>
          <p:cNvSpPr>
            <a:spLocks noGrp="1"/>
          </p:cNvSpPr>
          <p:nvPr>
            <p:ph idx="1"/>
          </p:nvPr>
        </p:nvSpPr>
        <p:spPr>
          <a:xfrm>
            <a:off x="155575" y="1774825"/>
            <a:ext cx="3283476" cy="4224347"/>
          </a:xfrm>
        </p:spPr>
        <p:txBody>
          <a:bodyPr/>
          <a:lstStyle/>
          <a:p>
            <a:r>
              <a:rPr lang="sv-SE" dirty="0" smtClean="0"/>
              <a:t>Plywoodskiva</a:t>
            </a:r>
          </a:p>
          <a:p>
            <a:r>
              <a:rPr lang="sv-SE" dirty="0" smtClean="0"/>
              <a:t>Spånskiva</a:t>
            </a:r>
          </a:p>
          <a:p>
            <a:r>
              <a:rPr lang="sv-SE" dirty="0" smtClean="0"/>
              <a:t>OSB skiva</a:t>
            </a:r>
          </a:p>
          <a:p>
            <a:r>
              <a:rPr lang="sv-SE" dirty="0" smtClean="0"/>
              <a:t>Träfiberskiva</a:t>
            </a:r>
          </a:p>
          <a:p>
            <a:r>
              <a:rPr lang="sv-SE" dirty="0" smtClean="0"/>
              <a:t>Träullsskiva</a:t>
            </a:r>
          </a:p>
          <a:p>
            <a:r>
              <a:rPr lang="sv-SE" dirty="0" smtClean="0"/>
              <a:t>Limfogsskiva</a:t>
            </a:r>
          </a:p>
          <a:p>
            <a:r>
              <a:rPr lang="sv-SE" dirty="0" err="1" smtClean="0"/>
              <a:t>Lamellfog</a:t>
            </a:r>
            <a:endParaRPr lang="sv-SE" dirty="0" smtClean="0"/>
          </a:p>
          <a:p>
            <a:pPr marL="0" indent="0">
              <a:buNone/>
            </a:pP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714" y="1857290"/>
            <a:ext cx="3340599" cy="39754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ktangel 5"/>
          <p:cNvSpPr/>
          <p:nvPr/>
        </p:nvSpPr>
        <p:spPr>
          <a:xfrm>
            <a:off x="5223104" y="2340103"/>
            <a:ext cx="998955" cy="3995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textruta 4"/>
          <p:cNvSpPr txBox="1"/>
          <p:nvPr/>
        </p:nvSpPr>
        <p:spPr>
          <a:xfrm>
            <a:off x="4904902" y="2053361"/>
            <a:ext cx="2152377" cy="369332"/>
          </a:xfrm>
          <a:prstGeom prst="rect">
            <a:avLst/>
          </a:prstGeom>
          <a:noFill/>
        </p:spPr>
        <p:txBody>
          <a:bodyPr wrap="none" rtlCol="0">
            <a:spAutoFit/>
          </a:bodyPr>
          <a:lstStyle/>
          <a:p>
            <a:r>
              <a:rPr lang="sv-SE" dirty="0" smtClean="0"/>
              <a:t>Underlagsspontlucka</a:t>
            </a:r>
            <a:endParaRPr lang="sv-SE" dirty="0"/>
          </a:p>
        </p:txBody>
      </p:sp>
      <p:sp>
        <p:nvSpPr>
          <p:cNvPr id="8" name="Rektangel 7"/>
          <p:cNvSpPr/>
          <p:nvPr/>
        </p:nvSpPr>
        <p:spPr>
          <a:xfrm>
            <a:off x="5039286" y="5367978"/>
            <a:ext cx="874195" cy="372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 name="textruta 8"/>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74-75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72020674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Träbaserad värmeisolering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916800"/>
            <a:ext cx="4225925" cy="3285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8" name="Bildobjekt 7" descr="AVT-värmeledningsförmåg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69" y="2826578"/>
            <a:ext cx="2732516" cy="3208230"/>
          </a:xfrm>
          <a:prstGeom prst="rect">
            <a:avLst/>
          </a:prstGeom>
        </p:spPr>
      </p:pic>
      <p:sp>
        <p:nvSpPr>
          <p:cNvPr id="3" name="Platshållare för innehåll 2"/>
          <p:cNvSpPr>
            <a:spLocks noGrp="1"/>
          </p:cNvSpPr>
          <p:nvPr>
            <p:ph idx="1"/>
          </p:nvPr>
        </p:nvSpPr>
        <p:spPr>
          <a:xfrm>
            <a:off x="155575" y="1774825"/>
            <a:ext cx="3052557" cy="4224347"/>
          </a:xfrm>
        </p:spPr>
        <p:txBody>
          <a:bodyPr/>
          <a:lstStyle/>
          <a:p>
            <a:r>
              <a:rPr lang="sv-SE" dirty="0" smtClean="0"/>
              <a:t>Lösull</a:t>
            </a:r>
          </a:p>
          <a:p>
            <a:pPr marL="0" indent="0">
              <a:buNone/>
            </a:pPr>
            <a:endParaRPr lang="sv-SE" dirty="0"/>
          </a:p>
          <a:p>
            <a:r>
              <a:rPr lang="sv-SE" dirty="0" smtClean="0"/>
              <a:t>Kutterspån </a:t>
            </a:r>
            <a:endParaRPr lang="sv-SE" dirty="0"/>
          </a:p>
        </p:txBody>
      </p:sp>
    </p:spTree>
    <p:extLst>
      <p:ext uri="{BB962C8B-B14F-4D97-AF65-F5344CB8AC3E}">
        <p14:creationId xmlns:p14="http://schemas.microsoft.com/office/powerpoint/2010/main" val="376551153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Träprodukter</a:t>
            </a:r>
            <a:endParaRPr lang="sv-SE" dirty="0"/>
          </a:p>
        </p:txBody>
      </p:sp>
      <p:sp>
        <p:nvSpPr>
          <p:cNvPr id="4"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När ska </a:t>
            </a:r>
            <a:r>
              <a:rPr lang="sv-SE" dirty="0"/>
              <a:t>konstruktionsvirke användas i underbyggnaden till ett </a:t>
            </a:r>
            <a:r>
              <a:rPr lang="sv-SE" dirty="0" err="1"/>
              <a:t>trädäck</a:t>
            </a:r>
            <a:r>
              <a:rPr lang="sv-SE" dirty="0"/>
              <a:t>, terrass, </a:t>
            </a:r>
            <a:r>
              <a:rPr lang="sv-SE" dirty="0" smtClean="0"/>
              <a:t>altan och </a:t>
            </a:r>
            <a:r>
              <a:rPr lang="sv-SE" dirty="0"/>
              <a:t>balkong?</a:t>
            </a:r>
          </a:p>
          <a:p>
            <a:pPr marL="457200" indent="-457200">
              <a:buFont typeface="+mj-lt"/>
              <a:buAutoNum type="arabicPeriod"/>
            </a:pPr>
            <a:r>
              <a:rPr lang="sv-SE" dirty="0" smtClean="0"/>
              <a:t>Vad </a:t>
            </a:r>
            <a:r>
              <a:rPr lang="sv-SE" dirty="0"/>
              <a:t>menas med korslimmet trä och när används den produkten?</a:t>
            </a:r>
          </a:p>
          <a:p>
            <a:pPr marL="457200" indent="-457200">
              <a:buFont typeface="+mj-lt"/>
              <a:buAutoNum type="arabicPeriod"/>
            </a:pPr>
            <a:r>
              <a:rPr lang="sv-SE" dirty="0" smtClean="0"/>
              <a:t>Var </a:t>
            </a:r>
            <a:r>
              <a:rPr lang="sv-SE" dirty="0"/>
              <a:t>kan en ”icke bärande yttervägg” förekomma?</a:t>
            </a:r>
          </a:p>
          <a:p>
            <a:pPr marL="457200" indent="-457200">
              <a:buFont typeface="+mj-lt"/>
              <a:buAutoNum type="arabicPeriod"/>
            </a:pPr>
            <a:r>
              <a:rPr lang="sv-SE" dirty="0" smtClean="0"/>
              <a:t>Vad </a:t>
            </a:r>
            <a:r>
              <a:rPr lang="sv-SE" dirty="0"/>
              <a:t>är skillnaden mellan ”spånskiva” och ”OSB”?</a:t>
            </a:r>
          </a:p>
          <a:p>
            <a:pPr marL="457200" indent="-457200">
              <a:buFont typeface="+mj-lt"/>
              <a:buAutoNum type="arabicPeriod"/>
            </a:pPr>
            <a:r>
              <a:rPr lang="sv-SE" dirty="0" smtClean="0"/>
              <a:t>Vad </a:t>
            </a:r>
            <a:r>
              <a:rPr lang="sv-SE" dirty="0"/>
              <a:t>är typiskt för en balk av ”kombinerat limträ”?</a:t>
            </a:r>
          </a:p>
          <a:p>
            <a:pPr marL="457200" indent="-457200">
              <a:buFont typeface="+mj-lt"/>
              <a:buAutoNum type="arabicPeriod"/>
            </a:pPr>
            <a:r>
              <a:rPr lang="sv-SE" dirty="0" smtClean="0"/>
              <a:t>Varför </a:t>
            </a:r>
            <a:r>
              <a:rPr lang="sv-SE" dirty="0"/>
              <a:t>heter ”taklucka” numera ”underlagsspontlucka”?</a:t>
            </a:r>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spTree>
    <p:extLst>
      <p:ext uri="{BB962C8B-B14F-4D97-AF65-F5344CB8AC3E}">
        <p14:creationId xmlns:p14="http://schemas.microsoft.com/office/powerpoint/2010/main" val="244648719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266154" cy="4224347"/>
          </a:xfrm>
        </p:spPr>
        <p:txBody>
          <a:bodyPr>
            <a:normAutofit fontScale="85000" lnSpcReduction="20000"/>
          </a:bodyPr>
          <a:lstStyle/>
          <a:p>
            <a:pPr marL="457200" indent="-457200">
              <a:buFont typeface="+mj-lt"/>
              <a:buAutoNum type="arabicPeriod"/>
            </a:pPr>
            <a:r>
              <a:rPr lang="sv-SE" dirty="0"/>
              <a:t>När ska konstruktionsvirke användas i underbyggnaden till ett </a:t>
            </a:r>
            <a:r>
              <a:rPr lang="sv-SE" dirty="0" err="1"/>
              <a:t>trädäck</a:t>
            </a:r>
            <a:r>
              <a:rPr lang="sv-SE" dirty="0"/>
              <a:t>, terrass, altan och balkong?</a:t>
            </a:r>
            <a:br>
              <a:rPr lang="sv-SE" dirty="0"/>
            </a:br>
            <a:r>
              <a:rPr lang="sv-SE" dirty="0">
                <a:solidFill>
                  <a:srgbClr val="FF0000"/>
                </a:solidFill>
              </a:rPr>
              <a:t>När ett eventuellt brott medför risk för personskada.</a:t>
            </a:r>
          </a:p>
          <a:p>
            <a:pPr marL="457200" indent="-457200">
              <a:buFont typeface="+mj-lt"/>
              <a:buAutoNum type="arabicPeriod"/>
            </a:pPr>
            <a:r>
              <a:rPr lang="sv-SE" dirty="0"/>
              <a:t>Vad menas med korslimmet trä och när används den produkten?</a:t>
            </a:r>
            <a:br>
              <a:rPr lang="sv-SE" dirty="0"/>
            </a:br>
            <a:r>
              <a:rPr lang="sv-SE" dirty="0">
                <a:solidFill>
                  <a:srgbClr val="FF0000"/>
                </a:solidFill>
              </a:rPr>
              <a:t>Det är en ”jätteplywood” som tagits fram för massivt </a:t>
            </a:r>
            <a:r>
              <a:rPr lang="sv-SE" dirty="0" err="1">
                <a:solidFill>
                  <a:srgbClr val="FF0000"/>
                </a:solidFill>
              </a:rPr>
              <a:t>träbyggande</a:t>
            </a:r>
            <a:r>
              <a:rPr lang="sv-SE" dirty="0">
                <a:solidFill>
                  <a:srgbClr val="FF0000"/>
                </a:solidFill>
              </a:rPr>
              <a:t>.</a:t>
            </a:r>
          </a:p>
          <a:p>
            <a:pPr marL="457200" indent="-457200">
              <a:buFont typeface="+mj-lt"/>
              <a:buAutoNum type="arabicPeriod"/>
            </a:pPr>
            <a:r>
              <a:rPr lang="sv-SE" dirty="0"/>
              <a:t>Var kan en ”icke bärande yttervägg” förekomma?</a:t>
            </a:r>
            <a:br>
              <a:rPr lang="sv-SE" dirty="0"/>
            </a:br>
            <a:r>
              <a:rPr lang="sv-SE" dirty="0">
                <a:solidFill>
                  <a:srgbClr val="FF0000"/>
                </a:solidFill>
              </a:rPr>
              <a:t>Den förekommer i flervåningshus med ”bokhyllestomme” av betong.</a:t>
            </a:r>
          </a:p>
          <a:p>
            <a:pPr marL="457200" indent="-457200">
              <a:buFont typeface="+mj-lt"/>
              <a:buAutoNum type="arabicPeriod"/>
            </a:pPr>
            <a:r>
              <a:rPr lang="sv-SE" dirty="0"/>
              <a:t>Vad är skillnaden mellan ”spånskiva” och ”OSB”?</a:t>
            </a:r>
            <a:br>
              <a:rPr lang="sv-SE" dirty="0"/>
            </a:br>
            <a:r>
              <a:rPr lang="sv-SE" dirty="0">
                <a:solidFill>
                  <a:srgbClr val="FF0000"/>
                </a:solidFill>
              </a:rPr>
              <a:t>Spånskiva innehåller hyvel- och sågspån medan OSB innehåller frästa </a:t>
            </a:r>
            <a:r>
              <a:rPr lang="sv-SE" dirty="0" err="1">
                <a:solidFill>
                  <a:srgbClr val="FF0000"/>
                </a:solidFill>
              </a:rPr>
              <a:t>trästrimlor</a:t>
            </a:r>
            <a:r>
              <a:rPr lang="sv-SE" dirty="0">
                <a:solidFill>
                  <a:srgbClr val="FF0000"/>
                </a:solidFill>
              </a:rPr>
              <a:t>.</a:t>
            </a:r>
          </a:p>
          <a:p>
            <a:pPr marL="457200" indent="-457200">
              <a:buFont typeface="+mj-lt"/>
              <a:buAutoNum type="arabicPeriod"/>
            </a:pPr>
            <a:r>
              <a:rPr lang="sv-SE" dirty="0"/>
              <a:t>Vad är typiskt för en balk av ”kombinerat limträ”?</a:t>
            </a:r>
            <a:br>
              <a:rPr lang="sv-SE" dirty="0"/>
            </a:br>
            <a:r>
              <a:rPr lang="sv-SE" dirty="0">
                <a:solidFill>
                  <a:srgbClr val="FF0000"/>
                </a:solidFill>
              </a:rPr>
              <a:t>Den har konstruktionsvirke av högre kvalitet i de yttre lamellerna.</a:t>
            </a:r>
          </a:p>
          <a:p>
            <a:pPr marL="457200" indent="-457200">
              <a:buFont typeface="+mj-lt"/>
              <a:buAutoNum type="arabicPeriod"/>
            </a:pPr>
            <a:r>
              <a:rPr lang="sv-SE" dirty="0"/>
              <a:t>Varför heter ”taklucka” numera ”underlagsspontlucka”?</a:t>
            </a:r>
            <a:br>
              <a:rPr lang="sv-SE" dirty="0"/>
            </a:br>
            <a:r>
              <a:rPr lang="sv-SE" dirty="0">
                <a:solidFill>
                  <a:srgbClr val="FF0000"/>
                </a:solidFill>
              </a:rPr>
              <a:t>Den gamla takluckan tillverkades av </a:t>
            </a:r>
            <a:r>
              <a:rPr lang="sv-SE" dirty="0" err="1">
                <a:solidFill>
                  <a:srgbClr val="FF0000"/>
                </a:solidFill>
              </a:rPr>
              <a:t>råspont</a:t>
            </a:r>
            <a:r>
              <a:rPr lang="sv-SE" dirty="0">
                <a:solidFill>
                  <a:srgbClr val="FF0000"/>
                </a:solidFill>
              </a:rPr>
              <a:t> och hade sågad godsida. I den nya produkten är godsidan rillad.</a:t>
            </a:r>
          </a:p>
        </p:txBody>
      </p:sp>
      <p:sp>
        <p:nvSpPr>
          <p:cNvPr id="4" name="Rubrik 1"/>
          <p:cNvSpPr>
            <a:spLocks noGrp="1"/>
          </p:cNvSpPr>
          <p:nvPr>
            <p:ph type="title"/>
          </p:nvPr>
        </p:nvSpPr>
        <p:spPr>
          <a:xfrm>
            <a:off x="457200" y="274638"/>
            <a:ext cx="8229600" cy="1143000"/>
          </a:xfrm>
        </p:spPr>
        <p:txBody>
          <a:bodyPr/>
          <a:lstStyle/>
          <a:p>
            <a:r>
              <a:rPr lang="sv-SE" dirty="0" smtClean="0"/>
              <a:t>Svar om Träprodukter</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Träprodukter</a:t>
            </a:r>
            <a:endParaRPr lang="sv-SE" sz="1200" dirty="0">
              <a:solidFill>
                <a:srgbClr val="A6A6A6"/>
              </a:solidFill>
              <a:latin typeface="Arial"/>
              <a:cs typeface="Arial"/>
            </a:endParaRPr>
          </a:p>
        </p:txBody>
      </p:sp>
    </p:spTree>
    <p:extLst>
      <p:ext uri="{BB962C8B-B14F-4D97-AF65-F5344CB8AC3E}">
        <p14:creationId xmlns:p14="http://schemas.microsoft.com/office/powerpoint/2010/main" val="116882202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685800" y="2130425"/>
            <a:ext cx="7772400" cy="1470025"/>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3600" kern="1200">
                <a:solidFill>
                  <a:srgbClr val="E57D2F"/>
                </a:solidFill>
                <a:latin typeface="Arial"/>
                <a:ea typeface="+mj-ea"/>
                <a:cs typeface="Arial"/>
              </a:defRPr>
            </a:lvl1pPr>
          </a:lstStyle>
          <a:p>
            <a:r>
              <a:rPr lang="sv-SE" dirty="0" smtClean="0"/>
              <a:t>Bygga i trä</a:t>
            </a:r>
            <a:endParaRPr lang="sv-SE" dirty="0"/>
          </a:p>
        </p:txBody>
      </p:sp>
      <p:sp>
        <p:nvSpPr>
          <p:cNvPr id="7" name="Underrubrik 2"/>
          <p:cNvSpPr txBox="1">
            <a:spLocks/>
          </p:cNvSpPr>
          <p:nvPr/>
        </p:nvSpPr>
        <p:spPr>
          <a:xfrm>
            <a:off x="1441763" y="3647630"/>
            <a:ext cx="3553846" cy="17526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dirty="0" smtClean="0"/>
              <a:t>Trä i byggnader:</a:t>
            </a:r>
          </a:p>
          <a:p>
            <a:r>
              <a:rPr lang="sv-SE" dirty="0" smtClean="0"/>
              <a:t>Industriellt </a:t>
            </a:r>
            <a:r>
              <a:rPr lang="sv-SE" dirty="0"/>
              <a:t>byggande</a:t>
            </a:r>
          </a:p>
          <a:p>
            <a:r>
              <a:rPr lang="sv-SE" dirty="0" smtClean="0"/>
              <a:t>Byggande </a:t>
            </a:r>
            <a:r>
              <a:rPr lang="sv-SE" dirty="0"/>
              <a:t>i lösvirke</a:t>
            </a:r>
          </a:p>
          <a:p>
            <a:r>
              <a:rPr lang="sv-SE" dirty="0" smtClean="0"/>
              <a:t>Byggande </a:t>
            </a:r>
            <a:r>
              <a:rPr lang="sv-SE" dirty="0"/>
              <a:t>med element</a:t>
            </a:r>
          </a:p>
          <a:p>
            <a:r>
              <a:rPr lang="sv-SE" dirty="0" smtClean="0"/>
              <a:t>Fukt </a:t>
            </a:r>
            <a:r>
              <a:rPr lang="sv-SE" dirty="0"/>
              <a:t>i byggprocessen</a:t>
            </a:r>
          </a:p>
          <a:p>
            <a:endParaRPr lang="sv-SE" dirty="0" smtClean="0"/>
          </a:p>
          <a:p>
            <a:endParaRPr lang="sv-SE" dirty="0"/>
          </a:p>
        </p:txBody>
      </p:sp>
      <p:sp>
        <p:nvSpPr>
          <p:cNvPr id="8" name="Underrubrik 2"/>
          <p:cNvSpPr txBox="1">
            <a:spLocks/>
          </p:cNvSpPr>
          <p:nvPr/>
        </p:nvSpPr>
        <p:spPr>
          <a:xfrm>
            <a:off x="5039169" y="3666711"/>
            <a:ext cx="3553846"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sv-SE" sz="2200" dirty="0" smtClean="0"/>
              <a:t>Trä i anläggningar:</a:t>
            </a:r>
          </a:p>
          <a:p>
            <a:pPr>
              <a:lnSpc>
                <a:spcPct val="80000"/>
              </a:lnSpc>
            </a:pPr>
            <a:r>
              <a:rPr lang="sv-SE" sz="2000" dirty="0" smtClean="0"/>
              <a:t>Träbroar</a:t>
            </a:r>
          </a:p>
          <a:p>
            <a:pPr>
              <a:lnSpc>
                <a:spcPct val="80000"/>
              </a:lnSpc>
            </a:pPr>
            <a:r>
              <a:rPr lang="sv-SE" sz="2000" dirty="0" smtClean="0"/>
              <a:t>Bullerskärmar</a:t>
            </a:r>
            <a:endParaRPr lang="sv-SE" sz="2000" dirty="0"/>
          </a:p>
          <a:p>
            <a:endParaRPr lang="sv-SE" dirty="0" smtClean="0"/>
          </a:p>
          <a:p>
            <a:endParaRPr lang="sv-SE" dirty="0"/>
          </a:p>
        </p:txBody>
      </p:sp>
      <p:sp>
        <p:nvSpPr>
          <p:cNvPr id="5" name="textruta 4"/>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78-84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17616601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Industriellt byggande</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a:t>Hög förtillverkningsgrad</a:t>
            </a:r>
          </a:p>
          <a:p>
            <a:r>
              <a:rPr lang="sv-SE" dirty="0" smtClean="0"/>
              <a:t>Kortare </a:t>
            </a:r>
            <a:r>
              <a:rPr lang="sv-SE" dirty="0"/>
              <a:t>byggtid</a:t>
            </a:r>
          </a:p>
          <a:p>
            <a:r>
              <a:rPr lang="sv-SE" dirty="0" smtClean="0"/>
              <a:t>Noggrann </a:t>
            </a:r>
            <a:r>
              <a:rPr lang="sv-SE" dirty="0"/>
              <a:t>projektering</a:t>
            </a:r>
          </a:p>
          <a:p>
            <a:r>
              <a:rPr lang="sv-SE" dirty="0" smtClean="0"/>
              <a:t>Kvalitetssäkring</a:t>
            </a:r>
            <a:endParaRPr lang="sv-SE" dirty="0"/>
          </a:p>
          <a:p>
            <a:r>
              <a:rPr lang="sv-SE" dirty="0"/>
              <a:t>F</a:t>
            </a:r>
            <a:r>
              <a:rPr lang="sv-SE" dirty="0" smtClean="0"/>
              <a:t>lervåningshus</a:t>
            </a:r>
            <a:endParaRPr lang="sv-SE" dirty="0"/>
          </a:p>
          <a:p>
            <a:r>
              <a:rPr lang="sv-SE" dirty="0" smtClean="0"/>
              <a:t>Materialoberoende </a:t>
            </a:r>
            <a:r>
              <a:rPr lang="sv-SE" dirty="0" err="1"/>
              <a:t>brandkrav</a:t>
            </a:r>
            <a:endParaRPr lang="sv-SE" dirty="0"/>
          </a:p>
          <a:p>
            <a:endParaRPr lang="sv-SE" dirty="0"/>
          </a:p>
        </p:txBody>
      </p:sp>
      <p:pic>
        <p:nvPicPr>
          <p:cNvPr id="4" name="Bildobjekt 3" descr="AVT-foto83-sid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837" y="1729178"/>
            <a:ext cx="2674620" cy="3817620"/>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78-79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21347139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Byggande i lösvirke</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a:t>T</a:t>
            </a:r>
            <a:r>
              <a:rPr lang="sv-SE" dirty="0" smtClean="0"/>
              <a:t>eknik </a:t>
            </a:r>
            <a:r>
              <a:rPr lang="sv-SE" dirty="0"/>
              <a:t>för enstaka småhus</a:t>
            </a:r>
          </a:p>
          <a:p>
            <a:r>
              <a:rPr lang="sv-SE" dirty="0" smtClean="0"/>
              <a:t>Flexibelt </a:t>
            </a:r>
            <a:r>
              <a:rPr lang="sv-SE" dirty="0"/>
              <a:t>och </a:t>
            </a:r>
            <a:r>
              <a:rPr lang="sv-SE" dirty="0" smtClean="0"/>
              <a:t>hantverksmässigt</a:t>
            </a:r>
            <a:endParaRPr lang="sv-SE" dirty="0"/>
          </a:p>
          <a:p>
            <a:r>
              <a:rPr lang="sv-SE" dirty="0" smtClean="0"/>
              <a:t>Klimatkänsligt</a:t>
            </a:r>
            <a:endParaRPr lang="sv-SE" dirty="0"/>
          </a:p>
          <a:p>
            <a:endParaRPr lang="sv-SE" dirty="0"/>
          </a:p>
        </p:txBody>
      </p:sp>
      <p:pic>
        <p:nvPicPr>
          <p:cNvPr id="4" name="Bildobjekt 3" descr="2060.jpg"/>
          <p:cNvPicPr>
            <a:picLocks noChangeAspect="1"/>
          </p:cNvPicPr>
          <p:nvPr/>
        </p:nvPicPr>
        <p:blipFill rotWithShape="1">
          <a:blip r:embed="rId3">
            <a:extLst>
              <a:ext uri="{28A0092B-C50C-407E-A947-70E740481C1C}">
                <a14:useLocalDpi xmlns:a14="http://schemas.microsoft.com/office/drawing/2010/main" val="0"/>
              </a:ext>
            </a:extLst>
          </a:blip>
          <a:srcRect r="37826" b="23213"/>
          <a:stretch/>
        </p:blipFill>
        <p:spPr>
          <a:xfrm>
            <a:off x="5235775" y="1749940"/>
            <a:ext cx="3188006" cy="3043349"/>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79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64901087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Byggande med element</a:t>
            </a:r>
            <a:endParaRPr lang="sv-SE" dirty="0"/>
          </a:p>
        </p:txBody>
      </p:sp>
      <p:sp>
        <p:nvSpPr>
          <p:cNvPr id="3" name="Platshållare för innehåll 2"/>
          <p:cNvSpPr>
            <a:spLocks noGrp="1"/>
          </p:cNvSpPr>
          <p:nvPr>
            <p:ph idx="1"/>
          </p:nvPr>
        </p:nvSpPr>
        <p:spPr>
          <a:xfrm>
            <a:off x="438923" y="1608667"/>
            <a:ext cx="4110852" cy="4224347"/>
          </a:xfrm>
        </p:spPr>
        <p:txBody>
          <a:bodyPr/>
          <a:lstStyle/>
          <a:p>
            <a:r>
              <a:rPr lang="sv-SE" dirty="0"/>
              <a:t>Snabb stomresning</a:t>
            </a:r>
          </a:p>
          <a:p>
            <a:r>
              <a:rPr lang="sv-SE" dirty="0" smtClean="0"/>
              <a:t>Industriellt </a:t>
            </a:r>
            <a:r>
              <a:rPr lang="sv-SE" dirty="0"/>
              <a:t>tillverkade </a:t>
            </a:r>
            <a:r>
              <a:rPr lang="sv-SE" dirty="0" smtClean="0"/>
              <a:t>element:</a:t>
            </a:r>
            <a:br>
              <a:rPr lang="sv-SE" dirty="0" smtClean="0"/>
            </a:br>
            <a:r>
              <a:rPr lang="sv-SE" dirty="0" smtClean="0"/>
              <a:t>		- Stomelement</a:t>
            </a:r>
            <a:r>
              <a:rPr lang="sv-SE" dirty="0"/>
              <a:t/>
            </a:r>
            <a:br>
              <a:rPr lang="sv-SE" dirty="0"/>
            </a:br>
            <a:r>
              <a:rPr lang="sv-SE" dirty="0"/>
              <a:t>	</a:t>
            </a:r>
            <a:r>
              <a:rPr lang="sv-SE" dirty="0" smtClean="0"/>
              <a:t>	- Planelement </a:t>
            </a:r>
            <a:br>
              <a:rPr lang="sv-SE" dirty="0" smtClean="0"/>
            </a:br>
            <a:r>
              <a:rPr lang="sv-SE" dirty="0" smtClean="0"/>
              <a:t>	</a:t>
            </a:r>
            <a:r>
              <a:rPr lang="sv-SE" smtClean="0"/>
              <a:t>	- Volymelement</a:t>
            </a:r>
            <a:endParaRPr lang="sv-SE" dirty="0"/>
          </a:p>
          <a:p>
            <a:r>
              <a:rPr lang="sv-SE" dirty="0" smtClean="0"/>
              <a:t>Elementen </a:t>
            </a:r>
            <a:r>
              <a:rPr lang="sv-SE" dirty="0"/>
              <a:t>kan vara färdiga med ytskikt och installationer</a:t>
            </a:r>
          </a:p>
          <a:p>
            <a:endParaRPr lang="sv-SE" dirty="0"/>
          </a:p>
        </p:txBody>
      </p:sp>
      <p:pic>
        <p:nvPicPr>
          <p:cNvPr id="4" name="Bildobjekt 3" descr="AVT-foto81-sid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247" y="1749369"/>
            <a:ext cx="3231585" cy="3419404"/>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52399133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Fukt i byggprocessen</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a:t>Torra utgångsmaterial</a:t>
            </a:r>
          </a:p>
          <a:p>
            <a:r>
              <a:rPr lang="sv-SE" dirty="0" smtClean="0"/>
              <a:t>Fungerande </a:t>
            </a:r>
            <a:r>
              <a:rPr lang="sv-SE" dirty="0"/>
              <a:t>transportskydd</a:t>
            </a:r>
          </a:p>
          <a:p>
            <a:r>
              <a:rPr lang="sv-SE" dirty="0" smtClean="0"/>
              <a:t>Kort </a:t>
            </a:r>
            <a:r>
              <a:rPr lang="sv-SE" dirty="0"/>
              <a:t>produktionstid</a:t>
            </a:r>
          </a:p>
          <a:p>
            <a:r>
              <a:rPr lang="sv-SE" dirty="0" smtClean="0"/>
              <a:t>Fuktkontroll</a:t>
            </a:r>
            <a:endParaRPr lang="sv-SE" dirty="0"/>
          </a:p>
          <a:p>
            <a:endParaRPr lang="sv-SE" dirty="0"/>
          </a:p>
        </p:txBody>
      </p:sp>
      <p:pic>
        <p:nvPicPr>
          <p:cNvPr id="4" name="Bildobjekt 3" descr="AVT-foto82-sid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793" y="1758001"/>
            <a:ext cx="4073091" cy="2094802"/>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sp>
        <p:nvSpPr>
          <p:cNvPr id="6" name="textruta 5"/>
          <p:cNvSpPr txBox="1"/>
          <p:nvPr/>
        </p:nvSpPr>
        <p:spPr>
          <a:xfrm>
            <a:off x="6889155" y="6089621"/>
            <a:ext cx="2050975" cy="400110"/>
          </a:xfrm>
          <a:prstGeom prst="rect">
            <a:avLst/>
          </a:prstGeom>
          <a:noFill/>
        </p:spPr>
        <p:txBody>
          <a:bodyPr wrap="none" rtlCol="0">
            <a:spAutoFit/>
          </a:bodyPr>
          <a:lstStyle/>
          <a:p>
            <a:r>
              <a:rPr lang="sv-SE" sz="1000" dirty="0">
                <a:solidFill>
                  <a:srgbClr val="BFBFBF"/>
                </a:solidFill>
              </a:rPr>
              <a:t>Att välja </a:t>
            </a:r>
            <a:r>
              <a:rPr lang="sv-SE" sz="1000" dirty="0" err="1">
                <a:solidFill>
                  <a:srgbClr val="BFBFBF"/>
                </a:solidFill>
              </a:rPr>
              <a:t>träsidorna</a:t>
            </a:r>
            <a:r>
              <a:rPr lang="sv-SE" sz="1000" dirty="0">
                <a:solidFill>
                  <a:srgbClr val="BFBFBF"/>
                </a:solidFill>
              </a:rPr>
              <a:t> 81-82 och 85-87</a:t>
            </a:r>
          </a:p>
          <a:p>
            <a:endParaRPr lang="sv-SE" sz="1000" dirty="0">
              <a:solidFill>
                <a:srgbClr val="BFBFBF"/>
              </a:solidFill>
            </a:endParaRPr>
          </a:p>
        </p:txBody>
      </p:sp>
    </p:spTree>
    <p:extLst>
      <p:ext uri="{BB962C8B-B14F-4D97-AF65-F5344CB8AC3E}">
        <p14:creationId xmlns:p14="http://schemas.microsoft.com/office/powerpoint/2010/main" val="338233312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 i anläggningar</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smtClean="0"/>
              <a:t>Träbroar</a:t>
            </a:r>
          </a:p>
          <a:p>
            <a:endParaRPr lang="sv-SE" dirty="0"/>
          </a:p>
          <a:p>
            <a:r>
              <a:rPr lang="sv-SE" dirty="0" smtClean="0"/>
              <a:t>Bullerskärmar</a:t>
            </a:r>
            <a:endParaRPr lang="sv-SE" dirty="0"/>
          </a:p>
          <a:p>
            <a:endParaRPr lang="sv-SE" dirty="0"/>
          </a:p>
        </p:txBody>
      </p:sp>
      <p:pic>
        <p:nvPicPr>
          <p:cNvPr id="5" name="Bildobjekt 4" descr="AVT-foto88-sid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315" y="3801807"/>
            <a:ext cx="1905528" cy="1990218"/>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pic>
        <p:nvPicPr>
          <p:cNvPr id="7" name="Bildobjekt 6" descr="Martinsons_Bro_72dpi_CF0713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519" y="1803445"/>
            <a:ext cx="2434047" cy="1825535"/>
          </a:xfrm>
          <a:prstGeom prst="rect">
            <a:avLst/>
          </a:prstGeom>
          <a:effectLst>
            <a:outerShdw blurRad="50800" dist="38100" dir="2700000" algn="tl" rotWithShape="0">
              <a:srgbClr val="000000">
                <a:alpha val="43000"/>
              </a:srgbClr>
            </a:outerShdw>
          </a:effectLst>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83-84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615532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Trä och miljö</a:t>
            </a:r>
            <a:endParaRPr lang="sv-SE" dirty="0"/>
          </a:p>
        </p:txBody>
      </p:sp>
      <p:sp>
        <p:nvSpPr>
          <p:cNvPr id="3"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Håller </a:t>
            </a:r>
            <a:r>
              <a:rPr lang="sv-SE" dirty="0"/>
              <a:t>Sverige på att kalhuggas eller på att växa igen?</a:t>
            </a:r>
          </a:p>
          <a:p>
            <a:pPr marL="457200" indent="-457200">
              <a:buFont typeface="+mj-lt"/>
              <a:buAutoNum type="arabicPeriod"/>
            </a:pPr>
            <a:endParaRPr lang="sv-SE" dirty="0"/>
          </a:p>
          <a:p>
            <a:pPr marL="457200" indent="-457200">
              <a:buFont typeface="+mj-lt"/>
              <a:buAutoNum type="arabicPeriod"/>
            </a:pPr>
            <a:r>
              <a:rPr lang="sv-SE" dirty="0" smtClean="0"/>
              <a:t>Hur </a:t>
            </a:r>
            <a:r>
              <a:rPr lang="sv-SE" dirty="0"/>
              <a:t>står andel av svenska skogen består av barrskog? </a:t>
            </a:r>
            <a:r>
              <a:rPr lang="sv-SE" dirty="0" smtClean="0"/>
              <a:t/>
            </a:r>
            <a:br>
              <a:rPr lang="sv-SE" dirty="0" smtClean="0"/>
            </a:br>
            <a:endParaRPr lang="sv-SE" dirty="0"/>
          </a:p>
          <a:p>
            <a:pPr marL="457200" indent="-457200">
              <a:buFont typeface="+mj-lt"/>
              <a:buAutoNum type="arabicPeriod"/>
            </a:pPr>
            <a:r>
              <a:rPr lang="sv-SE" dirty="0" smtClean="0"/>
              <a:t>Vad </a:t>
            </a:r>
            <a:r>
              <a:rPr lang="sv-SE" dirty="0"/>
              <a:t>menas med ett hållbart skogsbruk?</a:t>
            </a:r>
          </a:p>
          <a:p>
            <a:pPr marL="457200" indent="-457200">
              <a:buFont typeface="+mj-lt"/>
              <a:buAutoNum type="arabicPeriod"/>
            </a:pPr>
            <a:endParaRPr lang="sv-SE" dirty="0"/>
          </a:p>
          <a:p>
            <a:pPr marL="457200" indent="-457200">
              <a:buFont typeface="+mj-lt"/>
              <a:buAutoNum type="arabicPeriod"/>
            </a:pPr>
            <a:r>
              <a:rPr lang="sv-SE" dirty="0" smtClean="0"/>
              <a:t>Vad </a:t>
            </a:r>
            <a:r>
              <a:rPr lang="sv-SE" dirty="0"/>
              <a:t>menas med naturlig föryngring?</a:t>
            </a:r>
          </a:p>
          <a:p>
            <a:pPr marL="457200" indent="-457200">
              <a:buFont typeface="+mj-lt"/>
              <a:buAutoNum type="arabicPeriod"/>
            </a:pPr>
            <a:endParaRPr lang="sv-SE" dirty="0"/>
          </a:p>
          <a:p>
            <a:pPr marL="457200" indent="-457200">
              <a:buFont typeface="+mj-lt"/>
              <a:buAutoNum type="arabicPeriod"/>
            </a:pPr>
            <a:r>
              <a:rPr lang="sv-SE" dirty="0" smtClean="0"/>
              <a:t>Hur </a:t>
            </a:r>
            <a:r>
              <a:rPr lang="sv-SE" dirty="0"/>
              <a:t>kan ett trähus binda koldioxid under lång tid?</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sp>
        <p:nvSpPr>
          <p:cNvPr id="5" name="textruta 4"/>
          <p:cNvSpPr txBox="1"/>
          <p:nvPr/>
        </p:nvSpPr>
        <p:spPr>
          <a:xfrm>
            <a:off x="7497763" y="6098087"/>
            <a:ext cx="129087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5-14</a:t>
            </a:r>
          </a:p>
          <a:p>
            <a:endParaRPr lang="sv-SE" sz="1000" dirty="0">
              <a:solidFill>
                <a:srgbClr val="BFBFBF"/>
              </a:solidFill>
            </a:endParaRPr>
          </a:p>
        </p:txBody>
      </p:sp>
    </p:spTree>
    <p:extLst>
      <p:ext uri="{BB962C8B-B14F-4D97-AF65-F5344CB8AC3E}">
        <p14:creationId xmlns:p14="http://schemas.microsoft.com/office/powerpoint/2010/main" val="253435295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Träbroar</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a:t>Gång- och cykelbroar </a:t>
            </a:r>
            <a:r>
              <a:rPr lang="sv-SE" dirty="0" smtClean="0"/>
              <a:t>samt vägbroar</a:t>
            </a:r>
            <a:endParaRPr lang="sv-SE" dirty="0"/>
          </a:p>
          <a:p>
            <a:r>
              <a:rPr lang="sv-SE" dirty="0"/>
              <a:t>Längd &lt; 200 </a:t>
            </a:r>
            <a:r>
              <a:rPr lang="sv-SE" dirty="0" smtClean="0"/>
              <a:t>meter respektive </a:t>
            </a:r>
            <a:r>
              <a:rPr lang="sv-SE" dirty="0"/>
              <a:t>&lt; 100 meter</a:t>
            </a:r>
          </a:p>
          <a:p>
            <a:r>
              <a:rPr lang="sv-SE" dirty="0" err="1" smtClean="0"/>
              <a:t>Bärverk</a:t>
            </a:r>
            <a:r>
              <a:rPr lang="sv-SE" dirty="0" smtClean="0"/>
              <a:t> </a:t>
            </a:r>
            <a:r>
              <a:rPr lang="sv-SE" dirty="0"/>
              <a:t>av limträ eller </a:t>
            </a:r>
            <a:r>
              <a:rPr lang="sv-SE" dirty="0" smtClean="0"/>
              <a:t>korslimmat trä </a:t>
            </a:r>
            <a:endParaRPr lang="sv-SE" dirty="0"/>
          </a:p>
          <a:p>
            <a:r>
              <a:rPr lang="sv-SE" dirty="0" smtClean="0"/>
              <a:t>Hög </a:t>
            </a:r>
            <a:r>
              <a:rPr lang="sv-SE" dirty="0"/>
              <a:t>förtillverkningsgrad och snabbt montage</a:t>
            </a:r>
          </a:p>
          <a:p>
            <a:r>
              <a:rPr lang="sv-SE" dirty="0" smtClean="0"/>
              <a:t>Låg </a:t>
            </a:r>
            <a:r>
              <a:rPr lang="sv-SE" dirty="0"/>
              <a:t>vikt</a:t>
            </a:r>
          </a:p>
          <a:p>
            <a:endParaRPr lang="sv-SE" dirty="0"/>
          </a:p>
        </p:txBody>
      </p:sp>
      <p:pic>
        <p:nvPicPr>
          <p:cNvPr id="4" name="Bildobjekt 3" descr="AVT-foto86-sid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343" y="1889026"/>
            <a:ext cx="3145536" cy="3136392"/>
          </a:xfrm>
          <a:prstGeom prst="rect">
            <a:avLst/>
          </a:prstGeom>
          <a:effectLst>
            <a:outerShdw blurRad="50800" dist="38100" dir="2700000" algn="tl" rotWithShape="0">
              <a:srgbClr val="000000">
                <a:alpha val="43000"/>
              </a:srgbClr>
            </a:outerShdw>
          </a:effec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93490639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Bullerskärmar</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a:t>Längs vägar och järnvägar</a:t>
            </a:r>
          </a:p>
          <a:p>
            <a:r>
              <a:rPr lang="sv-SE" dirty="0" smtClean="0"/>
              <a:t>Hög </a:t>
            </a:r>
            <a:r>
              <a:rPr lang="sv-SE" dirty="0"/>
              <a:t>förtillverkningsgrad och snabbt montage</a:t>
            </a:r>
          </a:p>
          <a:p>
            <a:r>
              <a:rPr lang="sv-SE" dirty="0"/>
              <a:t>Stor variationsmöjlighet och god terränganpassning</a:t>
            </a:r>
          </a:p>
          <a:p>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pic>
        <p:nvPicPr>
          <p:cNvPr id="6" name="Bildobjekt 5" descr="Bullerskärm med färgvariation-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565" y="2216344"/>
            <a:ext cx="3156201" cy="2041776"/>
          </a:xfrm>
          <a:prstGeom prst="rect">
            <a:avLst/>
          </a:prstGeom>
          <a:effectLst>
            <a:outerShdw blurRad="50800" dist="38100" dir="2700000" algn="tl" rotWithShape="0">
              <a:srgbClr val="000000">
                <a:alpha val="43000"/>
              </a:srgbClr>
            </a:outerShdw>
          </a:effectLst>
        </p:spPr>
      </p:pic>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449326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57200" y="274638"/>
            <a:ext cx="8229600" cy="1143000"/>
          </a:xfrm>
        </p:spPr>
        <p:txBody>
          <a:bodyPr/>
          <a:lstStyle/>
          <a:p>
            <a:r>
              <a:rPr lang="sv-SE" dirty="0" smtClean="0"/>
              <a:t>Frågor om Bygga i trä</a:t>
            </a:r>
            <a:endParaRPr lang="sv-SE" dirty="0"/>
          </a:p>
        </p:txBody>
      </p:sp>
      <p:sp>
        <p:nvSpPr>
          <p:cNvPr id="5"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Vilket </a:t>
            </a:r>
            <a:r>
              <a:rPr lang="sv-SE" dirty="0"/>
              <a:t>är det enklaste sättet att uppföra en enstaka byggnad?</a:t>
            </a:r>
          </a:p>
          <a:p>
            <a:pPr marL="457200" indent="-457200">
              <a:buFont typeface="+mj-lt"/>
              <a:buAutoNum type="arabicPeriod"/>
            </a:pPr>
            <a:r>
              <a:rPr lang="sv-SE" dirty="0" smtClean="0"/>
              <a:t>I </a:t>
            </a:r>
            <a:r>
              <a:rPr lang="sv-SE" dirty="0"/>
              <a:t>vilken riktning utvecklas </a:t>
            </a:r>
            <a:r>
              <a:rPr lang="sv-SE" dirty="0" err="1"/>
              <a:t>träbyggandet</a:t>
            </a:r>
            <a:r>
              <a:rPr lang="sv-SE" dirty="0"/>
              <a:t>?</a:t>
            </a:r>
          </a:p>
          <a:p>
            <a:pPr marL="457200" indent="-457200">
              <a:buFont typeface="+mj-lt"/>
              <a:buAutoNum type="arabicPeriod"/>
            </a:pPr>
            <a:r>
              <a:rPr lang="sv-SE" dirty="0" smtClean="0"/>
              <a:t>Nämn </a:t>
            </a:r>
            <a:r>
              <a:rPr lang="sv-SE" dirty="0"/>
              <a:t>ett eller två område inom anläggningsområdet </a:t>
            </a:r>
            <a:r>
              <a:rPr lang="sv-SE" dirty="0" smtClean="0"/>
              <a:t>där </a:t>
            </a:r>
            <a:r>
              <a:rPr lang="sv-SE" dirty="0"/>
              <a:t>trä används numera?</a:t>
            </a:r>
          </a:p>
          <a:p>
            <a:pPr marL="457200" indent="-457200">
              <a:buFont typeface="+mj-lt"/>
              <a:buAutoNum type="arabicPeriod"/>
            </a:pPr>
            <a:r>
              <a:rPr lang="sv-SE" dirty="0" smtClean="0"/>
              <a:t>Nämn </a:t>
            </a:r>
            <a:r>
              <a:rPr lang="sv-SE" dirty="0"/>
              <a:t>några skäl som talar för industriellt </a:t>
            </a:r>
            <a:r>
              <a:rPr lang="sv-SE" dirty="0" err="1"/>
              <a:t>träbyggande</a:t>
            </a:r>
            <a:r>
              <a:rPr lang="sv-SE" dirty="0" smtClean="0"/>
              <a:t>?</a:t>
            </a:r>
          </a:p>
          <a:p>
            <a:pPr marL="457200" indent="-457200">
              <a:buFont typeface="+mj-lt"/>
              <a:buAutoNum type="arabicPeriod"/>
            </a:pPr>
            <a:r>
              <a:rPr lang="sv-SE" dirty="0" smtClean="0"/>
              <a:t>Varför </a:t>
            </a:r>
            <a:r>
              <a:rPr lang="sv-SE" dirty="0"/>
              <a:t>byggs bullerskärmar av trä i stället för att man gör bullervallar av jord?</a:t>
            </a:r>
          </a:p>
          <a:p>
            <a:endParaRPr lang="sv-SE" dirty="0"/>
          </a:p>
        </p:txBody>
      </p:sp>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spTree>
    <p:extLst>
      <p:ext uri="{BB962C8B-B14F-4D97-AF65-F5344CB8AC3E}">
        <p14:creationId xmlns:p14="http://schemas.microsoft.com/office/powerpoint/2010/main" val="284323432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266154" cy="4224347"/>
          </a:xfrm>
        </p:spPr>
        <p:txBody>
          <a:bodyPr>
            <a:normAutofit fontScale="92500" lnSpcReduction="20000"/>
          </a:bodyPr>
          <a:lstStyle/>
          <a:p>
            <a:pPr marL="457200" indent="-457200">
              <a:buFont typeface="+mj-lt"/>
              <a:buAutoNum type="arabicPeriod"/>
            </a:pPr>
            <a:r>
              <a:rPr lang="sv-SE" dirty="0"/>
              <a:t>Vilket är det enklaste sättet att uppföra en enstaka byggnad</a:t>
            </a:r>
            <a:br>
              <a:rPr lang="sv-SE" dirty="0"/>
            </a:br>
            <a:r>
              <a:rPr lang="sv-SE" dirty="0">
                <a:solidFill>
                  <a:srgbClr val="FF0000"/>
                </a:solidFill>
              </a:rPr>
              <a:t>Lösvirkesbyggande.</a:t>
            </a:r>
          </a:p>
          <a:p>
            <a:pPr marL="457200" indent="-457200">
              <a:buFont typeface="+mj-lt"/>
              <a:buAutoNum type="arabicPeriod"/>
            </a:pPr>
            <a:r>
              <a:rPr lang="sv-SE" dirty="0"/>
              <a:t>I vilken riktning utvecklas </a:t>
            </a:r>
            <a:r>
              <a:rPr lang="sv-SE" dirty="0" err="1"/>
              <a:t>träbyggandet</a:t>
            </a:r>
            <a:r>
              <a:rPr lang="sv-SE" dirty="0"/>
              <a:t>?</a:t>
            </a:r>
            <a:br>
              <a:rPr lang="sv-SE" dirty="0"/>
            </a:br>
            <a:r>
              <a:rPr lang="sv-SE" dirty="0" err="1">
                <a:solidFill>
                  <a:srgbClr val="FF0000"/>
                </a:solidFill>
              </a:rPr>
              <a:t>Träanvändningen</a:t>
            </a:r>
            <a:r>
              <a:rPr lang="sv-SE" dirty="0">
                <a:solidFill>
                  <a:srgbClr val="FF0000"/>
                </a:solidFill>
              </a:rPr>
              <a:t> i byggandet ökar.</a:t>
            </a:r>
          </a:p>
          <a:p>
            <a:pPr marL="457200" indent="-457200">
              <a:buFont typeface="+mj-lt"/>
              <a:buAutoNum type="arabicPeriod"/>
            </a:pPr>
            <a:r>
              <a:rPr lang="sv-SE" dirty="0"/>
              <a:t>Nämn ett eller två område inom anläggningsområdet där trä används numera?</a:t>
            </a:r>
            <a:br>
              <a:rPr lang="sv-SE" dirty="0"/>
            </a:br>
            <a:r>
              <a:rPr lang="sv-SE" dirty="0">
                <a:solidFill>
                  <a:srgbClr val="FF0000"/>
                </a:solidFill>
              </a:rPr>
              <a:t>Träbroar och bullerskärmar.</a:t>
            </a:r>
          </a:p>
          <a:p>
            <a:pPr marL="457200" indent="-457200">
              <a:buFont typeface="+mj-lt"/>
              <a:buAutoNum type="arabicPeriod"/>
            </a:pPr>
            <a:r>
              <a:rPr lang="sv-SE" dirty="0"/>
              <a:t>Nämn några skäl som talar för industriellt </a:t>
            </a:r>
            <a:r>
              <a:rPr lang="sv-SE" dirty="0" err="1"/>
              <a:t>träbyggande</a:t>
            </a:r>
            <a:r>
              <a:rPr lang="sv-SE" dirty="0"/>
              <a:t>?</a:t>
            </a:r>
            <a:br>
              <a:rPr lang="sv-SE" dirty="0"/>
            </a:br>
            <a:r>
              <a:rPr lang="sv-SE" dirty="0">
                <a:solidFill>
                  <a:srgbClr val="FF0000"/>
                </a:solidFill>
              </a:rPr>
              <a:t>Förbättrad och säkrad kvalitet. Förbättrad arbetsmiljö. Säkrare produktionsförutsättningar osv.</a:t>
            </a:r>
          </a:p>
          <a:p>
            <a:pPr marL="457200" indent="-457200">
              <a:buFont typeface="+mj-lt"/>
              <a:buAutoNum type="arabicPeriod"/>
            </a:pPr>
            <a:r>
              <a:rPr lang="sv-SE" dirty="0"/>
              <a:t>Varför byggs bullerskärmar av trä i stället för att man gör bullervallar av jord?</a:t>
            </a:r>
            <a:br>
              <a:rPr lang="sv-SE" dirty="0"/>
            </a:br>
            <a:r>
              <a:rPr lang="sv-SE" dirty="0">
                <a:solidFill>
                  <a:srgbClr val="FF0000"/>
                </a:solidFill>
              </a:rPr>
              <a:t>Bullervallar tar stort plats och sådan saknas ofta längs trafikleder i befintlig bebyggelse.</a:t>
            </a:r>
          </a:p>
          <a:p>
            <a:endParaRPr lang="sv-SE" dirty="0"/>
          </a:p>
        </p:txBody>
      </p:sp>
      <p:sp>
        <p:nvSpPr>
          <p:cNvPr id="4" name="Rubrik 1"/>
          <p:cNvSpPr>
            <a:spLocks noGrp="1"/>
          </p:cNvSpPr>
          <p:nvPr>
            <p:ph type="title"/>
          </p:nvPr>
        </p:nvSpPr>
        <p:spPr>
          <a:xfrm>
            <a:off x="457200" y="274638"/>
            <a:ext cx="8229600" cy="1143000"/>
          </a:xfrm>
        </p:spPr>
        <p:txBody>
          <a:bodyPr/>
          <a:lstStyle/>
          <a:p>
            <a:r>
              <a:rPr lang="sv-SE" dirty="0" smtClean="0"/>
              <a:t>Svar om Bygga i trä</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Bygga i trä</a:t>
            </a:r>
            <a:endParaRPr lang="sv-SE" sz="1200" dirty="0">
              <a:solidFill>
                <a:srgbClr val="A6A6A6"/>
              </a:solidFill>
              <a:latin typeface="Arial"/>
              <a:cs typeface="Arial"/>
            </a:endParaRPr>
          </a:p>
        </p:txBody>
      </p:sp>
    </p:spTree>
    <p:extLst>
      <p:ext uri="{BB962C8B-B14F-4D97-AF65-F5344CB8AC3E}">
        <p14:creationId xmlns:p14="http://schemas.microsoft.com/office/powerpoint/2010/main" val="204524662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Ytbehandling</a:t>
            </a:r>
            <a:endParaRPr lang="sv-SE" dirty="0"/>
          </a:p>
        </p:txBody>
      </p:sp>
      <p:sp>
        <p:nvSpPr>
          <p:cNvPr id="3" name="Underrubrik 2"/>
          <p:cNvSpPr>
            <a:spLocks noGrp="1"/>
          </p:cNvSpPr>
          <p:nvPr>
            <p:ph type="subTitle" idx="1"/>
          </p:nvPr>
        </p:nvSpPr>
        <p:spPr/>
        <p:txBody>
          <a:bodyPr>
            <a:normAutofit fontScale="92500" lnSpcReduction="20000"/>
          </a:bodyPr>
          <a:lstStyle/>
          <a:p>
            <a:r>
              <a:rPr lang="sv-SE" dirty="0" smtClean="0">
                <a:solidFill>
                  <a:srgbClr val="000000"/>
                </a:solidFill>
              </a:rPr>
              <a:t>Färg på trä</a:t>
            </a:r>
          </a:p>
          <a:p>
            <a:r>
              <a:rPr lang="sv-SE" dirty="0" smtClean="0">
                <a:solidFill>
                  <a:srgbClr val="000000"/>
                </a:solidFill>
              </a:rPr>
              <a:t>Underhåll</a:t>
            </a:r>
          </a:p>
          <a:p>
            <a:r>
              <a:rPr lang="sv-SE" dirty="0" smtClean="0">
                <a:solidFill>
                  <a:srgbClr val="000000"/>
                </a:solidFill>
              </a:rPr>
              <a:t>Färgers uppbyggnad</a:t>
            </a:r>
          </a:p>
          <a:p>
            <a:r>
              <a:rPr lang="sv-SE" dirty="0" smtClean="0">
                <a:solidFill>
                  <a:srgbClr val="000000"/>
                </a:solidFill>
              </a:rPr>
              <a:t>Vanliga färgtyper</a:t>
            </a:r>
          </a:p>
          <a:p>
            <a:r>
              <a:rPr lang="sv-SE" dirty="0" smtClean="0">
                <a:solidFill>
                  <a:srgbClr val="000000"/>
                </a:solidFill>
              </a:rPr>
              <a:t>Ytbehandlingssystem</a:t>
            </a:r>
          </a:p>
          <a:p>
            <a:endParaRPr lang="sv-SE" dirty="0"/>
          </a:p>
          <a:p>
            <a:endParaRPr lang="sv-SE" dirty="0"/>
          </a:p>
        </p:txBody>
      </p:sp>
      <p:sp>
        <p:nvSpPr>
          <p:cNvPr id="4" name="textruta 3"/>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88-97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02717086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Färg på trä</a:t>
            </a:r>
            <a:endParaRPr lang="sv-SE" dirty="0"/>
          </a:p>
        </p:txBody>
      </p:sp>
      <p:sp>
        <p:nvSpPr>
          <p:cNvPr id="3" name="Platshållare för innehåll 2"/>
          <p:cNvSpPr>
            <a:spLocks noGrp="1"/>
          </p:cNvSpPr>
          <p:nvPr>
            <p:ph idx="1"/>
          </p:nvPr>
        </p:nvSpPr>
        <p:spPr>
          <a:xfrm>
            <a:off x="155575" y="1725603"/>
            <a:ext cx="8266154" cy="4224347"/>
          </a:xfrm>
        </p:spPr>
        <p:txBody>
          <a:bodyPr/>
          <a:lstStyle/>
          <a:p>
            <a:r>
              <a:rPr lang="sv-SE" dirty="0" smtClean="0"/>
              <a:t>Kulör</a:t>
            </a:r>
          </a:p>
          <a:p>
            <a:endParaRPr lang="sv-SE" dirty="0" smtClean="0"/>
          </a:p>
          <a:p>
            <a:r>
              <a:rPr lang="sv-SE" dirty="0" smtClean="0"/>
              <a:t>Täckning</a:t>
            </a:r>
          </a:p>
          <a:p>
            <a:endParaRPr lang="sv-SE" dirty="0" smtClean="0"/>
          </a:p>
          <a:p>
            <a:r>
              <a:rPr lang="sv-SE" dirty="0" smtClean="0"/>
              <a:t>Väderskydd</a:t>
            </a:r>
          </a:p>
          <a:p>
            <a:endParaRPr lang="sv-SE" dirty="0" smtClean="0"/>
          </a:p>
          <a:p>
            <a:r>
              <a:rPr lang="sv-SE" dirty="0" smtClean="0"/>
              <a:t>Underhåll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663" y="1814703"/>
            <a:ext cx="4082400" cy="4072097"/>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88-97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99677157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Kulör</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Pigmentet i färgen</a:t>
            </a:r>
          </a:p>
          <a:p>
            <a:endParaRPr lang="sv-SE" dirty="0" smtClean="0"/>
          </a:p>
          <a:p>
            <a:r>
              <a:rPr lang="sv-SE" dirty="0" smtClean="0"/>
              <a:t>Färg + träets färg</a:t>
            </a:r>
          </a:p>
          <a:p>
            <a:endParaRPr lang="sv-SE" dirty="0" smtClean="0"/>
          </a:p>
          <a:p>
            <a:r>
              <a:rPr lang="sv-SE" dirty="0" smtClean="0"/>
              <a:t>Obehandlat trä</a:t>
            </a:r>
          </a:p>
          <a:p>
            <a:pPr lvl="1"/>
            <a:r>
              <a:rPr lang="sv-SE" dirty="0" smtClean="0"/>
              <a:t>Grånar</a:t>
            </a:r>
            <a:endParaRPr lang="sv-SE" dirty="0"/>
          </a:p>
          <a:p>
            <a:pPr lvl="1"/>
            <a:r>
              <a:rPr lang="sv-SE" dirty="0" smtClean="0"/>
              <a:t>Vittrar och får relief</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348" y="1883665"/>
            <a:ext cx="2674937" cy="3776662"/>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60331841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Täckning</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Mängden pigment i färgen</a:t>
            </a:r>
          </a:p>
          <a:p>
            <a:endParaRPr lang="sv-SE" dirty="0" smtClean="0"/>
          </a:p>
          <a:p>
            <a:r>
              <a:rPr lang="sv-SE" dirty="0" smtClean="0"/>
              <a:t>Tjockleken på färgskiktet</a:t>
            </a:r>
            <a:endParaRPr lang="sv-SE" dirty="0"/>
          </a:p>
        </p:txBody>
      </p:sp>
      <p:pic>
        <p:nvPicPr>
          <p:cNvPr id="4" name="Bildobjekt 3" descr="AVT-foto95-sid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827" y="1912167"/>
            <a:ext cx="2674620" cy="3465576"/>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28782502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Väderskydd</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Hindra/begränsa fuktupptagning</a:t>
            </a:r>
          </a:p>
          <a:p>
            <a:endParaRPr lang="sv-SE" dirty="0" smtClean="0"/>
          </a:p>
          <a:p>
            <a:r>
              <a:rPr lang="sv-SE" dirty="0" smtClean="0"/>
              <a:t>Inte hindra fuktavgivning</a:t>
            </a:r>
          </a:p>
          <a:p>
            <a:endParaRPr lang="sv-SE" dirty="0" smtClean="0"/>
          </a:p>
          <a:p>
            <a:r>
              <a:rPr lang="sv-SE" dirty="0" smtClean="0"/>
              <a:t>Mildra/begränsa nedbrytning</a:t>
            </a:r>
          </a:p>
          <a:p>
            <a:pPr lvl="1"/>
            <a:r>
              <a:rPr lang="sv-SE" dirty="0" smtClean="0"/>
              <a:t>Grånad</a:t>
            </a:r>
            <a:endParaRPr lang="sv-SE" dirty="0"/>
          </a:p>
          <a:p>
            <a:pPr lvl="1"/>
            <a:r>
              <a:rPr lang="sv-SE" dirty="0" smtClean="0"/>
              <a:t>Vittring</a:t>
            </a:r>
          </a:p>
          <a:p>
            <a:pPr lvl="1"/>
            <a:r>
              <a:rPr lang="sv-SE" dirty="0" smtClean="0"/>
              <a:t>Kritning</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442" y="1911732"/>
            <a:ext cx="2423701" cy="3866754"/>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61149213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609600" y="427038"/>
            <a:ext cx="8229600" cy="1143000"/>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3600" kern="1200">
                <a:solidFill>
                  <a:srgbClr val="E57D2F"/>
                </a:solidFill>
                <a:latin typeface="Arial"/>
                <a:ea typeface="+mj-ea"/>
                <a:cs typeface="Arial"/>
              </a:defRPr>
            </a:lvl1pPr>
          </a:lstStyle>
          <a:p>
            <a:r>
              <a:rPr lang="sv-SE" smtClean="0"/>
              <a:t>Färgers uppbyggnad</a:t>
            </a:r>
            <a:endParaRPr lang="sv-SE" dirty="0"/>
          </a:p>
        </p:txBody>
      </p:sp>
      <p:pic>
        <p:nvPicPr>
          <p:cNvPr id="6" name="Picture 9" descr="spann_m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839" y="1662113"/>
            <a:ext cx="3606210" cy="4250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Platshållare för innehåll 2"/>
          <p:cNvSpPr>
            <a:spLocks noGrp="1"/>
          </p:cNvSpPr>
          <p:nvPr>
            <p:ph idx="1"/>
          </p:nvPr>
        </p:nvSpPr>
        <p:spPr>
          <a:xfrm>
            <a:off x="2095389" y="2371991"/>
            <a:ext cx="2666533" cy="441059"/>
          </a:xfrm>
        </p:spPr>
        <p:txBody>
          <a:bodyPr/>
          <a:lstStyle/>
          <a:p>
            <a:pPr marL="0" indent="0" algn="r">
              <a:buNone/>
            </a:pPr>
            <a:r>
              <a:rPr lang="sv-SE" sz="1600" dirty="0" smtClean="0"/>
              <a:t>Bindemedel – 30 %</a:t>
            </a:r>
          </a:p>
          <a:p>
            <a:pPr algn="r"/>
            <a:endParaRPr lang="sv-SE" dirty="0"/>
          </a:p>
        </p:txBody>
      </p:sp>
      <p:sp>
        <p:nvSpPr>
          <p:cNvPr id="9" name="Platshållare för innehåll 2"/>
          <p:cNvSpPr txBox="1">
            <a:spLocks/>
          </p:cNvSpPr>
          <p:nvPr/>
        </p:nvSpPr>
        <p:spPr>
          <a:xfrm>
            <a:off x="2095389" y="3267638"/>
            <a:ext cx="2666533" cy="4410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sv-SE" sz="1600" dirty="0" smtClean="0"/>
              <a:t>Pigment – 20 %</a:t>
            </a:r>
          </a:p>
          <a:p>
            <a:pPr algn="r"/>
            <a:endParaRPr lang="sv-SE" dirty="0"/>
          </a:p>
        </p:txBody>
      </p:sp>
      <p:sp>
        <p:nvSpPr>
          <p:cNvPr id="10" name="Platshållare för innehåll 2"/>
          <p:cNvSpPr txBox="1">
            <a:spLocks/>
          </p:cNvSpPr>
          <p:nvPr/>
        </p:nvSpPr>
        <p:spPr>
          <a:xfrm>
            <a:off x="2095389" y="3812740"/>
            <a:ext cx="2666533" cy="4410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sv-SE" sz="1600" dirty="0" smtClean="0"/>
              <a:t>Fyllnadsmedel – 15 %</a:t>
            </a:r>
          </a:p>
          <a:p>
            <a:pPr algn="r"/>
            <a:endParaRPr lang="sv-SE" dirty="0"/>
          </a:p>
        </p:txBody>
      </p:sp>
      <p:sp>
        <p:nvSpPr>
          <p:cNvPr id="11" name="Platshållare för innehåll 2"/>
          <p:cNvSpPr txBox="1">
            <a:spLocks/>
          </p:cNvSpPr>
          <p:nvPr/>
        </p:nvSpPr>
        <p:spPr>
          <a:xfrm>
            <a:off x="2095389" y="4121110"/>
            <a:ext cx="2666533" cy="4410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sv-SE" sz="1600" dirty="0" smtClean="0"/>
              <a:t>Additiv – 5 %</a:t>
            </a:r>
          </a:p>
          <a:p>
            <a:pPr algn="r"/>
            <a:endParaRPr lang="sv-SE" dirty="0"/>
          </a:p>
        </p:txBody>
      </p:sp>
      <p:sp>
        <p:nvSpPr>
          <p:cNvPr id="12" name="Platshållare för innehåll 2"/>
          <p:cNvSpPr txBox="1">
            <a:spLocks/>
          </p:cNvSpPr>
          <p:nvPr/>
        </p:nvSpPr>
        <p:spPr>
          <a:xfrm>
            <a:off x="2095389" y="4600302"/>
            <a:ext cx="2666533" cy="4410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sv-SE" sz="1600" dirty="0" smtClean="0"/>
              <a:t>Lösningsmedel – 30 %</a:t>
            </a:r>
          </a:p>
          <a:p>
            <a:pPr algn="r"/>
            <a:endParaRPr lang="sv-SE" dirty="0"/>
          </a:p>
        </p:txBody>
      </p:sp>
      <p:cxnSp>
        <p:nvCxnSpPr>
          <p:cNvPr id="3" name="Rak pil 2"/>
          <p:cNvCxnSpPr/>
          <p:nvPr/>
        </p:nvCxnSpPr>
        <p:spPr>
          <a:xfrm flipV="1">
            <a:off x="4730743" y="4775626"/>
            <a:ext cx="1262522"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Rak pil 12"/>
          <p:cNvCxnSpPr/>
          <p:nvPr/>
        </p:nvCxnSpPr>
        <p:spPr>
          <a:xfrm flipV="1">
            <a:off x="4749464" y="4296723"/>
            <a:ext cx="1262522"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Rak pil 13"/>
          <p:cNvCxnSpPr/>
          <p:nvPr/>
        </p:nvCxnSpPr>
        <p:spPr>
          <a:xfrm flipV="1">
            <a:off x="4742038" y="3977356"/>
            <a:ext cx="1262522"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Rak pil 14"/>
          <p:cNvCxnSpPr/>
          <p:nvPr/>
        </p:nvCxnSpPr>
        <p:spPr>
          <a:xfrm flipV="1">
            <a:off x="4742038" y="3450032"/>
            <a:ext cx="1262522"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Rak pil 15"/>
          <p:cNvCxnSpPr/>
          <p:nvPr/>
        </p:nvCxnSpPr>
        <p:spPr>
          <a:xfrm flipV="1">
            <a:off x="4749465" y="2551354"/>
            <a:ext cx="1262522"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ruta 1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18" name="textruta 17"/>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19" name="textruta 18"/>
          <p:cNvSpPr txBox="1"/>
          <p:nvPr/>
        </p:nvSpPr>
        <p:spPr>
          <a:xfrm>
            <a:off x="5981701" y="5562600"/>
            <a:ext cx="2895600" cy="523220"/>
          </a:xfrm>
          <a:prstGeom prst="rect">
            <a:avLst/>
          </a:prstGeom>
          <a:noFill/>
        </p:spPr>
        <p:txBody>
          <a:bodyPr wrap="square" rtlCol="0">
            <a:spAutoFit/>
          </a:bodyPr>
          <a:lstStyle/>
          <a:p>
            <a:r>
              <a:rPr lang="sv-SE" sz="1400" dirty="0" smtClean="0"/>
              <a:t>Procentsiffrorna skall ses som exempel på sammansättning.</a:t>
            </a:r>
            <a:endParaRPr lang="sv-SE" sz="1400" dirty="0"/>
          </a:p>
        </p:txBody>
      </p:sp>
    </p:spTree>
    <p:extLst>
      <p:ext uri="{BB962C8B-B14F-4D97-AF65-F5344CB8AC3E}">
        <p14:creationId xmlns:p14="http://schemas.microsoft.com/office/powerpoint/2010/main" val="2578881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Utbildningens innehåll</a:t>
            </a:r>
            <a:endParaRPr lang="sv-SE" dirty="0"/>
          </a:p>
        </p:txBody>
      </p:sp>
      <p:sp>
        <p:nvSpPr>
          <p:cNvPr id="3" name="Platshållare för innehåll 2"/>
          <p:cNvSpPr>
            <a:spLocks noGrp="1"/>
          </p:cNvSpPr>
          <p:nvPr>
            <p:ph idx="1"/>
          </p:nvPr>
        </p:nvSpPr>
        <p:spPr>
          <a:xfrm>
            <a:off x="438923" y="1608667"/>
            <a:ext cx="3953690" cy="4224347"/>
          </a:xfrm>
        </p:spPr>
        <p:txBody>
          <a:bodyPr>
            <a:normAutofit fontScale="92500" lnSpcReduction="10000"/>
          </a:bodyPr>
          <a:lstStyle/>
          <a:p>
            <a:r>
              <a:rPr lang="sv-SE" dirty="0" smtClean="0"/>
              <a:t>Trä och miljö</a:t>
            </a:r>
          </a:p>
          <a:p>
            <a:r>
              <a:rPr lang="sv-SE" dirty="0" smtClean="0"/>
              <a:t>Trä som material</a:t>
            </a:r>
          </a:p>
          <a:p>
            <a:r>
              <a:rPr lang="sv-SE" dirty="0"/>
              <a:t>Trä och </a:t>
            </a:r>
            <a:r>
              <a:rPr lang="sv-SE" dirty="0" smtClean="0"/>
              <a:t>fukt</a:t>
            </a:r>
          </a:p>
          <a:p>
            <a:r>
              <a:rPr lang="sv-SE" dirty="0" smtClean="0"/>
              <a:t>Träskydd</a:t>
            </a:r>
          </a:p>
          <a:p>
            <a:r>
              <a:rPr lang="sv-SE" dirty="0" err="1" smtClean="0"/>
              <a:t>Träkvalitet</a:t>
            </a:r>
            <a:endParaRPr lang="sv-SE" dirty="0" smtClean="0"/>
          </a:p>
          <a:p>
            <a:r>
              <a:rPr lang="sv-SE" dirty="0" err="1" smtClean="0"/>
              <a:t>Träsortiment</a:t>
            </a:r>
            <a:endParaRPr lang="sv-SE" dirty="0" smtClean="0"/>
          </a:p>
          <a:p>
            <a:r>
              <a:rPr lang="sv-SE" dirty="0" smtClean="0"/>
              <a:t>Träprodukter</a:t>
            </a:r>
          </a:p>
          <a:p>
            <a:r>
              <a:rPr lang="sv-SE" dirty="0" smtClean="0"/>
              <a:t>Bygga i trä</a:t>
            </a:r>
          </a:p>
          <a:p>
            <a:r>
              <a:rPr lang="sv-SE" dirty="0" smtClean="0"/>
              <a:t>Ytbehandling</a:t>
            </a:r>
          </a:p>
          <a:p>
            <a:r>
              <a:rPr lang="sv-SE" dirty="0" smtClean="0"/>
              <a:t>Hantering och lagring</a:t>
            </a:r>
          </a:p>
          <a:p>
            <a:r>
              <a:rPr lang="sv-SE" dirty="0" smtClean="0"/>
              <a:t>Förbandstyper</a:t>
            </a:r>
          </a:p>
          <a:p>
            <a:endParaRPr lang="sv-SE" dirty="0"/>
          </a:p>
        </p:txBody>
      </p:sp>
      <p:pic>
        <p:nvPicPr>
          <p:cNvPr id="5" name="Bildobjekt 4" descr="IMG_9882_l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860" y="1700287"/>
            <a:ext cx="2656145" cy="3982812"/>
          </a:xfrm>
          <a:prstGeom prst="rect">
            <a:avLst/>
          </a:prstGeom>
        </p:spPr>
      </p:pic>
    </p:spTree>
    <p:extLst>
      <p:ext uri="{BB962C8B-B14F-4D97-AF65-F5344CB8AC3E}">
        <p14:creationId xmlns:p14="http://schemas.microsoft.com/office/powerpoint/2010/main" val="969699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8183" y="1662113"/>
            <a:ext cx="8734610" cy="4224347"/>
          </a:xfrm>
        </p:spPr>
        <p:txBody>
          <a:bodyPr>
            <a:normAutofit fontScale="92500"/>
          </a:bodyPr>
          <a:lstStyle/>
          <a:p>
            <a:pPr marL="457200" indent="-457200">
              <a:buFont typeface="+mj-lt"/>
              <a:buAutoNum type="arabicPeriod"/>
            </a:pPr>
            <a:r>
              <a:rPr lang="sv-SE" dirty="0"/>
              <a:t>Håller Sverige på att kalhuggas eller på att växa igen?</a:t>
            </a:r>
            <a:br>
              <a:rPr lang="sv-SE" dirty="0"/>
            </a:br>
            <a:r>
              <a:rPr lang="sv-SE" dirty="0">
                <a:solidFill>
                  <a:srgbClr val="FF0000"/>
                </a:solidFill>
              </a:rPr>
              <a:t>Nej. Diagram 1.</a:t>
            </a:r>
          </a:p>
          <a:p>
            <a:pPr marL="457200" indent="-457200">
              <a:buFont typeface="+mj-lt"/>
              <a:buAutoNum type="arabicPeriod"/>
            </a:pPr>
            <a:r>
              <a:rPr lang="sv-SE" dirty="0"/>
              <a:t>Hur står andel av svenska skogen består av barrskog?</a:t>
            </a:r>
            <a:br>
              <a:rPr lang="sv-SE" dirty="0"/>
            </a:br>
            <a:r>
              <a:rPr lang="sv-SE" dirty="0">
                <a:solidFill>
                  <a:srgbClr val="FF0000"/>
                </a:solidFill>
              </a:rPr>
              <a:t>81 procent. Diagram 3.</a:t>
            </a:r>
          </a:p>
          <a:p>
            <a:pPr marL="457200" indent="-457200">
              <a:buFont typeface="+mj-lt"/>
              <a:buAutoNum type="arabicPeriod"/>
            </a:pPr>
            <a:r>
              <a:rPr lang="sv-SE" dirty="0"/>
              <a:t>Vad menas med ett hållbart skogsbruk?</a:t>
            </a:r>
            <a:r>
              <a:rPr lang="sv-SE" dirty="0">
                <a:solidFill>
                  <a:srgbClr val="FF0000"/>
                </a:solidFill>
              </a:rPr>
              <a:t/>
            </a:r>
            <a:br>
              <a:rPr lang="sv-SE" dirty="0">
                <a:solidFill>
                  <a:srgbClr val="FF0000"/>
                </a:solidFill>
              </a:rPr>
            </a:br>
            <a:r>
              <a:rPr lang="sv-SE" dirty="0">
                <a:solidFill>
                  <a:srgbClr val="FF0000"/>
                </a:solidFill>
              </a:rPr>
              <a:t>Skogsbruk som är ekonomiskt, socialt och biologiskt hållbart. AVT sidan 6.</a:t>
            </a:r>
          </a:p>
          <a:p>
            <a:pPr marL="457200" indent="-457200">
              <a:buFont typeface="+mj-lt"/>
              <a:buAutoNum type="arabicPeriod"/>
            </a:pPr>
            <a:r>
              <a:rPr lang="sv-SE" dirty="0"/>
              <a:t>Vad menas med naturlig föryngring?</a:t>
            </a:r>
            <a:br>
              <a:rPr lang="sv-SE" dirty="0"/>
            </a:br>
            <a:r>
              <a:rPr lang="sv-SE" dirty="0">
                <a:solidFill>
                  <a:srgbClr val="FF0000"/>
                </a:solidFill>
              </a:rPr>
              <a:t>Fröträd lämnas att självså den kommande skogen. AVT  sidan 6.</a:t>
            </a:r>
          </a:p>
          <a:p>
            <a:pPr marL="457200" indent="-457200">
              <a:buFont typeface="+mj-lt"/>
              <a:buAutoNum type="arabicPeriod"/>
            </a:pPr>
            <a:r>
              <a:rPr lang="sv-SE" dirty="0"/>
              <a:t>Hur kan ett trähus binda koldioxid under lång tid?</a:t>
            </a:r>
            <a:br>
              <a:rPr lang="sv-SE" dirty="0"/>
            </a:br>
            <a:r>
              <a:rPr lang="sv-SE" dirty="0">
                <a:solidFill>
                  <a:srgbClr val="FF0000"/>
                </a:solidFill>
              </a:rPr>
              <a:t>Ett trähus binder koldioxid under dess livstid. AVT sidan 9.</a:t>
            </a:r>
          </a:p>
          <a:p>
            <a:endParaRPr lang="sv-SE" dirty="0"/>
          </a:p>
        </p:txBody>
      </p:sp>
      <p:sp>
        <p:nvSpPr>
          <p:cNvPr id="4" name="Rubrik 1"/>
          <p:cNvSpPr txBox="1">
            <a:spLocks/>
          </p:cNvSpPr>
          <p:nvPr/>
        </p:nvSpPr>
        <p:spPr>
          <a:xfrm>
            <a:off x="420688" y="274638"/>
            <a:ext cx="8229600" cy="1143000"/>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3600" kern="1200">
                <a:solidFill>
                  <a:srgbClr val="E57D2F"/>
                </a:solidFill>
                <a:latin typeface="Arial"/>
                <a:ea typeface="+mj-ea"/>
                <a:cs typeface="Arial"/>
              </a:defRPr>
            </a:lvl1pPr>
          </a:lstStyle>
          <a:p>
            <a:r>
              <a:rPr lang="sv-SE" dirty="0" smtClean="0"/>
              <a:t>Svar om Trä och miljö</a:t>
            </a:r>
            <a:endParaRPr lang="sv-SE" dirty="0"/>
          </a:p>
        </p:txBody>
      </p:sp>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spTree>
    <p:extLst>
      <p:ext uri="{BB962C8B-B14F-4D97-AF65-F5344CB8AC3E}">
        <p14:creationId xmlns:p14="http://schemas.microsoft.com/office/powerpoint/2010/main" val="37603518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Täckande förmåga</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Täckfärg</a:t>
            </a:r>
          </a:p>
          <a:p>
            <a:endParaRPr lang="sv-SE" dirty="0"/>
          </a:p>
          <a:p>
            <a:r>
              <a:rPr lang="sv-SE" dirty="0" smtClean="0"/>
              <a:t>Täcklasyr</a:t>
            </a:r>
          </a:p>
          <a:p>
            <a:endParaRPr lang="sv-SE" dirty="0"/>
          </a:p>
          <a:p>
            <a:r>
              <a:rPr lang="sv-SE" dirty="0" smtClean="0"/>
              <a:t>Lasyr</a:t>
            </a:r>
          </a:p>
          <a:p>
            <a:endParaRPr lang="sv-SE" dirty="0"/>
          </a:p>
          <a:p>
            <a:r>
              <a:rPr lang="sv-SE" dirty="0" smtClean="0"/>
              <a:t>Olja och klarlack</a:t>
            </a:r>
            <a:endParaRPr lang="sv-SE"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676" y="1820514"/>
            <a:ext cx="4206162" cy="2998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01987963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Bindemedel</a:t>
            </a:r>
            <a:endParaRPr lang="sv-SE" dirty="0"/>
          </a:p>
        </p:txBody>
      </p:sp>
      <p:sp>
        <p:nvSpPr>
          <p:cNvPr id="3" name="Platshållare för innehåll 2"/>
          <p:cNvSpPr>
            <a:spLocks noGrp="1"/>
          </p:cNvSpPr>
          <p:nvPr>
            <p:ph idx="1"/>
          </p:nvPr>
        </p:nvSpPr>
        <p:spPr>
          <a:xfrm>
            <a:off x="155575" y="1757363"/>
            <a:ext cx="4605338" cy="4224347"/>
          </a:xfrm>
        </p:spPr>
        <p:txBody>
          <a:bodyPr>
            <a:normAutofit fontScale="92500" lnSpcReduction="20000"/>
          </a:bodyPr>
          <a:lstStyle/>
          <a:p>
            <a:r>
              <a:rPr lang="sv-SE" sz="2600" dirty="0" smtClean="0"/>
              <a:t>Akrylat = dispersion i vatten</a:t>
            </a:r>
          </a:p>
          <a:p>
            <a:r>
              <a:rPr lang="sv-SE" sz="2600" dirty="0" smtClean="0"/>
              <a:t>Alkyd =	 lösningsmedel/vatten</a:t>
            </a:r>
          </a:p>
          <a:p>
            <a:r>
              <a:rPr lang="sv-SE" sz="2600" dirty="0" smtClean="0"/>
              <a:t>Hybrider = blandningar i vatten</a:t>
            </a:r>
          </a:p>
          <a:p>
            <a:endParaRPr lang="sv-SE" sz="2600" dirty="0" smtClean="0"/>
          </a:p>
          <a:p>
            <a:r>
              <a:rPr lang="sv-SE" sz="2600" dirty="0" smtClean="0"/>
              <a:t>Linolja</a:t>
            </a:r>
            <a:endParaRPr lang="sv-SE" dirty="0"/>
          </a:p>
          <a:p>
            <a:pPr lvl="1"/>
            <a:r>
              <a:rPr lang="sv-SE" sz="2200" dirty="0" smtClean="0"/>
              <a:t>Rå</a:t>
            </a:r>
            <a:endParaRPr lang="sv-SE" sz="2200" dirty="0"/>
          </a:p>
          <a:p>
            <a:pPr lvl="1"/>
            <a:r>
              <a:rPr lang="sv-SE" sz="2200" dirty="0" smtClean="0"/>
              <a:t>Kokt</a:t>
            </a:r>
            <a:endParaRPr lang="sv-SE" sz="2200" dirty="0"/>
          </a:p>
          <a:p>
            <a:pPr lvl="1"/>
            <a:r>
              <a:rPr lang="sv-SE" sz="2200" dirty="0" smtClean="0"/>
              <a:t>Värmd = linstandolja</a:t>
            </a:r>
          </a:p>
          <a:p>
            <a:pPr marL="457200" lvl="1" indent="0">
              <a:buNone/>
            </a:pPr>
            <a:endParaRPr lang="sv-SE" dirty="0" smtClean="0"/>
          </a:p>
          <a:p>
            <a:r>
              <a:rPr lang="sv-SE" sz="2600" dirty="0" smtClean="0"/>
              <a:t>Stärkelse = råg- eller vetemjöl i vatten</a:t>
            </a:r>
            <a:endParaRPr lang="sv-SE" sz="2600" dirty="0"/>
          </a:p>
        </p:txBody>
      </p:sp>
      <p:pic>
        <p:nvPicPr>
          <p:cNvPr id="5" name="Bildobjekt 4" descr="inträngning fä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064" y="2295527"/>
            <a:ext cx="3849534" cy="3654071"/>
          </a:xfrm>
          <a:prstGeom prst="rect">
            <a:avLst/>
          </a:prstGeom>
        </p:spPr>
      </p:pic>
      <p:sp>
        <p:nvSpPr>
          <p:cNvPr id="6" name="textruta 5"/>
          <p:cNvSpPr txBox="1"/>
          <p:nvPr/>
        </p:nvSpPr>
        <p:spPr>
          <a:xfrm>
            <a:off x="6292307" y="1802164"/>
            <a:ext cx="1266580" cy="369332"/>
          </a:xfrm>
          <a:prstGeom prst="rect">
            <a:avLst/>
          </a:prstGeom>
          <a:noFill/>
        </p:spPr>
        <p:txBody>
          <a:bodyPr wrap="none" rtlCol="0">
            <a:spAutoFit/>
          </a:bodyPr>
          <a:lstStyle/>
          <a:p>
            <a:r>
              <a:rPr lang="sv-SE" dirty="0" smtClean="0"/>
              <a:t>Inträngning</a:t>
            </a:r>
            <a:endParaRPr lang="sv-SE" dirty="0"/>
          </a:p>
        </p:txBody>
      </p:sp>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89-90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90843746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Vanliga färgtyper</a:t>
            </a:r>
            <a:endParaRPr lang="sv-SE" dirty="0"/>
          </a:p>
        </p:txBody>
      </p:sp>
      <p:sp>
        <p:nvSpPr>
          <p:cNvPr id="3" name="Platshållare för innehåll 2"/>
          <p:cNvSpPr>
            <a:spLocks noGrp="1"/>
          </p:cNvSpPr>
          <p:nvPr>
            <p:ph idx="1"/>
          </p:nvPr>
        </p:nvSpPr>
        <p:spPr>
          <a:xfrm>
            <a:off x="155575" y="1757363"/>
            <a:ext cx="4402138" cy="4224347"/>
          </a:xfrm>
        </p:spPr>
        <p:txBody>
          <a:bodyPr/>
          <a:lstStyle/>
          <a:p>
            <a:r>
              <a:rPr lang="sv-SE" dirty="0" smtClean="0"/>
              <a:t>Akrylatfärg</a:t>
            </a:r>
          </a:p>
          <a:p>
            <a:endParaRPr lang="sv-SE" dirty="0" smtClean="0"/>
          </a:p>
          <a:p>
            <a:r>
              <a:rPr lang="sv-SE" dirty="0" smtClean="0"/>
              <a:t>Alkydfärg</a:t>
            </a:r>
          </a:p>
          <a:p>
            <a:endParaRPr lang="sv-SE" dirty="0" smtClean="0"/>
          </a:p>
          <a:p>
            <a:r>
              <a:rPr lang="sv-SE" dirty="0" smtClean="0"/>
              <a:t>Linoljefärg</a:t>
            </a:r>
          </a:p>
          <a:p>
            <a:endParaRPr lang="sv-SE" dirty="0" smtClean="0"/>
          </a:p>
          <a:p>
            <a:r>
              <a:rPr lang="sv-SE" dirty="0" smtClean="0"/>
              <a:t>Slamfärg</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4" y="1925765"/>
            <a:ext cx="4121150" cy="2285553"/>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90-91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13369678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Akrylatfärg</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Vattenburen</a:t>
            </a:r>
          </a:p>
          <a:p>
            <a:r>
              <a:rPr lang="sv-SE" dirty="0" smtClean="0"/>
              <a:t>Konsumentfärg</a:t>
            </a:r>
          </a:p>
          <a:p>
            <a:r>
              <a:rPr lang="sv-SE" dirty="0" smtClean="0"/>
              <a:t>Torkar snabbt 2 </a:t>
            </a:r>
            <a:r>
              <a:rPr lang="sv-SE" dirty="0"/>
              <a:t>–</a:t>
            </a:r>
            <a:r>
              <a:rPr lang="sv-SE" dirty="0" smtClean="0"/>
              <a:t> 4 timmar vid 7 – 25 </a:t>
            </a:r>
            <a:r>
              <a:rPr lang="sv-SE" baseline="30000" dirty="0" smtClean="0"/>
              <a:t>°</a:t>
            </a:r>
            <a:r>
              <a:rPr lang="sv-SE" dirty="0" smtClean="0"/>
              <a:t>C</a:t>
            </a:r>
          </a:p>
          <a:p>
            <a:r>
              <a:rPr lang="sv-SE" dirty="0" smtClean="0"/>
              <a:t>Toppfärg</a:t>
            </a:r>
          </a:p>
          <a:p>
            <a:r>
              <a:rPr lang="sv-SE" dirty="0" smtClean="0"/>
              <a:t>Kritar och krackelerar inte</a:t>
            </a:r>
          </a:p>
          <a:p>
            <a:r>
              <a:rPr lang="sv-SE" dirty="0" smtClean="0"/>
              <a:t>Förvaras frostfritt</a:t>
            </a:r>
            <a:endParaRPr lang="sv-SE"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35" r="20653"/>
          <a:stretch/>
        </p:blipFill>
        <p:spPr bwMode="auto">
          <a:xfrm>
            <a:off x="4982552" y="1911731"/>
            <a:ext cx="3772751" cy="3567184"/>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03060259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Alkydfärg</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Vattenburen</a:t>
            </a:r>
          </a:p>
          <a:p>
            <a:r>
              <a:rPr lang="sv-SE" dirty="0" smtClean="0"/>
              <a:t>Tidigare lösningsmedelsburen</a:t>
            </a:r>
          </a:p>
          <a:p>
            <a:r>
              <a:rPr lang="sv-SE" dirty="0" smtClean="0"/>
              <a:t>Har ersatt linolja</a:t>
            </a:r>
          </a:p>
          <a:p>
            <a:r>
              <a:rPr lang="sv-SE" dirty="0" smtClean="0"/>
              <a:t>Torkar på 24 timmar vid </a:t>
            </a:r>
            <a:br>
              <a:rPr lang="sv-SE" dirty="0" smtClean="0"/>
            </a:br>
            <a:r>
              <a:rPr lang="sv-SE" dirty="0" smtClean="0"/>
              <a:t>7 – 25 </a:t>
            </a:r>
            <a:r>
              <a:rPr lang="sv-SE" baseline="30000" dirty="0"/>
              <a:t>°</a:t>
            </a:r>
            <a:r>
              <a:rPr lang="sv-SE" dirty="0" smtClean="0"/>
              <a:t>C</a:t>
            </a:r>
            <a:endParaRPr lang="sv-SE" dirty="0"/>
          </a:p>
          <a:p>
            <a:r>
              <a:rPr lang="sv-SE" dirty="0" smtClean="0"/>
              <a:t>Täckfärg</a:t>
            </a:r>
          </a:p>
          <a:p>
            <a:r>
              <a:rPr lang="sv-SE" dirty="0" smtClean="0"/>
              <a:t>Kritar med tiden</a:t>
            </a:r>
          </a:p>
          <a:p>
            <a:r>
              <a:rPr lang="sv-SE" dirty="0" smtClean="0"/>
              <a:t>Förvaras frostfritt</a:t>
            </a:r>
            <a:endParaRPr lang="sv-SE"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395" y="1877853"/>
            <a:ext cx="3641976" cy="4072097"/>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83789231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Linoljefärg</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Kulturfärg</a:t>
            </a:r>
          </a:p>
          <a:p>
            <a:r>
              <a:rPr lang="sv-SE" dirty="0" smtClean="0"/>
              <a:t>För proffsmålare</a:t>
            </a:r>
          </a:p>
          <a:p>
            <a:r>
              <a:rPr lang="sv-SE" dirty="0" smtClean="0"/>
              <a:t>Flera tunna skikt</a:t>
            </a:r>
          </a:p>
          <a:p>
            <a:r>
              <a:rPr lang="sv-SE" dirty="0" smtClean="0"/>
              <a:t>Torkar långsamt</a:t>
            </a:r>
          </a:p>
          <a:p>
            <a:r>
              <a:rPr lang="sv-SE" dirty="0" smtClean="0"/>
              <a:t>Kritar och krackelerar</a:t>
            </a:r>
          </a:p>
          <a:p>
            <a:r>
              <a:rPr lang="sv-SE" dirty="0" smtClean="0"/>
              <a:t>Risk för linoljeblåsor</a:t>
            </a:r>
          </a:p>
          <a:p>
            <a:endParaRPr lang="sv-SE"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477" y="1890681"/>
            <a:ext cx="2919754" cy="4177761"/>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90-91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03179888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Slamfärg</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Pigment i slamma</a:t>
            </a:r>
          </a:p>
          <a:p>
            <a:r>
              <a:rPr lang="sv-SE" dirty="0" smtClean="0"/>
              <a:t>Stärkelse och linolja som bindemedel</a:t>
            </a:r>
          </a:p>
          <a:p>
            <a:r>
              <a:rPr lang="sv-SE" dirty="0" smtClean="0"/>
              <a:t>Påverkar inte fuktutbyte</a:t>
            </a:r>
          </a:p>
          <a:p>
            <a:r>
              <a:rPr lang="sv-SE" dirty="0" smtClean="0"/>
              <a:t>Endast på sågade ytor</a:t>
            </a:r>
          </a:p>
          <a:p>
            <a:r>
              <a:rPr lang="sv-SE" dirty="0" smtClean="0"/>
              <a:t>Kåda på kvistar kryper fram</a:t>
            </a:r>
          </a:p>
          <a:p>
            <a:r>
              <a:rPr lang="sv-SE" dirty="0" smtClean="0"/>
              <a:t>Torkar snabbt = 1 timme</a:t>
            </a:r>
          </a:p>
          <a:p>
            <a:r>
              <a:rPr lang="sv-SE" dirty="0" smtClean="0"/>
              <a:t>Avger pigment vid kontakt</a:t>
            </a:r>
          </a:p>
          <a:p>
            <a:r>
              <a:rPr lang="sv-SE" dirty="0" smtClean="0"/>
              <a:t>Förvaras frostfritt</a:t>
            </a:r>
            <a:endParaRPr lang="sv-SE"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677" y="1911732"/>
            <a:ext cx="2145079" cy="3896789"/>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37810761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Ytbehandlingsmedel</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Träoljor</a:t>
            </a:r>
          </a:p>
          <a:p>
            <a:pPr lvl="1"/>
            <a:r>
              <a:rPr lang="sv-SE" dirty="0" smtClean="0"/>
              <a:t>Vattenavvisande</a:t>
            </a:r>
          </a:p>
          <a:p>
            <a:pPr lvl="1"/>
            <a:endParaRPr lang="sv-SE" dirty="0"/>
          </a:p>
          <a:p>
            <a:r>
              <a:rPr lang="sv-SE" dirty="0" smtClean="0"/>
              <a:t>Trätjära</a:t>
            </a:r>
            <a:endParaRPr lang="sv-SE" dirty="0"/>
          </a:p>
          <a:p>
            <a:pPr lvl="1"/>
            <a:r>
              <a:rPr lang="sv-SE" dirty="0" smtClean="0"/>
              <a:t>Kulturbyggnader</a:t>
            </a:r>
          </a:p>
          <a:p>
            <a:endParaRPr lang="sv-SE" dirty="0"/>
          </a:p>
          <a:p>
            <a:r>
              <a:rPr lang="sv-SE" dirty="0" smtClean="0"/>
              <a:t>Järnvitriol</a:t>
            </a:r>
          </a:p>
          <a:p>
            <a:pPr lvl="1"/>
            <a:r>
              <a:rPr lang="sv-SE" dirty="0" smtClean="0"/>
              <a:t>Konstgjord vädergrånad</a:t>
            </a:r>
          </a:p>
          <a:p>
            <a:pPr marL="457200" lvl="1" indent="0">
              <a:buNone/>
            </a:pPr>
            <a:endParaRPr lang="sv-SE"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07" y="1801335"/>
            <a:ext cx="1778579" cy="2671010"/>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2066"/>
          <a:stretch/>
        </p:blipFill>
        <p:spPr bwMode="auto">
          <a:xfrm>
            <a:off x="6303001" y="4599946"/>
            <a:ext cx="1754316" cy="1496575"/>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547" y="2630464"/>
            <a:ext cx="1428057" cy="1508427"/>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17415880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Systemmålning</a:t>
            </a:r>
            <a:endParaRPr lang="sv-SE" dirty="0"/>
          </a:p>
        </p:txBody>
      </p:sp>
      <p:sp>
        <p:nvSpPr>
          <p:cNvPr id="3" name="Platshållare för innehåll 2"/>
          <p:cNvSpPr>
            <a:spLocks noGrp="1"/>
          </p:cNvSpPr>
          <p:nvPr>
            <p:ph idx="1"/>
          </p:nvPr>
        </p:nvSpPr>
        <p:spPr>
          <a:xfrm>
            <a:off x="155575" y="1757363"/>
            <a:ext cx="4605338" cy="4224347"/>
          </a:xfrm>
        </p:spPr>
        <p:txBody>
          <a:bodyPr>
            <a:normAutofit/>
          </a:bodyPr>
          <a:lstStyle/>
          <a:p>
            <a:r>
              <a:rPr lang="sv-SE" dirty="0" smtClean="0"/>
              <a:t>Penetrerande grundolja</a:t>
            </a:r>
          </a:p>
          <a:p>
            <a:pPr lvl="1"/>
            <a:r>
              <a:rPr lang="sv-SE" dirty="0" smtClean="0"/>
              <a:t>Ska tränga in djupt och hindra fuktupptagning </a:t>
            </a:r>
          </a:p>
          <a:p>
            <a:r>
              <a:rPr lang="sv-SE" dirty="0" smtClean="0"/>
              <a:t>Grundmålning</a:t>
            </a:r>
          </a:p>
          <a:p>
            <a:pPr lvl="1"/>
            <a:r>
              <a:rPr lang="sv-SE" dirty="0" smtClean="0"/>
              <a:t>Ska ge bra vidhäftning till underlag och till </a:t>
            </a:r>
            <a:r>
              <a:rPr lang="sv-SE" dirty="0" err="1" smtClean="0"/>
              <a:t>toppfärg</a:t>
            </a:r>
            <a:endParaRPr lang="sv-SE" dirty="0" smtClean="0"/>
          </a:p>
          <a:p>
            <a:pPr lvl="1"/>
            <a:r>
              <a:rPr lang="sv-SE" dirty="0" smtClean="0"/>
              <a:t>Hindra fuktupptagning</a:t>
            </a:r>
          </a:p>
          <a:p>
            <a:r>
              <a:rPr lang="sv-SE" dirty="0" err="1" smtClean="0"/>
              <a:t>Toppfärg</a:t>
            </a:r>
            <a:endParaRPr lang="sv-SE" dirty="0" smtClean="0"/>
          </a:p>
          <a:p>
            <a:pPr lvl="1"/>
            <a:r>
              <a:rPr lang="sv-SE" dirty="0" smtClean="0"/>
              <a:t>Ge önskad kulör</a:t>
            </a:r>
          </a:p>
          <a:p>
            <a:pPr lvl="1"/>
            <a:r>
              <a:rPr lang="sv-SE" dirty="0" smtClean="0"/>
              <a:t>Skydda färgsystemet mot nedbrytning</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109" y="1988916"/>
            <a:ext cx="2770187" cy="1166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188" y="3576987"/>
            <a:ext cx="2713037" cy="2309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52538662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457200" y="274638"/>
            <a:ext cx="8229600" cy="1143000"/>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3600" kern="1200">
                <a:solidFill>
                  <a:srgbClr val="E57D2F"/>
                </a:solidFill>
                <a:latin typeface="Arial"/>
                <a:ea typeface="+mj-ea"/>
                <a:cs typeface="Arial"/>
              </a:defRPr>
            </a:lvl1pPr>
          </a:lstStyle>
          <a:p>
            <a:r>
              <a:rPr lang="sv-SE" dirty="0" smtClean="0"/>
              <a:t>Industriellt behandlad panel</a:t>
            </a:r>
            <a:endParaRPr lang="sv-SE" dirty="0"/>
          </a:p>
        </p:txBody>
      </p:sp>
      <p:sp>
        <p:nvSpPr>
          <p:cNvPr id="5" name="Platshållare för innehåll 2"/>
          <p:cNvSpPr txBox="1">
            <a:spLocks/>
          </p:cNvSpPr>
          <p:nvPr/>
        </p:nvSpPr>
        <p:spPr>
          <a:xfrm>
            <a:off x="155575" y="1757363"/>
            <a:ext cx="4605338" cy="42243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a:t>Grundbehandling direkt efter profilering</a:t>
            </a:r>
          </a:p>
          <a:p>
            <a:r>
              <a:rPr lang="sv-SE" dirty="0"/>
              <a:t>Inomhus under kontrollerade betingelser</a:t>
            </a:r>
          </a:p>
          <a:p>
            <a:r>
              <a:rPr lang="sv-SE" dirty="0"/>
              <a:t>60 </a:t>
            </a:r>
            <a:r>
              <a:rPr lang="sv-SE" dirty="0" err="1" smtClean="0"/>
              <a:t>μm</a:t>
            </a:r>
            <a:r>
              <a:rPr lang="sv-SE" dirty="0" smtClean="0"/>
              <a:t> tjocklek torrt skikt</a:t>
            </a:r>
            <a:endParaRPr lang="sv-SE" dirty="0"/>
          </a:p>
          <a:p>
            <a:r>
              <a:rPr lang="sv-SE" dirty="0"/>
              <a:t>Förlänger tiden till dess färdigmålningen är </a:t>
            </a:r>
            <a:r>
              <a:rPr lang="sv-SE" dirty="0" smtClean="0"/>
              <a:t>möjlig</a:t>
            </a:r>
          </a:p>
          <a:p>
            <a:r>
              <a:rPr lang="sv-SE" dirty="0" smtClean="0"/>
              <a:t>0,060 mm = 1 liter färg = 6 kvadratmeter eller 180 gram färg/kvadratmeter</a:t>
            </a:r>
            <a:endParaRPr lang="sv-SE" dirty="0"/>
          </a:p>
        </p:txBody>
      </p:sp>
      <p:pic>
        <p:nvPicPr>
          <p:cNvPr id="2" name="Bildobjekt 1" descr="AVT-foto15-sid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885" y="2623630"/>
            <a:ext cx="3630168" cy="2235708"/>
          </a:xfrm>
          <a:prstGeom prst="rect">
            <a:avLst/>
          </a:prstGeom>
          <a:effectLst>
            <a:outerShdw blurRad="50800" dist="38100" dir="2700000" algn="tl" rotWithShape="0">
              <a:srgbClr val="000000">
                <a:alpha val="43000"/>
              </a:srgbClr>
            </a:outerShdw>
          </a:effectLst>
        </p:spPr>
      </p:pic>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75120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Trä som material</a:t>
            </a:r>
            <a:endParaRPr lang="sv-SE" dirty="0"/>
          </a:p>
        </p:txBody>
      </p:sp>
      <p:sp>
        <p:nvSpPr>
          <p:cNvPr id="3" name="Underrubrik 2"/>
          <p:cNvSpPr>
            <a:spLocks noGrp="1"/>
          </p:cNvSpPr>
          <p:nvPr>
            <p:ph type="subTitle" idx="1"/>
          </p:nvPr>
        </p:nvSpPr>
        <p:spPr/>
        <p:txBody>
          <a:bodyPr/>
          <a:lstStyle/>
          <a:p>
            <a:r>
              <a:rPr lang="sv-SE" dirty="0" smtClean="0">
                <a:solidFill>
                  <a:schemeClr val="tx1"/>
                </a:solidFill>
              </a:rPr>
              <a:t>Från stock till planka</a:t>
            </a:r>
          </a:p>
          <a:p>
            <a:r>
              <a:rPr lang="sv-SE" dirty="0" smtClean="0">
                <a:solidFill>
                  <a:schemeClr val="tx1"/>
                </a:solidFill>
              </a:rPr>
              <a:t>Egenskaper</a:t>
            </a:r>
          </a:p>
          <a:p>
            <a:r>
              <a:rPr lang="sv-SE" dirty="0" smtClean="0">
                <a:solidFill>
                  <a:schemeClr val="tx1"/>
                </a:solidFill>
              </a:rPr>
              <a:t>Beständighet</a:t>
            </a:r>
            <a:endParaRPr lang="sv-SE" dirty="0">
              <a:solidFill>
                <a:schemeClr val="tx1"/>
              </a:solidFill>
            </a:endParaRPr>
          </a:p>
        </p:txBody>
      </p:sp>
      <p:sp>
        <p:nvSpPr>
          <p:cNvPr id="4" name="textruta 3"/>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16-27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41580005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Rätt spik- eller skruvdjup</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smtClean="0"/>
              <a:t>Spikskallar och skruvhuvuden ska vara i nivå med panelbrädans yta, inte djupare</a:t>
            </a:r>
            <a:endParaRPr lang="sv-SE" dirty="0"/>
          </a:p>
        </p:txBody>
      </p:sp>
      <p:pic>
        <p:nvPicPr>
          <p:cNvPr id="4" name="Bildobjekt 3" descr="AVT-ill155-sid99.jpg"/>
          <p:cNvPicPr>
            <a:picLocks noChangeAspect="1"/>
          </p:cNvPicPr>
          <p:nvPr/>
        </p:nvPicPr>
        <p:blipFill rotWithShape="1">
          <a:blip r:embed="rId3">
            <a:extLst>
              <a:ext uri="{28A0092B-C50C-407E-A947-70E740481C1C}">
                <a14:useLocalDpi xmlns:a14="http://schemas.microsoft.com/office/drawing/2010/main" val="0"/>
              </a:ext>
            </a:extLst>
          </a:blip>
          <a:srcRect r="22601" b="19737"/>
          <a:stretch/>
        </p:blipFill>
        <p:spPr>
          <a:xfrm>
            <a:off x="4747144" y="2616717"/>
            <a:ext cx="4209078" cy="2406145"/>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Ytbehandling</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72599583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Underhåll</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Vidmakthålla ytbehandlingens funktion</a:t>
            </a:r>
            <a:br>
              <a:rPr lang="sv-SE" dirty="0" smtClean="0"/>
            </a:br>
            <a:endParaRPr lang="sv-SE" dirty="0" smtClean="0"/>
          </a:p>
          <a:p>
            <a:r>
              <a:rPr lang="sv-SE" dirty="0" smtClean="0"/>
              <a:t>Rengöring</a:t>
            </a:r>
            <a:endParaRPr lang="sv-SE" dirty="0"/>
          </a:p>
        </p:txBody>
      </p:sp>
      <p:sp>
        <p:nvSpPr>
          <p:cNvPr id="7" name="textruta 6"/>
          <p:cNvSpPr txBox="1"/>
          <p:nvPr/>
        </p:nvSpPr>
        <p:spPr>
          <a:xfrm>
            <a:off x="6967965" y="65414"/>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406" y="1927148"/>
            <a:ext cx="3550771" cy="4022802"/>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94-97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22537481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Guide för målning utvändigt 1:2</a:t>
            </a:r>
            <a:endParaRPr lang="sv-S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939" b="42129"/>
          <a:stretch/>
        </p:blipFill>
        <p:spPr bwMode="auto">
          <a:xfrm>
            <a:off x="473075" y="1590768"/>
            <a:ext cx="4985193" cy="3885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4268" r="37520" b="85104"/>
          <a:stretch/>
        </p:blipFill>
        <p:spPr bwMode="auto">
          <a:xfrm>
            <a:off x="5643542" y="1820145"/>
            <a:ext cx="3396125" cy="894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6967965" y="65414"/>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8225" t="4268" b="85104"/>
          <a:stretch/>
        </p:blipFill>
        <p:spPr bwMode="auto">
          <a:xfrm>
            <a:off x="5522252" y="2945036"/>
            <a:ext cx="1717887" cy="889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ruta 8"/>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94-95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17429900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a:spLocks noGrp="1"/>
          </p:cNvSpPr>
          <p:nvPr>
            <p:ph type="title"/>
          </p:nvPr>
        </p:nvSpPr>
        <p:spPr>
          <a:xfrm>
            <a:off x="457200" y="274638"/>
            <a:ext cx="8229600" cy="1143000"/>
          </a:xfrm>
        </p:spPr>
        <p:txBody>
          <a:bodyPr/>
          <a:lstStyle/>
          <a:p>
            <a:r>
              <a:rPr lang="sv-SE" dirty="0" smtClean="0"/>
              <a:t>Guide för målning utvändigt 2:2</a:t>
            </a:r>
            <a:endParaRPr lang="sv-SE"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763" b="21611"/>
          <a:stretch/>
        </p:blipFill>
        <p:spPr bwMode="auto">
          <a:xfrm>
            <a:off x="473074" y="3160713"/>
            <a:ext cx="4990755" cy="1826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41" t="4268" r="37520" b="85104"/>
          <a:stretch/>
        </p:blipFill>
        <p:spPr bwMode="auto">
          <a:xfrm>
            <a:off x="5589638" y="1850799"/>
            <a:ext cx="3441792" cy="894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68225" t="4268" b="85104"/>
          <a:stretch/>
        </p:blipFill>
        <p:spPr bwMode="auto">
          <a:xfrm>
            <a:off x="5491200" y="2899637"/>
            <a:ext cx="1717887" cy="889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ruta 8"/>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11" name="textruta 10"/>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94-95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939" b="68530"/>
          <a:stretch/>
        </p:blipFill>
        <p:spPr bwMode="auto">
          <a:xfrm>
            <a:off x="473075" y="1590768"/>
            <a:ext cx="4985193" cy="1550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798422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Guide för målning invändigt</a:t>
            </a:r>
            <a:endParaRPr lang="sv-SE"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 t="18016" r="-353" b="20022"/>
          <a:stretch/>
        </p:blipFill>
        <p:spPr bwMode="auto">
          <a:xfrm>
            <a:off x="473075" y="1662113"/>
            <a:ext cx="6324226" cy="33134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 t="6675" r="74762" b="81847"/>
          <a:stretch/>
        </p:blipFill>
        <p:spPr bwMode="auto">
          <a:xfrm>
            <a:off x="7210795" y="1904686"/>
            <a:ext cx="1600550" cy="6137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9" name="textruta 8"/>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96-97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84068887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Ytbehandling</a:t>
            </a:r>
            <a:endParaRPr lang="sv-SE" dirty="0"/>
          </a:p>
        </p:txBody>
      </p:sp>
      <p:sp>
        <p:nvSpPr>
          <p:cNvPr id="4"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Varför </a:t>
            </a:r>
            <a:r>
              <a:rPr lang="sv-SE" dirty="0"/>
              <a:t>bryts utvändigt omålat trä ner?</a:t>
            </a:r>
          </a:p>
          <a:p>
            <a:pPr marL="457200" indent="-457200">
              <a:buFont typeface="+mj-lt"/>
              <a:buAutoNum type="arabicPeriod"/>
            </a:pPr>
            <a:r>
              <a:rPr lang="sv-SE" dirty="0" smtClean="0"/>
              <a:t>Varför </a:t>
            </a:r>
            <a:r>
              <a:rPr lang="sv-SE" dirty="0"/>
              <a:t>bryts ytbehandling på utvändigt trä ner?</a:t>
            </a:r>
          </a:p>
          <a:p>
            <a:pPr marL="457200" indent="-457200">
              <a:buFont typeface="+mj-lt"/>
              <a:buAutoNum type="arabicPeriod"/>
            </a:pPr>
            <a:r>
              <a:rPr lang="sv-SE" dirty="0" smtClean="0"/>
              <a:t>Vad </a:t>
            </a:r>
            <a:r>
              <a:rPr lang="sv-SE" dirty="0"/>
              <a:t>menas med ett färgsystem?</a:t>
            </a:r>
          </a:p>
          <a:p>
            <a:pPr marL="457200" indent="-457200">
              <a:buFont typeface="+mj-lt"/>
              <a:buAutoNum type="arabicPeriod"/>
            </a:pPr>
            <a:r>
              <a:rPr lang="sv-SE" dirty="0" smtClean="0"/>
              <a:t>Vad </a:t>
            </a:r>
            <a:r>
              <a:rPr lang="sv-SE" dirty="0"/>
              <a:t>menas med en hybridfärg?</a:t>
            </a:r>
          </a:p>
          <a:p>
            <a:pPr marL="457200" indent="-457200">
              <a:buFont typeface="+mj-lt"/>
              <a:buAutoNum type="arabicPeriod"/>
            </a:pPr>
            <a:r>
              <a:rPr lang="sv-SE" dirty="0" smtClean="0"/>
              <a:t>Varför </a:t>
            </a:r>
            <a:r>
              <a:rPr lang="sv-SE" dirty="0"/>
              <a:t>måste färger numera förvaras i varma utrymmen?</a:t>
            </a:r>
          </a:p>
          <a:p>
            <a:pPr marL="457200" indent="-457200">
              <a:buFont typeface="+mj-lt"/>
              <a:buAutoNum type="arabicPeriod"/>
            </a:pPr>
            <a:r>
              <a:rPr lang="sv-SE" dirty="0" smtClean="0"/>
              <a:t>Vad </a:t>
            </a:r>
            <a:r>
              <a:rPr lang="sv-SE" dirty="0"/>
              <a:t>menas med att en färg kritar?</a:t>
            </a:r>
          </a:p>
          <a:p>
            <a:endParaRPr lang="sv-SE" dirty="0"/>
          </a:p>
        </p:txBody>
      </p:sp>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93031395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266154" cy="4224347"/>
          </a:xfrm>
        </p:spPr>
        <p:txBody>
          <a:bodyPr>
            <a:normAutofit fontScale="85000" lnSpcReduction="20000"/>
          </a:bodyPr>
          <a:lstStyle/>
          <a:p>
            <a:pPr marL="457200" indent="-457200">
              <a:buFont typeface="+mj-lt"/>
              <a:buAutoNum type="arabicPeriod"/>
            </a:pPr>
            <a:r>
              <a:rPr lang="sv-SE" dirty="0"/>
              <a:t>Varför bryts utvändigt omålat trä ner?</a:t>
            </a:r>
            <a:r>
              <a:rPr lang="sv-SE" dirty="0">
                <a:solidFill>
                  <a:srgbClr val="FF0000"/>
                </a:solidFill>
              </a:rPr>
              <a:t/>
            </a:r>
            <a:br>
              <a:rPr lang="sv-SE" dirty="0">
                <a:solidFill>
                  <a:srgbClr val="FF0000"/>
                </a:solidFill>
              </a:rPr>
            </a:br>
            <a:r>
              <a:rPr lang="sv-SE" dirty="0">
                <a:solidFill>
                  <a:srgbClr val="FF0000"/>
                </a:solidFill>
              </a:rPr>
              <a:t>Solljuset bryter ner fibrerna och ligninet (sammanhållningen mellan fibrerna), samt grånar.</a:t>
            </a:r>
          </a:p>
          <a:p>
            <a:pPr marL="457200" indent="-457200">
              <a:buFont typeface="+mj-lt"/>
              <a:buAutoNum type="arabicPeriod"/>
            </a:pPr>
            <a:r>
              <a:rPr lang="sv-SE" dirty="0"/>
              <a:t>Varför bryts ytbehandling på utvändigt trä ner?</a:t>
            </a:r>
            <a:br>
              <a:rPr lang="sv-SE" dirty="0"/>
            </a:br>
            <a:r>
              <a:rPr lang="sv-SE" dirty="0">
                <a:solidFill>
                  <a:srgbClr val="FF0000"/>
                </a:solidFill>
              </a:rPr>
              <a:t>Solljuset bryter ner alla organiska material.</a:t>
            </a:r>
          </a:p>
          <a:p>
            <a:pPr marL="457200" indent="-457200">
              <a:buFont typeface="+mj-lt"/>
              <a:buAutoNum type="arabicPeriod"/>
            </a:pPr>
            <a:r>
              <a:rPr lang="sv-SE" dirty="0"/>
              <a:t>Vad menas med ett färgsystem?</a:t>
            </a:r>
            <a:br>
              <a:rPr lang="sv-SE" dirty="0"/>
            </a:br>
            <a:r>
              <a:rPr lang="sv-SE" dirty="0">
                <a:solidFill>
                  <a:srgbClr val="FF0000"/>
                </a:solidFill>
              </a:rPr>
              <a:t>Ett sätt att bygga upp en ytbehandling med olika färglager med rätta egenskaper i rätt ordning.</a:t>
            </a:r>
          </a:p>
          <a:p>
            <a:pPr marL="457200" indent="-457200">
              <a:buFont typeface="+mj-lt"/>
              <a:buAutoNum type="arabicPeriod"/>
            </a:pPr>
            <a:r>
              <a:rPr lang="sv-SE" dirty="0"/>
              <a:t>Vad menas med en hybridfärg?</a:t>
            </a:r>
            <a:br>
              <a:rPr lang="sv-SE" dirty="0"/>
            </a:br>
            <a:r>
              <a:rPr lang="sv-SE" dirty="0">
                <a:solidFill>
                  <a:srgbClr val="FF0000"/>
                </a:solidFill>
              </a:rPr>
              <a:t>En färg som tidigare var lösningsmedelsburen men som numera är vattenspädbar.</a:t>
            </a:r>
          </a:p>
          <a:p>
            <a:pPr marL="457200" indent="-457200">
              <a:buFont typeface="+mj-lt"/>
              <a:buAutoNum type="arabicPeriod"/>
            </a:pPr>
            <a:r>
              <a:rPr lang="sv-SE" dirty="0"/>
              <a:t>Varför måste färger numera förvaras i varma utrymmen?</a:t>
            </a:r>
            <a:br>
              <a:rPr lang="sv-SE" dirty="0"/>
            </a:br>
            <a:r>
              <a:rPr lang="sv-SE" dirty="0">
                <a:solidFill>
                  <a:srgbClr val="FF0000"/>
                </a:solidFill>
              </a:rPr>
              <a:t>De färger som innehåller vatten tål inte att frysa.</a:t>
            </a:r>
          </a:p>
          <a:p>
            <a:pPr marL="457200" indent="-457200">
              <a:buFont typeface="+mj-lt"/>
              <a:buAutoNum type="arabicPeriod"/>
            </a:pPr>
            <a:r>
              <a:rPr lang="sv-SE" dirty="0"/>
              <a:t>Vad menas med att en färg kritar?</a:t>
            </a:r>
            <a:br>
              <a:rPr lang="sv-SE" dirty="0"/>
            </a:br>
            <a:r>
              <a:rPr lang="sv-SE" dirty="0">
                <a:solidFill>
                  <a:srgbClr val="FF0000"/>
                </a:solidFill>
              </a:rPr>
              <a:t>Färgskiktet får med tiden ett lager pulver på ytan.</a:t>
            </a:r>
          </a:p>
        </p:txBody>
      </p:sp>
      <p:sp>
        <p:nvSpPr>
          <p:cNvPr id="4" name="Rubrik 1"/>
          <p:cNvSpPr>
            <a:spLocks noGrp="1"/>
          </p:cNvSpPr>
          <p:nvPr>
            <p:ph type="title"/>
          </p:nvPr>
        </p:nvSpPr>
        <p:spPr>
          <a:xfrm>
            <a:off x="457200" y="274638"/>
            <a:ext cx="8229600" cy="1143000"/>
          </a:xfrm>
        </p:spPr>
        <p:txBody>
          <a:bodyPr/>
          <a:lstStyle/>
          <a:p>
            <a:r>
              <a:rPr lang="sv-SE" dirty="0" smtClean="0"/>
              <a:t>Svar om Ytbehandling</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a:solidFill>
                  <a:srgbClr val="A6A6A6"/>
                </a:solidFill>
                <a:latin typeface="Arial"/>
                <a:cs typeface="Arial"/>
              </a:rPr>
              <a:t>Y</a:t>
            </a:r>
            <a:r>
              <a:rPr lang="sv-SE" sz="1200" dirty="0" smtClean="0">
                <a:solidFill>
                  <a:srgbClr val="A6A6A6"/>
                </a:solidFill>
                <a:latin typeface="Arial"/>
                <a:cs typeface="Arial"/>
              </a:rPr>
              <a:t>tbehandling</a:t>
            </a:r>
            <a:endParaRPr lang="sv-SE" sz="1200" dirty="0">
              <a:solidFill>
                <a:srgbClr val="A6A6A6"/>
              </a:solidFill>
              <a:latin typeface="Arial"/>
              <a:cs typeface="Arial"/>
            </a:endParaRPr>
          </a:p>
        </p:txBody>
      </p:sp>
    </p:spTree>
    <p:extLst>
      <p:ext uri="{BB962C8B-B14F-4D97-AF65-F5344CB8AC3E}">
        <p14:creationId xmlns:p14="http://schemas.microsoft.com/office/powerpoint/2010/main" val="147484812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txBox="1">
            <a:spLocks/>
          </p:cNvSpPr>
          <p:nvPr/>
        </p:nvSpPr>
        <p:spPr>
          <a:xfrm>
            <a:off x="685800" y="2130425"/>
            <a:ext cx="7772400" cy="1470025"/>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3600" kern="1200">
                <a:solidFill>
                  <a:srgbClr val="E57D2F"/>
                </a:solidFill>
                <a:latin typeface="Arial"/>
                <a:ea typeface="+mj-ea"/>
                <a:cs typeface="Arial"/>
              </a:defRPr>
            </a:lvl1pPr>
          </a:lstStyle>
          <a:p>
            <a:r>
              <a:rPr lang="sv-SE" dirty="0" smtClean="0"/>
              <a:t>Hantering och lagring</a:t>
            </a:r>
            <a:endParaRPr lang="sv-SE" dirty="0"/>
          </a:p>
        </p:txBody>
      </p:sp>
      <p:sp>
        <p:nvSpPr>
          <p:cNvPr id="6" name="Underrubrik 2"/>
          <p:cNvSpPr txBox="1">
            <a:spLocks/>
          </p:cNvSpPr>
          <p:nvPr/>
        </p:nvSpPr>
        <p:spPr>
          <a:xfrm>
            <a:off x="1371600" y="3886200"/>
            <a:ext cx="6400800" cy="1752600"/>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sv-SE" dirty="0" smtClean="0">
                <a:solidFill>
                  <a:srgbClr val="000000"/>
                </a:solidFill>
              </a:rPr>
              <a:t>Planera och förbered</a:t>
            </a:r>
          </a:p>
          <a:p>
            <a:pPr marL="0" indent="0" algn="ctr">
              <a:buNone/>
            </a:pPr>
            <a:r>
              <a:rPr lang="sv-SE" dirty="0" smtClean="0">
                <a:solidFill>
                  <a:srgbClr val="000000"/>
                </a:solidFill>
              </a:rPr>
              <a:t>Ta emot och kontrollera</a:t>
            </a:r>
          </a:p>
          <a:p>
            <a:pPr marL="0" indent="0" algn="ctr">
              <a:buNone/>
            </a:pPr>
            <a:r>
              <a:rPr lang="sv-SE" dirty="0" smtClean="0">
                <a:solidFill>
                  <a:srgbClr val="000000"/>
                </a:solidFill>
              </a:rPr>
              <a:t>Skydda virket</a:t>
            </a:r>
          </a:p>
          <a:p>
            <a:pPr marL="0" indent="0" algn="ctr">
              <a:buNone/>
            </a:pPr>
            <a:r>
              <a:rPr lang="sv-SE" dirty="0" smtClean="0">
                <a:solidFill>
                  <a:srgbClr val="000000"/>
                </a:solidFill>
              </a:rPr>
              <a:t>Bevara fuktkvoten</a:t>
            </a:r>
          </a:p>
          <a:p>
            <a:pPr marL="0" indent="0" algn="ctr">
              <a:buNone/>
            </a:pPr>
            <a:r>
              <a:rPr lang="sv-SE" dirty="0" smtClean="0">
                <a:solidFill>
                  <a:srgbClr val="000000"/>
                </a:solidFill>
              </a:rPr>
              <a:t>Avfall</a:t>
            </a:r>
          </a:p>
          <a:p>
            <a:pPr marL="0" indent="0" algn="ctr">
              <a:buNone/>
            </a:pPr>
            <a:r>
              <a:rPr lang="sv-SE" dirty="0" smtClean="0">
                <a:solidFill>
                  <a:srgbClr val="000000"/>
                </a:solidFill>
              </a:rPr>
              <a:t>Viktuppgifter</a:t>
            </a:r>
          </a:p>
          <a:p>
            <a:endParaRPr lang="sv-SE" dirty="0" smtClean="0"/>
          </a:p>
          <a:p>
            <a:endParaRPr lang="sv-SE" dirty="0"/>
          </a:p>
        </p:txBody>
      </p:sp>
      <p:sp>
        <p:nvSpPr>
          <p:cNvPr id="7" name="Rektangel 6"/>
          <p:cNvSpPr/>
          <p:nvPr/>
        </p:nvSpPr>
        <p:spPr>
          <a:xfrm>
            <a:off x="6539373" y="85819"/>
            <a:ext cx="2604627" cy="495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p:nvSpPr>
        <p:spPr>
          <a:xfrm>
            <a:off x="6180736" y="6098087"/>
            <a:ext cx="2634054" cy="400110"/>
          </a:xfrm>
          <a:prstGeom prst="rect">
            <a:avLst/>
          </a:prstGeom>
          <a:noFill/>
        </p:spPr>
        <p:txBody>
          <a:bodyPr wrap="none" rtlCol="0">
            <a:spAutoFit/>
          </a:bodyPr>
          <a:lstStyle/>
          <a:p>
            <a:r>
              <a:rPr lang="sv-SE" sz="1000" dirty="0">
                <a:solidFill>
                  <a:srgbClr val="BFBFBF"/>
                </a:solidFill>
              </a:rPr>
              <a:t>Att välja trä sidan 85-87 och Hantera virket rätt</a:t>
            </a:r>
          </a:p>
          <a:p>
            <a:endParaRPr lang="sv-SE" sz="1000" dirty="0">
              <a:solidFill>
                <a:srgbClr val="BFBFBF"/>
              </a:solidFill>
            </a:endParaRPr>
          </a:p>
        </p:txBody>
      </p:sp>
    </p:spTree>
    <p:extLst>
      <p:ext uri="{BB962C8B-B14F-4D97-AF65-F5344CB8AC3E}">
        <p14:creationId xmlns:p14="http://schemas.microsoft.com/office/powerpoint/2010/main" val="93238907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Planera och förbered</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pic>
        <p:nvPicPr>
          <p:cNvPr id="6" name="Bildobjekt 5" descr="AVT-ill120-sid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863" y="3992680"/>
            <a:ext cx="1224195" cy="1553786"/>
          </a:xfrm>
          <a:prstGeom prst="rect">
            <a:avLst/>
          </a:prstGeom>
        </p:spPr>
      </p:pic>
      <p:pic>
        <p:nvPicPr>
          <p:cNvPr id="7" name="Bildobjekt 6" descr="AVT-ill131-sid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997" y="4006816"/>
            <a:ext cx="1191616" cy="1654243"/>
          </a:xfrm>
          <a:prstGeom prst="rect">
            <a:avLst/>
          </a:prstGeom>
        </p:spPr>
      </p:pic>
      <p:pic>
        <p:nvPicPr>
          <p:cNvPr id="8" name="Bildobjekt 7" descr="AVT-ill122-sid85.jpg"/>
          <p:cNvPicPr>
            <a:picLocks noChangeAspect="1"/>
          </p:cNvPicPr>
          <p:nvPr/>
        </p:nvPicPr>
        <p:blipFill rotWithShape="1">
          <a:blip r:embed="rId5">
            <a:extLst>
              <a:ext uri="{28A0092B-C50C-407E-A947-70E740481C1C}">
                <a14:useLocalDpi xmlns:a14="http://schemas.microsoft.com/office/drawing/2010/main" val="0"/>
              </a:ext>
            </a:extLst>
          </a:blip>
          <a:srcRect b="11734"/>
          <a:stretch/>
        </p:blipFill>
        <p:spPr>
          <a:xfrm>
            <a:off x="4656379" y="4004001"/>
            <a:ext cx="1184275" cy="2102984"/>
          </a:xfrm>
          <a:prstGeom prst="rect">
            <a:avLst/>
          </a:prstGeom>
        </p:spPr>
      </p:pic>
      <p:pic>
        <p:nvPicPr>
          <p:cNvPr id="9" name="Bildobjekt 8" descr="AVT-ill123-sid8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2973" y="4006816"/>
            <a:ext cx="1197088" cy="1654243"/>
          </a:xfrm>
          <a:prstGeom prst="rect">
            <a:avLst/>
          </a:prstGeom>
        </p:spPr>
      </p:pic>
      <p:pic>
        <p:nvPicPr>
          <p:cNvPr id="3" name="Bildobjekt 2" descr="Skärmavbild 2014-09-14 kl. 11.57.4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0731" y="2056747"/>
            <a:ext cx="5963764" cy="1575761"/>
          </a:xfrm>
          <a:prstGeom prst="rect">
            <a:avLst/>
          </a:prstGeom>
        </p:spPr>
      </p:pic>
      <p:sp>
        <p:nvSpPr>
          <p:cNvPr id="10" name="textruta 9"/>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85650076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Ta emot och kontrollera</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pic>
        <p:nvPicPr>
          <p:cNvPr id="5" name="Bildobjekt 4" descr="AVT-ill125-sid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994" y="3071813"/>
            <a:ext cx="1184276" cy="1769448"/>
          </a:xfrm>
          <a:prstGeom prst="rect">
            <a:avLst/>
          </a:prstGeom>
        </p:spPr>
      </p:pic>
      <p:pic>
        <p:nvPicPr>
          <p:cNvPr id="6" name="Bildobjekt 5" descr="AVT-ill126-sid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547" y="3071813"/>
            <a:ext cx="1187179" cy="1668594"/>
          </a:xfrm>
          <a:prstGeom prst="rect">
            <a:avLst/>
          </a:prstGeom>
        </p:spPr>
      </p:pic>
      <p:pic>
        <p:nvPicPr>
          <p:cNvPr id="7" name="Bildobjekt 6" descr="AVT-ill127-sid8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669" y="3085544"/>
            <a:ext cx="1190655" cy="1490663"/>
          </a:xfrm>
          <a:prstGeom prst="rect">
            <a:avLst/>
          </a:prstGeom>
        </p:spPr>
      </p:pic>
      <p:pic>
        <p:nvPicPr>
          <p:cNvPr id="8" name="Bildobjekt 7" descr="AVT-ill128-sid8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4709" y="3078678"/>
            <a:ext cx="1195301" cy="1647068"/>
          </a:xfrm>
          <a:prstGeom prst="rect">
            <a:avLst/>
          </a:prstGeom>
        </p:spPr>
      </p:pic>
      <p:pic>
        <p:nvPicPr>
          <p:cNvPr id="3" name="Bildobjekt 2" descr="ikon-fukt-leveran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2719" y="4709454"/>
            <a:ext cx="1186977" cy="1186977"/>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568167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Hela trädet utnyttjas</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4319"/>
          <a:stretch/>
        </p:blipFill>
        <p:spPr bwMode="auto">
          <a:xfrm>
            <a:off x="2696930" y="1320271"/>
            <a:ext cx="3727916" cy="47111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41240693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Skydda virket</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pic>
        <p:nvPicPr>
          <p:cNvPr id="5" name="Bildobjekt 4" descr="AVT-ill130-sid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75" y="3071813"/>
            <a:ext cx="1184275" cy="1634764"/>
          </a:xfrm>
          <a:prstGeom prst="rect">
            <a:avLst/>
          </a:prstGeom>
        </p:spPr>
      </p:pic>
      <p:pic>
        <p:nvPicPr>
          <p:cNvPr id="6" name="Bildobjekt 5" descr="AVT-ill131-sid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988" y="3071813"/>
            <a:ext cx="1184275" cy="1644052"/>
          </a:xfrm>
          <a:prstGeom prst="rect">
            <a:avLst/>
          </a:prstGeom>
        </p:spPr>
      </p:pic>
      <p:pic>
        <p:nvPicPr>
          <p:cNvPr id="7" name="Bildobjekt 6" descr="AVT-ill132-sid8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900" y="3071813"/>
            <a:ext cx="1199483" cy="1604014"/>
          </a:xfrm>
          <a:prstGeom prst="rect">
            <a:avLst/>
          </a:prstGeom>
        </p:spPr>
      </p:pic>
      <p:pic>
        <p:nvPicPr>
          <p:cNvPr id="8" name="Bildobjekt 7" descr="AVT-ill134-sid8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7574" y="2148566"/>
            <a:ext cx="3976426" cy="3677954"/>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0253896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Bevara fuktkvoten</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pic>
        <p:nvPicPr>
          <p:cNvPr id="6" name="Bildobjekt 5" descr="AVT-ill135-sid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350" y="3024188"/>
            <a:ext cx="1184275" cy="1634764"/>
          </a:xfrm>
          <a:prstGeom prst="rect">
            <a:avLst/>
          </a:prstGeom>
        </p:spPr>
      </p:pic>
      <p:pic>
        <p:nvPicPr>
          <p:cNvPr id="7" name="Bildobjekt 6" descr="AVT-ill136-sid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417" y="3030538"/>
            <a:ext cx="1184275" cy="1927350"/>
          </a:xfrm>
          <a:prstGeom prst="rect">
            <a:avLst/>
          </a:prstGeom>
        </p:spPr>
      </p:pic>
      <p:pic>
        <p:nvPicPr>
          <p:cNvPr id="8" name="Bildobjekt 7" descr="AVT-ill127-sid8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813" y="3030538"/>
            <a:ext cx="1190655" cy="1490663"/>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7946636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Avfall</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pic>
        <p:nvPicPr>
          <p:cNvPr id="5" name="Bildobjekt 4" descr="AVT-ill137-sid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294" y="2907653"/>
            <a:ext cx="1208735" cy="1546610"/>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7" name="Platshållare för innehåll 2"/>
          <p:cNvSpPr>
            <a:spLocks noGrp="1"/>
          </p:cNvSpPr>
          <p:nvPr>
            <p:ph idx="1"/>
          </p:nvPr>
        </p:nvSpPr>
        <p:spPr>
          <a:xfrm>
            <a:off x="438923" y="1608667"/>
            <a:ext cx="3950515" cy="4224347"/>
          </a:xfrm>
        </p:spPr>
        <p:txBody>
          <a:bodyPr/>
          <a:lstStyle/>
          <a:p>
            <a:r>
              <a:rPr lang="sv-SE" dirty="0"/>
              <a:t>Vitt virke sorteras för flisning och energiutvinning</a:t>
            </a:r>
          </a:p>
        </p:txBody>
      </p:sp>
    </p:spTree>
    <p:extLst>
      <p:ext uri="{BB962C8B-B14F-4D97-AF65-F5344CB8AC3E}">
        <p14:creationId xmlns:p14="http://schemas.microsoft.com/office/powerpoint/2010/main" val="120407580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Avfall</a:t>
            </a:r>
            <a:endParaRPr lang="sv-SE" dirty="0"/>
          </a:p>
        </p:txBody>
      </p:sp>
      <p:sp>
        <p:nvSpPr>
          <p:cNvPr id="3" name="Platshållare för innehåll 2"/>
          <p:cNvSpPr>
            <a:spLocks noGrp="1"/>
          </p:cNvSpPr>
          <p:nvPr>
            <p:ph idx="1"/>
          </p:nvPr>
        </p:nvSpPr>
        <p:spPr>
          <a:xfrm>
            <a:off x="438923" y="1608667"/>
            <a:ext cx="3950515" cy="4224347"/>
          </a:xfrm>
        </p:spPr>
        <p:txBody>
          <a:bodyPr/>
          <a:lstStyle/>
          <a:p>
            <a:r>
              <a:rPr lang="sv-SE" dirty="0"/>
              <a:t>Impregnerat virke sorteras separat och </a:t>
            </a:r>
            <a:r>
              <a:rPr lang="sv-SE" dirty="0" smtClean="0"/>
              <a:t>omhändertas enligt </a:t>
            </a:r>
            <a:r>
              <a:rPr lang="sv-SE" dirty="0"/>
              <a:t>kommunens anvisningar</a:t>
            </a:r>
          </a:p>
          <a:p>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741" y="3190538"/>
            <a:ext cx="1304925" cy="1298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spTree>
    <p:extLst>
      <p:ext uri="{BB962C8B-B14F-4D97-AF65-F5344CB8AC3E}">
        <p14:creationId xmlns:p14="http://schemas.microsoft.com/office/powerpoint/2010/main" val="400628256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Viktuppgifter</a:t>
            </a:r>
            <a:endParaRPr lang="sv-SE" dirty="0"/>
          </a:p>
        </p:txBody>
      </p:sp>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3" name="Bildobjekt 2" descr="AVT-foto80-sid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12" y="2335189"/>
            <a:ext cx="3145536" cy="2162556"/>
          </a:xfrm>
          <a:prstGeom prst="rect">
            <a:avLst/>
          </a:prstGeom>
          <a:effectLst>
            <a:outerShdw blurRad="50800" dist="38100" dir="2700000" algn="tl" rotWithShape="0">
              <a:srgbClr val="000000">
                <a:alpha val="43000"/>
              </a:srgbClr>
            </a:outerShdw>
          </a:effectLst>
        </p:spPr>
      </p:pic>
      <p:pic>
        <p:nvPicPr>
          <p:cNvPr id="4" name="Bildobjekt 3" descr="AVT-tabell 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198" y="2112352"/>
            <a:ext cx="4337133" cy="2734816"/>
          </a:xfrm>
          <a:prstGeom prst="rect">
            <a:avLst/>
          </a:prstGeom>
        </p:spPr>
      </p:pic>
    </p:spTree>
    <p:extLst>
      <p:ext uri="{BB962C8B-B14F-4D97-AF65-F5344CB8AC3E}">
        <p14:creationId xmlns:p14="http://schemas.microsoft.com/office/powerpoint/2010/main" val="284107756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Flödet av virke genom byggprocessen</a:t>
            </a:r>
          </a:p>
        </p:txBody>
      </p:sp>
      <p:sp>
        <p:nvSpPr>
          <p:cNvPr id="3" name="Platshållare för innehåll 2"/>
          <p:cNvSpPr>
            <a:spLocks noGrp="1"/>
          </p:cNvSpPr>
          <p:nvPr>
            <p:ph idx="1"/>
          </p:nvPr>
        </p:nvSpPr>
        <p:spPr>
          <a:xfrm>
            <a:off x="438923" y="1608667"/>
            <a:ext cx="3950515" cy="4309733"/>
          </a:xfrm>
        </p:spPr>
        <p:txBody>
          <a:bodyPr/>
          <a:lstStyle/>
          <a:p>
            <a:r>
              <a:rPr lang="sv-SE" dirty="0"/>
              <a:t>Virket skall flöda genom byggprocessen</a:t>
            </a:r>
          </a:p>
          <a:p>
            <a:endParaRPr lang="sv-SE" dirty="0"/>
          </a:p>
          <a:p>
            <a:r>
              <a:rPr lang="sv-SE" dirty="0"/>
              <a:t>Endast några få dagars lagring på byggplatsen</a:t>
            </a:r>
          </a:p>
          <a:p>
            <a:endParaRPr lang="sv-SE" dirty="0"/>
          </a:p>
          <a:p>
            <a:r>
              <a:rPr lang="sv-SE" dirty="0"/>
              <a:t>Bästa lagringen hos bygg- och trävaruhandeln</a:t>
            </a:r>
          </a:p>
          <a:p>
            <a:pPr marL="0" indent="0">
              <a:buNone/>
            </a:pP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pic>
        <p:nvPicPr>
          <p:cNvPr id="5" name="Bildobjekt 4" descr="AVT-foto89-sid85.jpg"/>
          <p:cNvPicPr>
            <a:picLocks noChangeAspect="1"/>
          </p:cNvPicPr>
          <p:nvPr/>
        </p:nvPicPr>
        <p:blipFill rotWithShape="1">
          <a:blip r:embed="rId3">
            <a:extLst>
              <a:ext uri="{28A0092B-C50C-407E-A947-70E740481C1C}">
                <a14:useLocalDpi xmlns:a14="http://schemas.microsoft.com/office/drawing/2010/main" val="0"/>
              </a:ext>
            </a:extLst>
          </a:blip>
          <a:srcRect l="27092" r="19989"/>
          <a:stretch/>
        </p:blipFill>
        <p:spPr>
          <a:xfrm>
            <a:off x="5057514" y="2253298"/>
            <a:ext cx="3159765" cy="2611453"/>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26225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sp>
        <p:nvSpPr>
          <p:cNvPr id="5" name="Rubrik 1"/>
          <p:cNvSpPr>
            <a:spLocks noGrp="1"/>
          </p:cNvSpPr>
          <p:nvPr>
            <p:ph type="title"/>
          </p:nvPr>
        </p:nvSpPr>
        <p:spPr>
          <a:xfrm>
            <a:off x="457200" y="274638"/>
            <a:ext cx="8229600" cy="1143000"/>
          </a:xfrm>
        </p:spPr>
        <p:txBody>
          <a:bodyPr/>
          <a:lstStyle/>
          <a:p>
            <a:r>
              <a:rPr lang="sv-SE" dirty="0" smtClean="0"/>
              <a:t>Frågor om Hantering och lagring</a:t>
            </a:r>
            <a:endParaRPr lang="sv-SE" dirty="0"/>
          </a:p>
        </p:txBody>
      </p:sp>
      <p:sp>
        <p:nvSpPr>
          <p:cNvPr id="6"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Varför </a:t>
            </a:r>
            <a:r>
              <a:rPr lang="sv-SE" dirty="0"/>
              <a:t>är det så viktigt att virket flödar från bygg- och trävaruhandeln till byggplatsen?</a:t>
            </a:r>
          </a:p>
          <a:p>
            <a:pPr marL="457200" indent="-457200">
              <a:buFont typeface="+mj-lt"/>
              <a:buAutoNum type="arabicPeriod"/>
            </a:pPr>
            <a:r>
              <a:rPr lang="sv-SE" dirty="0" smtClean="0"/>
              <a:t>Nämn </a:t>
            </a:r>
            <a:r>
              <a:rPr lang="sv-SE" dirty="0"/>
              <a:t>ett bra underlag för ett upplag av </a:t>
            </a:r>
            <a:r>
              <a:rPr lang="sv-SE" dirty="0" err="1"/>
              <a:t>träpaket</a:t>
            </a:r>
            <a:r>
              <a:rPr lang="sv-SE" dirty="0"/>
              <a:t>?</a:t>
            </a:r>
          </a:p>
          <a:p>
            <a:pPr marL="457200" indent="-457200">
              <a:buFont typeface="+mj-lt"/>
              <a:buAutoNum type="arabicPeriod"/>
            </a:pPr>
            <a:r>
              <a:rPr lang="sv-SE" dirty="0" smtClean="0"/>
              <a:t>Varför </a:t>
            </a:r>
            <a:r>
              <a:rPr lang="sv-SE" dirty="0"/>
              <a:t>har </a:t>
            </a:r>
            <a:r>
              <a:rPr lang="sv-SE" dirty="0" err="1"/>
              <a:t>träpaket</a:t>
            </a:r>
            <a:r>
              <a:rPr lang="sv-SE" dirty="0"/>
              <a:t> vit utsida och svart insida och inte tvärs om?</a:t>
            </a:r>
          </a:p>
          <a:p>
            <a:pPr marL="457200" indent="-457200">
              <a:buFont typeface="+mj-lt"/>
              <a:buAutoNum type="arabicPeriod"/>
            </a:pPr>
            <a:r>
              <a:rPr lang="sv-SE" dirty="0" smtClean="0"/>
              <a:t>Var </a:t>
            </a:r>
            <a:r>
              <a:rPr lang="sv-SE" dirty="0"/>
              <a:t>i kedjan sågverk-handel-bygge är det störst risk att virket blir </a:t>
            </a:r>
            <a:r>
              <a:rPr lang="sv-SE" dirty="0" err="1"/>
              <a:t>nerfuktat</a:t>
            </a:r>
            <a:r>
              <a:rPr lang="sv-SE" dirty="0"/>
              <a:t>?</a:t>
            </a:r>
          </a:p>
          <a:p>
            <a:pPr marL="457200" indent="-457200">
              <a:buFont typeface="+mj-lt"/>
              <a:buAutoNum type="arabicPeriod"/>
            </a:pPr>
            <a:r>
              <a:rPr lang="sv-SE" dirty="0" smtClean="0"/>
              <a:t>Kan </a:t>
            </a:r>
            <a:r>
              <a:rPr lang="sv-SE" dirty="0"/>
              <a:t>impregnerat virke skickas för förbränning?</a:t>
            </a:r>
          </a:p>
          <a:p>
            <a:endParaRPr lang="sv-SE" dirty="0"/>
          </a:p>
        </p:txBody>
      </p:sp>
    </p:spTree>
    <p:extLst>
      <p:ext uri="{BB962C8B-B14F-4D97-AF65-F5344CB8AC3E}">
        <p14:creationId xmlns:p14="http://schemas.microsoft.com/office/powerpoint/2010/main" val="74781880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324849" y="1730350"/>
            <a:ext cx="8266154" cy="4224347"/>
          </a:xfrm>
        </p:spPr>
        <p:txBody>
          <a:bodyPr>
            <a:normAutofit fontScale="92500" lnSpcReduction="20000"/>
          </a:bodyPr>
          <a:lstStyle/>
          <a:p>
            <a:pPr marL="457200" indent="-457200">
              <a:buFont typeface="+mj-lt"/>
              <a:buAutoNum type="arabicPeriod"/>
            </a:pPr>
            <a:r>
              <a:rPr lang="sv-SE" dirty="0"/>
              <a:t>Varför är det så viktigt att virket flödar från bygg- och trävaruhandeln till byggplatsen?</a:t>
            </a:r>
            <a:br>
              <a:rPr lang="sv-SE" dirty="0"/>
            </a:br>
            <a:r>
              <a:rPr lang="sv-SE" dirty="0">
                <a:solidFill>
                  <a:srgbClr val="FF0000"/>
                </a:solidFill>
              </a:rPr>
              <a:t>Långa perioder av lagring på bygget ökar risken för skador.</a:t>
            </a:r>
          </a:p>
          <a:p>
            <a:pPr marL="457200" indent="-457200">
              <a:buFont typeface="+mj-lt"/>
              <a:buAutoNum type="arabicPeriod"/>
            </a:pPr>
            <a:r>
              <a:rPr lang="sv-SE" dirty="0"/>
              <a:t>Nämn ett bra underlag för ett upplag av </a:t>
            </a:r>
            <a:r>
              <a:rPr lang="sv-SE" dirty="0" err="1"/>
              <a:t>träpaket</a:t>
            </a:r>
            <a:r>
              <a:rPr lang="sv-SE" dirty="0"/>
              <a:t>?</a:t>
            </a:r>
            <a:br>
              <a:rPr lang="sv-SE" dirty="0"/>
            </a:br>
            <a:r>
              <a:rPr lang="sv-SE" dirty="0">
                <a:solidFill>
                  <a:srgbClr val="FF0000"/>
                </a:solidFill>
              </a:rPr>
              <a:t>Hårdgjord ytan med god avrinning. Syllar som underslag.</a:t>
            </a:r>
          </a:p>
          <a:p>
            <a:pPr marL="457200" indent="-457200">
              <a:buFont typeface="+mj-lt"/>
              <a:buAutoNum type="arabicPeriod"/>
            </a:pPr>
            <a:r>
              <a:rPr lang="sv-SE" dirty="0"/>
              <a:t>Varför har </a:t>
            </a:r>
            <a:r>
              <a:rPr lang="sv-SE" dirty="0" err="1"/>
              <a:t>träpaket</a:t>
            </a:r>
            <a:r>
              <a:rPr lang="sv-SE" dirty="0"/>
              <a:t> vit utsida och svart insida och inte tvärs om?</a:t>
            </a:r>
            <a:br>
              <a:rPr lang="sv-SE" dirty="0"/>
            </a:br>
            <a:r>
              <a:rPr lang="sv-SE" dirty="0">
                <a:solidFill>
                  <a:srgbClr val="FF0000"/>
                </a:solidFill>
              </a:rPr>
              <a:t>Den vita utsidan skall reflektera solljus och den svarta insidan skall bevara virket i mörker.</a:t>
            </a:r>
          </a:p>
          <a:p>
            <a:pPr marL="457200" indent="-457200">
              <a:buFont typeface="+mj-lt"/>
              <a:buAutoNum type="arabicPeriod"/>
            </a:pPr>
            <a:r>
              <a:rPr lang="sv-SE" dirty="0"/>
              <a:t>Var i kedjan sågverk-handel-bygge är det störst risk att virket blir </a:t>
            </a:r>
            <a:r>
              <a:rPr lang="sv-SE" dirty="0" err="1"/>
              <a:t>nerfuktat</a:t>
            </a:r>
            <a:r>
              <a:rPr lang="sv-SE" dirty="0"/>
              <a:t>?</a:t>
            </a:r>
            <a:br>
              <a:rPr lang="sv-SE" dirty="0"/>
            </a:br>
            <a:r>
              <a:rPr lang="sv-SE" dirty="0">
                <a:solidFill>
                  <a:srgbClr val="FF0000"/>
                </a:solidFill>
              </a:rPr>
              <a:t>Byggplatsen.</a:t>
            </a:r>
          </a:p>
          <a:p>
            <a:pPr marL="457200" indent="-457200">
              <a:buFont typeface="+mj-lt"/>
              <a:buAutoNum type="arabicPeriod"/>
            </a:pPr>
            <a:r>
              <a:rPr lang="sv-SE" dirty="0"/>
              <a:t>Kan impregnerat virke skickas för förbränning?</a:t>
            </a:r>
            <a:br>
              <a:rPr lang="sv-SE" dirty="0"/>
            </a:br>
            <a:r>
              <a:rPr lang="sv-SE" dirty="0">
                <a:solidFill>
                  <a:srgbClr val="FF0000"/>
                </a:solidFill>
              </a:rPr>
              <a:t>Ja i vissa kommuner. Nej i andra.</a:t>
            </a:r>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Hantering och lagring</a:t>
            </a:r>
            <a:endParaRPr lang="sv-SE" sz="1200" dirty="0">
              <a:solidFill>
                <a:srgbClr val="A6A6A6"/>
              </a:solidFill>
              <a:latin typeface="Arial"/>
              <a:cs typeface="Arial"/>
            </a:endParaRPr>
          </a:p>
        </p:txBody>
      </p:sp>
      <p:sp>
        <p:nvSpPr>
          <p:cNvPr id="5" name="Rubrik 1"/>
          <p:cNvSpPr>
            <a:spLocks noGrp="1"/>
          </p:cNvSpPr>
          <p:nvPr>
            <p:ph type="title"/>
          </p:nvPr>
        </p:nvSpPr>
        <p:spPr>
          <a:xfrm>
            <a:off x="457200" y="274638"/>
            <a:ext cx="8229600" cy="1143000"/>
          </a:xfrm>
        </p:spPr>
        <p:txBody>
          <a:bodyPr/>
          <a:lstStyle/>
          <a:p>
            <a:r>
              <a:rPr lang="sv-SE" dirty="0" smtClean="0"/>
              <a:t>Svar om Hantering och lagring</a:t>
            </a:r>
            <a:endParaRPr lang="sv-SE" dirty="0"/>
          </a:p>
        </p:txBody>
      </p:sp>
    </p:spTree>
    <p:extLst>
      <p:ext uri="{BB962C8B-B14F-4D97-AF65-F5344CB8AC3E}">
        <p14:creationId xmlns:p14="http://schemas.microsoft.com/office/powerpoint/2010/main" val="429121779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6539373" y="85819"/>
            <a:ext cx="2604627" cy="495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ubrik 1"/>
          <p:cNvSpPr txBox="1">
            <a:spLocks/>
          </p:cNvSpPr>
          <p:nvPr/>
        </p:nvSpPr>
        <p:spPr>
          <a:xfrm>
            <a:off x="685800" y="2130425"/>
            <a:ext cx="7772400" cy="1470025"/>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3600" kern="1200">
                <a:solidFill>
                  <a:srgbClr val="E57D2F"/>
                </a:solidFill>
                <a:latin typeface="Arial"/>
                <a:ea typeface="+mj-ea"/>
                <a:cs typeface="Arial"/>
              </a:defRPr>
            </a:lvl1pPr>
          </a:lstStyle>
          <a:p>
            <a:r>
              <a:rPr lang="sv-SE" dirty="0" smtClean="0"/>
              <a:t>Förbandstyper</a:t>
            </a:r>
            <a:endParaRPr lang="sv-SE" dirty="0"/>
          </a:p>
        </p:txBody>
      </p:sp>
      <p:sp>
        <p:nvSpPr>
          <p:cNvPr id="7" name="Underrubrik 2"/>
          <p:cNvSpPr txBox="1">
            <a:spLocks/>
          </p:cNvSpPr>
          <p:nvPr/>
        </p:nvSpPr>
        <p:spPr>
          <a:xfrm>
            <a:off x="1371600" y="3886200"/>
            <a:ext cx="6400800" cy="17526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sv-SE" dirty="0">
              <a:solidFill>
                <a:srgbClr val="000000"/>
              </a:solidFill>
            </a:endParaRPr>
          </a:p>
          <a:p>
            <a:pPr marL="0" indent="0" algn="ctr">
              <a:buNone/>
            </a:pPr>
            <a:r>
              <a:rPr lang="sv-SE" dirty="0" smtClean="0">
                <a:solidFill>
                  <a:srgbClr val="000000"/>
                </a:solidFill>
              </a:rPr>
              <a:t>Rätt spik</a:t>
            </a:r>
          </a:p>
          <a:p>
            <a:pPr marL="0" indent="0" algn="ctr">
              <a:buNone/>
            </a:pPr>
            <a:r>
              <a:rPr lang="sv-SE" dirty="0" smtClean="0">
                <a:solidFill>
                  <a:srgbClr val="000000"/>
                </a:solidFill>
              </a:rPr>
              <a:t>Rätt skruv</a:t>
            </a:r>
          </a:p>
          <a:p>
            <a:pPr marL="0" indent="0" algn="ctr">
              <a:buNone/>
            </a:pPr>
            <a:r>
              <a:rPr lang="sv-SE" dirty="0" smtClean="0">
                <a:solidFill>
                  <a:srgbClr val="000000"/>
                </a:solidFill>
              </a:rPr>
              <a:t>Spika eller skruva</a:t>
            </a:r>
          </a:p>
          <a:p>
            <a:pPr marL="0" indent="0" algn="ctr">
              <a:buNone/>
            </a:pPr>
            <a:r>
              <a:rPr lang="sv-SE" dirty="0" smtClean="0">
                <a:solidFill>
                  <a:srgbClr val="000000"/>
                </a:solidFill>
              </a:rPr>
              <a:t>Byggbeslag</a:t>
            </a:r>
          </a:p>
          <a:p>
            <a:pPr marL="0" indent="0" algn="ctr">
              <a:buNone/>
            </a:pPr>
            <a:endParaRPr lang="sv-SE" dirty="0" smtClean="0">
              <a:solidFill>
                <a:srgbClr val="000000"/>
              </a:solidFill>
            </a:endParaRPr>
          </a:p>
          <a:p>
            <a:endParaRPr lang="sv-SE" dirty="0" smtClean="0"/>
          </a:p>
          <a:p>
            <a:endParaRPr lang="sv-SE" dirty="0"/>
          </a:p>
        </p:txBody>
      </p:sp>
      <p:sp>
        <p:nvSpPr>
          <p:cNvPr id="8" name="textruta 7"/>
          <p:cNvSpPr txBox="1"/>
          <p:nvPr/>
        </p:nvSpPr>
        <p:spPr>
          <a:xfrm>
            <a:off x="7369523" y="6098087"/>
            <a:ext cx="141911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98-102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48075516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på spik 1:2</a:t>
            </a:r>
            <a:endParaRPr lang="sv-SE" dirty="0"/>
          </a:p>
        </p:txBody>
      </p:sp>
      <p:sp>
        <p:nvSpPr>
          <p:cNvPr id="3" name="Platshållare för innehåll 2"/>
          <p:cNvSpPr>
            <a:spLocks noGrp="1"/>
          </p:cNvSpPr>
          <p:nvPr>
            <p:ph idx="1"/>
          </p:nvPr>
        </p:nvSpPr>
        <p:spPr>
          <a:xfrm>
            <a:off x="438923" y="1608667"/>
            <a:ext cx="4096565" cy="4224347"/>
          </a:xfrm>
        </p:spPr>
        <p:txBody>
          <a:bodyPr/>
          <a:lstStyle/>
          <a:p>
            <a:pPr marL="285750" indent="-285750">
              <a:lnSpc>
                <a:spcPts val="3000"/>
              </a:lnSpc>
              <a:buSzTx/>
            </a:pPr>
            <a:r>
              <a:rPr lang="sv-SE" dirty="0"/>
              <a:t>Olika </a:t>
            </a:r>
            <a:r>
              <a:rPr lang="sv-SE" dirty="0" smtClean="0"/>
              <a:t>sorter</a:t>
            </a:r>
            <a:br>
              <a:rPr lang="sv-SE" dirty="0" smtClean="0"/>
            </a:br>
            <a:r>
              <a:rPr lang="sv-SE" dirty="0" smtClean="0"/>
              <a:t>- trådspik</a:t>
            </a:r>
            <a:r>
              <a:rPr lang="sv-SE" dirty="0"/>
              <a:t>, dyckert, ankarspik </a:t>
            </a:r>
            <a:r>
              <a:rPr lang="sv-SE" dirty="0" smtClean="0"/>
              <a:t>etcetera</a:t>
            </a:r>
            <a:endParaRPr lang="sv-SE" dirty="0"/>
          </a:p>
          <a:p>
            <a:pPr marL="285750" indent="-285750">
              <a:lnSpc>
                <a:spcPts val="3000"/>
              </a:lnSpc>
              <a:buSzTx/>
            </a:pPr>
            <a:r>
              <a:rPr lang="sv-SE" dirty="0"/>
              <a:t>Olika </a:t>
            </a:r>
            <a:r>
              <a:rPr lang="sv-SE" dirty="0" smtClean="0"/>
              <a:t>behandlingar</a:t>
            </a:r>
            <a:br>
              <a:rPr lang="sv-SE" dirty="0" smtClean="0"/>
            </a:br>
            <a:r>
              <a:rPr lang="sv-SE" dirty="0" smtClean="0"/>
              <a:t>- blank</a:t>
            </a:r>
            <a:r>
              <a:rPr lang="sv-SE" dirty="0"/>
              <a:t>, förzinkad, rostfri </a:t>
            </a:r>
          </a:p>
          <a:p>
            <a:pPr marL="285750" indent="-285750">
              <a:lnSpc>
                <a:spcPts val="3000"/>
              </a:lnSpc>
              <a:buSzTx/>
            </a:pPr>
            <a:r>
              <a:rPr lang="sv-SE" dirty="0"/>
              <a:t>Olika </a:t>
            </a:r>
            <a:r>
              <a:rPr lang="sv-SE" dirty="0" smtClean="0"/>
              <a:t>dimensioner</a:t>
            </a:r>
            <a:br>
              <a:rPr lang="sv-SE" dirty="0" smtClean="0"/>
            </a:br>
            <a:r>
              <a:rPr lang="sv-SE" dirty="0" smtClean="0"/>
              <a:t>- längd </a:t>
            </a:r>
            <a:r>
              <a:rPr lang="sv-SE" dirty="0"/>
              <a:t>x diameter, </a:t>
            </a:r>
            <a:r>
              <a:rPr lang="sv-SE" dirty="0" smtClean="0"/>
              <a:t>till exempel 75</a:t>
            </a:r>
            <a:r>
              <a:rPr lang="sv-SE" dirty="0"/>
              <a:t>-2,8</a:t>
            </a:r>
          </a:p>
          <a:p>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pic>
        <p:nvPicPr>
          <p:cNvPr id="11" name="Bildobjekt 10" descr="AVT-ill143-sid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619" y="1662113"/>
            <a:ext cx="2676144" cy="1274064"/>
          </a:xfrm>
          <a:prstGeom prst="rect">
            <a:avLst/>
          </a:prstGeom>
        </p:spPr>
      </p:pic>
      <p:pic>
        <p:nvPicPr>
          <p:cNvPr id="12" name="Bildobjekt 11" descr="AVT-ill144-sid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025" y="3030538"/>
            <a:ext cx="2718816" cy="856488"/>
          </a:xfrm>
          <a:prstGeom prst="rect">
            <a:avLst/>
          </a:prstGeom>
        </p:spPr>
      </p:pic>
      <p:pic>
        <p:nvPicPr>
          <p:cNvPr id="13" name="Bildobjekt 12" descr="AVT-ill145-sid9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81" y="4081780"/>
            <a:ext cx="2721864" cy="472440"/>
          </a:xfrm>
          <a:prstGeom prst="rect">
            <a:avLst/>
          </a:prstGeom>
        </p:spPr>
      </p:pic>
      <p:pic>
        <p:nvPicPr>
          <p:cNvPr id="14" name="Bildobjekt 13" descr="AVT-ill146-sid9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6009" y="4785072"/>
            <a:ext cx="2731008" cy="521208"/>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780349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Sågverksprocessen</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1538" y="1445451"/>
            <a:ext cx="4552349" cy="4504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18</a:t>
            </a:r>
          </a:p>
          <a:p>
            <a:endParaRPr lang="sv-SE" sz="1000" dirty="0">
              <a:solidFill>
                <a:srgbClr val="BFBFBF"/>
              </a:solidFill>
            </a:endParaRPr>
          </a:p>
        </p:txBody>
      </p:sp>
    </p:spTree>
    <p:extLst>
      <p:ext uri="{BB962C8B-B14F-4D97-AF65-F5344CB8AC3E}">
        <p14:creationId xmlns:p14="http://schemas.microsoft.com/office/powerpoint/2010/main" val="92152899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på spik 2:</a:t>
            </a:r>
            <a:r>
              <a:rPr lang="sv-SE" dirty="0"/>
              <a:t>2</a:t>
            </a:r>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pic>
        <p:nvPicPr>
          <p:cNvPr id="8" name="Bildobjekt 7" descr="AVT-ill147-sid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839" y="1662113"/>
            <a:ext cx="2676144" cy="466344"/>
          </a:xfrm>
          <a:prstGeom prst="rect">
            <a:avLst/>
          </a:prstGeom>
        </p:spPr>
      </p:pic>
      <p:pic>
        <p:nvPicPr>
          <p:cNvPr id="9" name="Bildobjekt 8" descr="AVT-ill148-sid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20" y="2381314"/>
            <a:ext cx="2718816" cy="649224"/>
          </a:xfrm>
          <a:prstGeom prst="rect">
            <a:avLst/>
          </a:prstGeom>
        </p:spPr>
      </p:pic>
      <p:pic>
        <p:nvPicPr>
          <p:cNvPr id="10" name="Bildobjekt 9" descr="AVT-ill149-sid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244" y="3298705"/>
            <a:ext cx="2676144" cy="1036320"/>
          </a:xfrm>
          <a:prstGeom prst="rect">
            <a:avLst/>
          </a:prstGeom>
        </p:spPr>
      </p:pic>
      <p:pic>
        <p:nvPicPr>
          <p:cNvPr id="11" name="Bildobjekt 10" descr="AVT-ill150-sid9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31" y="4481701"/>
            <a:ext cx="2746248" cy="935736"/>
          </a:xfrm>
          <a:prstGeom prst="rect">
            <a:avLst/>
          </a:prstGeom>
        </p:spPr>
      </p:pic>
      <p:pic>
        <p:nvPicPr>
          <p:cNvPr id="12" name="Bildobjekt 11" descr="AVT-ill151-sid9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0081" y="1662113"/>
            <a:ext cx="2709672" cy="530352"/>
          </a:xfrm>
          <a:prstGeom prst="rect">
            <a:avLst/>
          </a:prstGeom>
        </p:spPr>
      </p:pic>
      <p:pic>
        <p:nvPicPr>
          <p:cNvPr id="13" name="Bildobjekt 12" descr="AVT-ill152-sid9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2462" y="2522665"/>
            <a:ext cx="2724912" cy="387096"/>
          </a:xfrm>
          <a:prstGeom prst="rect">
            <a:avLst/>
          </a:prstGeom>
        </p:spPr>
      </p:pic>
      <p:pic>
        <p:nvPicPr>
          <p:cNvPr id="14" name="Bildobjekt 13" descr="AVT-ill153-sid9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3841" y="3243526"/>
            <a:ext cx="2779776" cy="515112"/>
          </a:xfrm>
          <a:prstGeom prst="rect">
            <a:avLst/>
          </a:prstGeom>
        </p:spPr>
      </p:pic>
      <p:pic>
        <p:nvPicPr>
          <p:cNvPr id="15" name="Bildobjekt 14" descr="AVT-ill154-sid98.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2129" y="4057411"/>
            <a:ext cx="2743200" cy="548640"/>
          </a:xfrm>
          <a:prstGeom prst="rect">
            <a:avLst/>
          </a:prstGeom>
        </p:spPr>
      </p:pic>
      <p:sp>
        <p:nvSpPr>
          <p:cNvPr id="16" name="textruta 1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09927131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på skruv 1:2</a:t>
            </a:r>
            <a:endParaRPr lang="sv-SE" dirty="0"/>
          </a:p>
        </p:txBody>
      </p:sp>
      <p:sp>
        <p:nvSpPr>
          <p:cNvPr id="3" name="Platshållare för innehåll 2"/>
          <p:cNvSpPr>
            <a:spLocks noGrp="1"/>
          </p:cNvSpPr>
          <p:nvPr>
            <p:ph idx="1"/>
          </p:nvPr>
        </p:nvSpPr>
        <p:spPr>
          <a:xfrm>
            <a:off x="438923" y="1608667"/>
            <a:ext cx="4096565" cy="4224347"/>
          </a:xfrm>
        </p:spPr>
        <p:txBody>
          <a:bodyPr/>
          <a:lstStyle/>
          <a:p>
            <a:pPr marL="285750" indent="-285750">
              <a:lnSpc>
                <a:spcPts val="3000"/>
              </a:lnSpc>
              <a:buSzTx/>
            </a:pPr>
            <a:r>
              <a:rPr lang="sv-SE" dirty="0"/>
              <a:t>Olika </a:t>
            </a:r>
            <a:r>
              <a:rPr lang="sv-SE" dirty="0" smtClean="0"/>
              <a:t>former</a:t>
            </a:r>
            <a:br>
              <a:rPr lang="sv-SE" dirty="0" smtClean="0"/>
            </a:br>
            <a:r>
              <a:rPr lang="sv-SE" dirty="0" smtClean="0"/>
              <a:t>- cylindrisk </a:t>
            </a:r>
            <a:r>
              <a:rPr lang="sv-SE" dirty="0"/>
              <a:t>med mutter, konisk </a:t>
            </a:r>
            <a:br>
              <a:rPr lang="sv-SE" dirty="0"/>
            </a:br>
            <a:r>
              <a:rPr lang="sv-SE" dirty="0"/>
              <a:t>(fransk träskruv) </a:t>
            </a:r>
            <a:r>
              <a:rPr lang="sv-SE" dirty="0" smtClean="0"/>
              <a:t>etcetera</a:t>
            </a:r>
            <a:endParaRPr lang="sv-SE" dirty="0"/>
          </a:p>
          <a:p>
            <a:pPr marL="285750" indent="-285750">
              <a:lnSpc>
                <a:spcPts val="3000"/>
              </a:lnSpc>
              <a:buSzTx/>
            </a:pPr>
            <a:r>
              <a:rPr lang="sv-SE" dirty="0"/>
              <a:t>Olika </a:t>
            </a:r>
            <a:r>
              <a:rPr lang="sv-SE" dirty="0" smtClean="0"/>
              <a:t>behandlingar</a:t>
            </a:r>
            <a:br>
              <a:rPr lang="sv-SE" dirty="0" smtClean="0"/>
            </a:br>
            <a:r>
              <a:rPr lang="sv-SE" dirty="0" smtClean="0"/>
              <a:t>- blank</a:t>
            </a:r>
            <a:r>
              <a:rPr lang="sv-SE" dirty="0"/>
              <a:t>, förzinkad, rostfri</a:t>
            </a:r>
          </a:p>
          <a:p>
            <a:pPr marL="285750" indent="-285750">
              <a:lnSpc>
                <a:spcPts val="3000"/>
              </a:lnSpc>
              <a:buSzTx/>
            </a:pPr>
            <a:r>
              <a:rPr lang="sv-SE" dirty="0"/>
              <a:t>Olika </a:t>
            </a:r>
            <a:r>
              <a:rPr lang="sv-SE" dirty="0" smtClean="0"/>
              <a:t>dimensioner</a:t>
            </a:r>
            <a:br>
              <a:rPr lang="sv-SE" dirty="0" smtClean="0"/>
            </a:br>
            <a:r>
              <a:rPr lang="sv-SE" dirty="0" smtClean="0"/>
              <a:t>- längd </a:t>
            </a:r>
            <a:r>
              <a:rPr lang="sv-SE" dirty="0"/>
              <a:t>x diameter, </a:t>
            </a:r>
            <a:r>
              <a:rPr lang="sv-SE" dirty="0" smtClean="0"/>
              <a:t>till exempel 100 </a:t>
            </a:r>
            <a:r>
              <a:rPr lang="sv-SE" dirty="0"/>
              <a:t>x 6,0</a:t>
            </a:r>
          </a:p>
          <a:p>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pic>
        <p:nvPicPr>
          <p:cNvPr id="15" name="Bildobjekt 14" descr="AVT-ill156-sid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308" y="1662113"/>
            <a:ext cx="2840736" cy="789432"/>
          </a:xfrm>
          <a:prstGeom prst="rect">
            <a:avLst/>
          </a:prstGeom>
        </p:spPr>
      </p:pic>
      <p:pic>
        <p:nvPicPr>
          <p:cNvPr id="16" name="Bildobjekt 15" descr="AVT-ill157-sid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619" y="2859230"/>
            <a:ext cx="2718816" cy="789432"/>
          </a:xfrm>
          <a:prstGeom prst="rect">
            <a:avLst/>
          </a:prstGeom>
        </p:spPr>
      </p:pic>
      <p:pic>
        <p:nvPicPr>
          <p:cNvPr id="17" name="Bildobjekt 16" descr="AVT-ill158-sid9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744" y="4023154"/>
            <a:ext cx="2831592" cy="685800"/>
          </a:xfrm>
          <a:prstGeom prst="rect">
            <a:avLst/>
          </a:prstGeom>
        </p:spPr>
      </p:pic>
      <p:pic>
        <p:nvPicPr>
          <p:cNvPr id="18" name="Bildobjekt 17" descr="AVT-ill159-sid9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8213" y="4962994"/>
            <a:ext cx="2718816" cy="920496"/>
          </a:xfrm>
          <a:prstGeom prst="rect">
            <a:avLst/>
          </a:prstGeom>
        </p:spPr>
      </p:pic>
      <p:sp>
        <p:nvSpPr>
          <p:cNvPr id="9" name="textruta 8"/>
          <p:cNvSpPr txBox="1"/>
          <p:nvPr/>
        </p:nvSpPr>
        <p:spPr>
          <a:xfrm>
            <a:off x="7369523" y="6098087"/>
            <a:ext cx="141911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99-100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82877586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57200" y="274638"/>
            <a:ext cx="8229600" cy="1143000"/>
          </a:xfrm>
        </p:spPr>
        <p:txBody>
          <a:bodyPr/>
          <a:lstStyle/>
          <a:p>
            <a:r>
              <a:rPr lang="sv-SE" dirty="0" smtClean="0"/>
              <a:t>Exempel på skruv 2:2</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pic>
        <p:nvPicPr>
          <p:cNvPr id="3" name="Bildobjekt 2" descr="AVT-ill160-sid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029" y="1662113"/>
            <a:ext cx="2709672" cy="667512"/>
          </a:xfrm>
          <a:prstGeom prst="rect">
            <a:avLst/>
          </a:prstGeom>
        </p:spPr>
      </p:pic>
      <p:pic>
        <p:nvPicPr>
          <p:cNvPr id="6" name="Bildobjekt 5" descr="AVT-ill161-sid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854" y="2790554"/>
            <a:ext cx="2697480" cy="734568"/>
          </a:xfrm>
          <a:prstGeom prst="rect">
            <a:avLst/>
          </a:prstGeom>
        </p:spPr>
      </p:pic>
      <p:pic>
        <p:nvPicPr>
          <p:cNvPr id="7" name="Bildobjekt 6" descr="AVT-ill162-sid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654" y="4072719"/>
            <a:ext cx="2785872" cy="655320"/>
          </a:xfrm>
          <a:prstGeom prst="rect">
            <a:avLst/>
          </a:prstGeom>
        </p:spPr>
      </p:pic>
      <p:pic>
        <p:nvPicPr>
          <p:cNvPr id="8" name="Bildobjekt 7" descr="AVT-ill163-sid9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109" y="1729506"/>
            <a:ext cx="2749296" cy="646176"/>
          </a:xfrm>
          <a:prstGeom prst="rect">
            <a:avLst/>
          </a:prstGeom>
        </p:spPr>
      </p:pic>
      <p:pic>
        <p:nvPicPr>
          <p:cNvPr id="9" name="Bildobjekt 8" descr="AVT-ill164-sid9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2612" y="2858433"/>
            <a:ext cx="2807208" cy="722376"/>
          </a:xfrm>
          <a:prstGeom prst="rect">
            <a:avLst/>
          </a:prstGeom>
        </p:spPr>
      </p:pic>
      <p:sp>
        <p:nvSpPr>
          <p:cNvPr id="10" name="textruta 9"/>
          <p:cNvSpPr txBox="1"/>
          <p:nvPr/>
        </p:nvSpPr>
        <p:spPr>
          <a:xfrm>
            <a:off x="7369523" y="6098087"/>
            <a:ext cx="141911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99-100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08154332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Spika eller skruva</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smtClean="0"/>
              <a:t>Utdragskrafterna klaras bäst med skruv</a:t>
            </a:r>
          </a:p>
          <a:p>
            <a:r>
              <a:rPr lang="sv-SE" dirty="0" smtClean="0"/>
              <a:t>Spik är mjukare än skruv och lämpar sig för montering av panelbrädor</a:t>
            </a:r>
          </a:p>
          <a:p>
            <a:r>
              <a:rPr lang="sv-SE" dirty="0" smtClean="0"/>
              <a:t>Demontering är ofta lättare med skruv</a:t>
            </a:r>
          </a:p>
          <a:p>
            <a:pPr marL="0" indent="0">
              <a:buNone/>
            </a:pPr>
            <a:endParaRPr lang="sv-SE" dirty="0" smtClean="0"/>
          </a:p>
          <a:p>
            <a:endParaRPr lang="sv-SE" dirty="0"/>
          </a:p>
        </p:txBody>
      </p:sp>
      <p:pic>
        <p:nvPicPr>
          <p:cNvPr id="4" name="Bildobjekt 3" descr="AVT-ill143-sid98.jpg"/>
          <p:cNvPicPr>
            <a:picLocks noChangeAspect="1"/>
          </p:cNvPicPr>
          <p:nvPr/>
        </p:nvPicPr>
        <p:blipFill rotWithShape="1">
          <a:blip r:embed="rId3">
            <a:extLst>
              <a:ext uri="{28A0092B-C50C-407E-A947-70E740481C1C}">
                <a14:useLocalDpi xmlns:a14="http://schemas.microsoft.com/office/drawing/2010/main" val="0"/>
              </a:ext>
            </a:extLst>
          </a:blip>
          <a:srcRect b="39299"/>
          <a:stretch/>
        </p:blipFill>
        <p:spPr>
          <a:xfrm>
            <a:off x="5557374" y="1824038"/>
            <a:ext cx="2676144" cy="773366"/>
          </a:xfrm>
          <a:prstGeom prst="rect">
            <a:avLst/>
          </a:prstGeom>
        </p:spPr>
      </p:pic>
      <p:pic>
        <p:nvPicPr>
          <p:cNvPr id="6" name="Bildobjekt 5" descr="AVT-ill156-sid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006" y="3236095"/>
            <a:ext cx="2840736" cy="789432"/>
          </a:xfrm>
          <a:prstGeom prst="rect">
            <a:avLst/>
          </a:prstGeom>
        </p:spPr>
      </p:pic>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73877998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Rätt spik- eller skruvdjup</a:t>
            </a:r>
            <a:endParaRPr lang="sv-SE" dirty="0"/>
          </a:p>
        </p:txBody>
      </p:sp>
      <p:sp>
        <p:nvSpPr>
          <p:cNvPr id="3" name="Platshållare för innehåll 2"/>
          <p:cNvSpPr>
            <a:spLocks noGrp="1"/>
          </p:cNvSpPr>
          <p:nvPr>
            <p:ph idx="1"/>
          </p:nvPr>
        </p:nvSpPr>
        <p:spPr>
          <a:xfrm>
            <a:off x="438923" y="1608667"/>
            <a:ext cx="3953690" cy="4224347"/>
          </a:xfrm>
        </p:spPr>
        <p:txBody>
          <a:bodyPr/>
          <a:lstStyle/>
          <a:p>
            <a:r>
              <a:rPr lang="sv-SE" dirty="0" smtClean="0"/>
              <a:t>Spikskallar och skruvhuvuden ska vara i nivå med panelbrädans yta, inte djupare</a:t>
            </a:r>
            <a:endParaRPr lang="sv-SE" dirty="0"/>
          </a:p>
        </p:txBody>
      </p:sp>
      <p:pic>
        <p:nvPicPr>
          <p:cNvPr id="4" name="Bildobjekt 3" descr="AVT-ill155-sid99.jpg"/>
          <p:cNvPicPr>
            <a:picLocks noChangeAspect="1"/>
          </p:cNvPicPr>
          <p:nvPr/>
        </p:nvPicPr>
        <p:blipFill rotWithShape="1">
          <a:blip r:embed="rId3">
            <a:extLst>
              <a:ext uri="{28A0092B-C50C-407E-A947-70E740481C1C}">
                <a14:useLocalDpi xmlns:a14="http://schemas.microsoft.com/office/drawing/2010/main" val="0"/>
              </a:ext>
            </a:extLst>
          </a:blip>
          <a:srcRect r="22601" b="19737"/>
          <a:stretch/>
        </p:blipFill>
        <p:spPr>
          <a:xfrm>
            <a:off x="4747144" y="2616717"/>
            <a:ext cx="4209078" cy="2406145"/>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99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01005182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Exempel på byggbeslag</a:t>
            </a:r>
            <a:endParaRPr lang="sv-SE" dirty="0"/>
          </a:p>
        </p:txBody>
      </p:sp>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pic>
        <p:nvPicPr>
          <p:cNvPr id="3" name="Bildobjekt 2" descr="balksk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355" y="2215057"/>
            <a:ext cx="1987459" cy="1340936"/>
          </a:xfrm>
          <a:prstGeom prst="rect">
            <a:avLst/>
          </a:prstGeom>
        </p:spPr>
      </p:pic>
      <p:pic>
        <p:nvPicPr>
          <p:cNvPr id="11" name="Bildobjekt 10" descr="universalbesl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66" y="4174060"/>
            <a:ext cx="3501305" cy="1313907"/>
          </a:xfrm>
          <a:prstGeom prst="rect">
            <a:avLst/>
          </a:prstGeom>
        </p:spPr>
      </p:pic>
      <p:pic>
        <p:nvPicPr>
          <p:cNvPr id="12" name="Bildobjekt 11" descr="vinkelbesl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688" y="4126156"/>
            <a:ext cx="3826038" cy="1346132"/>
          </a:xfrm>
          <a:prstGeom prst="rect">
            <a:avLst/>
          </a:prstGeom>
        </p:spPr>
      </p:pic>
      <p:pic>
        <p:nvPicPr>
          <p:cNvPr id="13" name="Bildobjekt 12" descr="dymlingsförban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4252" y="1962157"/>
            <a:ext cx="3041608" cy="1673218"/>
          </a:xfrm>
          <a:prstGeom prst="rect">
            <a:avLst/>
          </a:prstGeom>
        </p:spPr>
      </p:pic>
    </p:spTree>
    <p:extLst>
      <p:ext uri="{BB962C8B-B14F-4D97-AF65-F5344CB8AC3E}">
        <p14:creationId xmlns:p14="http://schemas.microsoft.com/office/powerpoint/2010/main" val="340635270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Vinkelbeslag</a:t>
            </a:r>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pic>
        <p:nvPicPr>
          <p:cNvPr id="7" name="Bildobjekt 6" descr="AVT-ill165-sid102.jpg"/>
          <p:cNvPicPr>
            <a:picLocks noChangeAspect="1"/>
          </p:cNvPicPr>
          <p:nvPr/>
        </p:nvPicPr>
        <p:blipFill rotWithShape="1">
          <a:blip r:embed="rId3">
            <a:extLst>
              <a:ext uri="{28A0092B-C50C-407E-A947-70E740481C1C}">
                <a14:useLocalDpi xmlns:a14="http://schemas.microsoft.com/office/drawing/2010/main" val="0"/>
              </a:ext>
            </a:extLst>
          </a:blip>
          <a:srcRect t="69977"/>
          <a:stretch/>
        </p:blipFill>
        <p:spPr>
          <a:xfrm>
            <a:off x="1657349" y="4555012"/>
            <a:ext cx="5847995" cy="1171679"/>
          </a:xfrm>
          <a:prstGeom prst="rect">
            <a:avLst/>
          </a:prstGeom>
        </p:spPr>
      </p:pic>
      <p:sp>
        <p:nvSpPr>
          <p:cNvPr id="5" name="textruta 4"/>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3" name="Bildobjekt 2" descr="vinkelbesl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170" y="2061907"/>
            <a:ext cx="6025345" cy="2119924"/>
          </a:xfrm>
          <a:prstGeom prst="rect">
            <a:avLst/>
          </a:prstGeom>
        </p:spPr>
      </p:pic>
    </p:spTree>
    <p:extLst>
      <p:ext uri="{BB962C8B-B14F-4D97-AF65-F5344CB8AC3E}">
        <p14:creationId xmlns:p14="http://schemas.microsoft.com/office/powerpoint/2010/main" val="1425648529"/>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Balksko</a:t>
            </a:r>
            <a:endParaRPr lang="sv-SE" dirty="0"/>
          </a:p>
        </p:txBody>
      </p:sp>
      <p:pic>
        <p:nvPicPr>
          <p:cNvPr id="4" name="Bildobjekt 3" descr="AVT-ill166-sid102.jpg"/>
          <p:cNvPicPr>
            <a:picLocks noChangeAspect="1"/>
          </p:cNvPicPr>
          <p:nvPr/>
        </p:nvPicPr>
        <p:blipFill rotWithShape="1">
          <a:blip r:embed="rId3">
            <a:extLst>
              <a:ext uri="{28A0092B-C50C-407E-A947-70E740481C1C}">
                <a14:useLocalDpi xmlns:a14="http://schemas.microsoft.com/office/drawing/2010/main" val="0"/>
              </a:ext>
            </a:extLst>
          </a:blip>
          <a:srcRect t="68193"/>
          <a:stretch/>
        </p:blipFill>
        <p:spPr>
          <a:xfrm>
            <a:off x="1665190" y="4139496"/>
            <a:ext cx="6010954" cy="1005615"/>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3" name="Bildobjekt 2" descr="balksk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4782" y="1519507"/>
            <a:ext cx="3676368" cy="2480441"/>
          </a:xfrm>
          <a:prstGeom prst="rect">
            <a:avLst/>
          </a:prstGeom>
        </p:spPr>
      </p:pic>
    </p:spTree>
    <p:extLst>
      <p:ext uri="{BB962C8B-B14F-4D97-AF65-F5344CB8AC3E}">
        <p14:creationId xmlns:p14="http://schemas.microsoft.com/office/powerpoint/2010/main" val="70347898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Universalbeslag</a:t>
            </a:r>
            <a:endParaRPr lang="sv-SE" dirty="0"/>
          </a:p>
        </p:txBody>
      </p:sp>
      <p:pic>
        <p:nvPicPr>
          <p:cNvPr id="4" name="Bildobjekt 3" descr="AVT-ill167-sid102.jpg"/>
          <p:cNvPicPr>
            <a:picLocks noChangeAspect="1"/>
          </p:cNvPicPr>
          <p:nvPr/>
        </p:nvPicPr>
        <p:blipFill rotWithShape="1">
          <a:blip r:embed="rId3">
            <a:extLst>
              <a:ext uri="{28A0092B-C50C-407E-A947-70E740481C1C}">
                <a14:useLocalDpi xmlns:a14="http://schemas.microsoft.com/office/drawing/2010/main" val="0"/>
              </a:ext>
            </a:extLst>
          </a:blip>
          <a:srcRect t="68493"/>
          <a:stretch/>
        </p:blipFill>
        <p:spPr>
          <a:xfrm>
            <a:off x="1657350" y="3700458"/>
            <a:ext cx="5941488" cy="863170"/>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3" name="Bildobjekt 2" descr="universalbesl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568" y="1390877"/>
            <a:ext cx="5047310" cy="1894064"/>
          </a:xfrm>
          <a:prstGeom prst="rect">
            <a:avLst/>
          </a:prstGeom>
        </p:spPr>
      </p:pic>
    </p:spTree>
    <p:extLst>
      <p:ext uri="{BB962C8B-B14F-4D97-AF65-F5344CB8AC3E}">
        <p14:creationId xmlns:p14="http://schemas.microsoft.com/office/powerpoint/2010/main" val="2380385637"/>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Stolpsko</a:t>
            </a:r>
            <a:endParaRPr lang="sv-SE" dirty="0"/>
          </a:p>
        </p:txBody>
      </p:sp>
      <p:pic>
        <p:nvPicPr>
          <p:cNvPr id="4" name="Bildobjekt 3" descr="AVT-ill169-sid102.jpg"/>
          <p:cNvPicPr>
            <a:picLocks noChangeAspect="1"/>
          </p:cNvPicPr>
          <p:nvPr/>
        </p:nvPicPr>
        <p:blipFill rotWithShape="1">
          <a:blip r:embed="rId3">
            <a:extLst>
              <a:ext uri="{28A0092B-C50C-407E-A947-70E740481C1C}">
                <a14:useLocalDpi xmlns:a14="http://schemas.microsoft.com/office/drawing/2010/main" val="0"/>
              </a:ext>
            </a:extLst>
          </a:blip>
          <a:srcRect t="66319"/>
          <a:stretch/>
        </p:blipFill>
        <p:spPr>
          <a:xfrm>
            <a:off x="2066341" y="4790212"/>
            <a:ext cx="6056078" cy="1506404"/>
          </a:xfrm>
          <a:prstGeom prst="rect">
            <a:avLst/>
          </a:prstGeom>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5" name="textruta 4"/>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3" name="Bildobjekt 2" descr="stolpsk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458" y="1535120"/>
            <a:ext cx="3548585" cy="3019410"/>
          </a:xfrm>
          <a:prstGeom prst="rect">
            <a:avLst/>
          </a:prstGeom>
        </p:spPr>
      </p:pic>
    </p:spTree>
    <p:extLst>
      <p:ext uri="{BB962C8B-B14F-4D97-AF65-F5344CB8AC3E}">
        <p14:creationId xmlns:p14="http://schemas.microsoft.com/office/powerpoint/2010/main" val="3403756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Sågteknik</a:t>
            </a:r>
            <a:endParaRPr lang="sv-SE" dirty="0"/>
          </a:p>
        </p:txBody>
      </p:sp>
      <p:sp>
        <p:nvSpPr>
          <p:cNvPr id="3" name="Platshållare för innehåll 2"/>
          <p:cNvSpPr>
            <a:spLocks noGrp="1"/>
          </p:cNvSpPr>
          <p:nvPr>
            <p:ph idx="1"/>
          </p:nvPr>
        </p:nvSpPr>
        <p:spPr>
          <a:xfrm>
            <a:off x="163513" y="1590675"/>
            <a:ext cx="4589462" cy="4224347"/>
          </a:xfrm>
        </p:spPr>
        <p:txBody>
          <a:bodyPr/>
          <a:lstStyle/>
          <a:p>
            <a:r>
              <a:rPr lang="sv-SE" dirty="0" smtClean="0"/>
              <a:t>Blocksågning </a:t>
            </a:r>
            <a:r>
              <a:rPr lang="sv-SE" dirty="0"/>
              <a:t>–</a:t>
            </a:r>
            <a:r>
              <a:rPr lang="sv-SE" dirty="0" smtClean="0"/>
              <a:t> profilsågning</a:t>
            </a:r>
          </a:p>
          <a:p>
            <a:endParaRPr lang="sv-SE" dirty="0" smtClean="0"/>
          </a:p>
          <a:p>
            <a:r>
              <a:rPr lang="sv-SE" dirty="0" smtClean="0"/>
              <a:t>Bandsåg</a:t>
            </a:r>
          </a:p>
          <a:p>
            <a:endParaRPr lang="sv-SE" dirty="0" smtClean="0"/>
          </a:p>
          <a:p>
            <a:r>
              <a:rPr lang="sv-SE" dirty="0" smtClean="0"/>
              <a:t>Cirkelsåg </a:t>
            </a:r>
          </a:p>
          <a:p>
            <a:endParaRPr lang="sv-SE" dirty="0" smtClean="0"/>
          </a:p>
          <a:p>
            <a:r>
              <a:rPr lang="sv-SE" dirty="0" err="1" smtClean="0"/>
              <a:t>Reducerare</a:t>
            </a:r>
            <a:r>
              <a:rPr lang="sv-SE" dirty="0" smtClean="0"/>
              <a:t> – fräs</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139"/>
          <a:stretch/>
        </p:blipFill>
        <p:spPr bwMode="auto">
          <a:xfrm>
            <a:off x="4870103" y="2148362"/>
            <a:ext cx="3970713" cy="2774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19</a:t>
            </a:r>
          </a:p>
          <a:p>
            <a:endParaRPr lang="sv-SE" sz="1000" dirty="0">
              <a:solidFill>
                <a:srgbClr val="BFBFBF"/>
              </a:solidFill>
            </a:endParaRPr>
          </a:p>
        </p:txBody>
      </p:sp>
    </p:spTree>
    <p:extLst>
      <p:ext uri="{BB962C8B-B14F-4D97-AF65-F5344CB8AC3E}">
        <p14:creationId xmlns:p14="http://schemas.microsoft.com/office/powerpoint/2010/main" val="171675366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Dymlingsförband</a:t>
            </a:r>
            <a:endParaRPr lang="sv-SE" dirty="0"/>
          </a:p>
        </p:txBody>
      </p:sp>
      <p:pic>
        <p:nvPicPr>
          <p:cNvPr id="4" name="Bildobjekt 3" descr="AVT-ill168-sid102.jpg"/>
          <p:cNvPicPr>
            <a:picLocks noChangeAspect="1"/>
          </p:cNvPicPr>
          <p:nvPr/>
        </p:nvPicPr>
        <p:blipFill rotWithShape="1">
          <a:blip r:embed="rId3">
            <a:extLst>
              <a:ext uri="{28A0092B-C50C-407E-A947-70E740481C1C}">
                <a14:useLocalDpi xmlns:a14="http://schemas.microsoft.com/office/drawing/2010/main" val="0"/>
              </a:ext>
            </a:extLst>
          </a:blip>
          <a:srcRect t="82399"/>
          <a:stretch/>
        </p:blipFill>
        <p:spPr>
          <a:xfrm>
            <a:off x="1657350" y="5032295"/>
            <a:ext cx="6135006" cy="685333"/>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7" name="Bildobjekt 6" descr="dymlingsförban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15" y="2024900"/>
            <a:ext cx="5018601" cy="2760780"/>
          </a:xfrm>
          <a:prstGeom prst="rect">
            <a:avLst/>
          </a:prstGeom>
        </p:spPr>
      </p:pic>
    </p:spTree>
    <p:extLst>
      <p:ext uri="{BB962C8B-B14F-4D97-AF65-F5344CB8AC3E}">
        <p14:creationId xmlns:p14="http://schemas.microsoft.com/office/powerpoint/2010/main" val="3189957893"/>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Spikningsplåtar</a:t>
            </a:r>
            <a:endParaRPr lang="sv-SE" dirty="0"/>
          </a:p>
        </p:txBody>
      </p:sp>
      <p:pic>
        <p:nvPicPr>
          <p:cNvPr id="4" name="Bildobjekt 3" descr="AVT-ill170-sid102.jpg"/>
          <p:cNvPicPr>
            <a:picLocks noChangeAspect="1"/>
          </p:cNvPicPr>
          <p:nvPr/>
        </p:nvPicPr>
        <p:blipFill rotWithShape="1">
          <a:blip r:embed="rId3">
            <a:extLst>
              <a:ext uri="{28A0092B-C50C-407E-A947-70E740481C1C}">
                <a14:useLocalDpi xmlns:a14="http://schemas.microsoft.com/office/drawing/2010/main" val="0"/>
              </a:ext>
            </a:extLst>
          </a:blip>
          <a:srcRect t="63489"/>
          <a:stretch/>
        </p:blipFill>
        <p:spPr>
          <a:xfrm>
            <a:off x="1657350" y="4547172"/>
            <a:ext cx="6572698" cy="1565997"/>
          </a:xfrm>
          <a:prstGeom prst="rect">
            <a:avLst/>
          </a:prstGeom>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5" name="textruta 4"/>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3" name="Bildobjekt 2" descr="spikningsplåt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9004" y="1532906"/>
            <a:ext cx="3461512" cy="2653629"/>
          </a:xfrm>
          <a:prstGeom prst="rect">
            <a:avLst/>
          </a:prstGeom>
        </p:spPr>
      </p:pic>
    </p:spTree>
    <p:extLst>
      <p:ext uri="{BB962C8B-B14F-4D97-AF65-F5344CB8AC3E}">
        <p14:creationId xmlns:p14="http://schemas.microsoft.com/office/powerpoint/2010/main" val="103402577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Spikplåtar</a:t>
            </a:r>
            <a:endParaRPr lang="sv-SE" dirty="0"/>
          </a:p>
        </p:txBody>
      </p:sp>
      <p:pic>
        <p:nvPicPr>
          <p:cNvPr id="4" name="Bildobjekt 3" descr="AVT-ill171-sid102.jpg"/>
          <p:cNvPicPr>
            <a:picLocks noChangeAspect="1"/>
          </p:cNvPicPr>
          <p:nvPr/>
        </p:nvPicPr>
        <p:blipFill rotWithShape="1">
          <a:blip r:embed="rId3">
            <a:extLst>
              <a:ext uri="{28A0092B-C50C-407E-A947-70E740481C1C}">
                <a14:useLocalDpi xmlns:a14="http://schemas.microsoft.com/office/drawing/2010/main" val="0"/>
              </a:ext>
            </a:extLst>
          </a:blip>
          <a:srcRect t="75526"/>
          <a:stretch/>
        </p:blipFill>
        <p:spPr>
          <a:xfrm>
            <a:off x="2057687" y="4664773"/>
            <a:ext cx="5410303" cy="925600"/>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7" name="Bildobjekt 6" descr="spikplåt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456" y="1374417"/>
            <a:ext cx="4211814" cy="3340816"/>
          </a:xfrm>
          <a:prstGeom prst="rect">
            <a:avLst/>
          </a:prstGeom>
        </p:spPr>
      </p:pic>
      <p:sp>
        <p:nvSpPr>
          <p:cNvPr id="8" name="Rektangel 7"/>
          <p:cNvSpPr/>
          <p:nvPr/>
        </p:nvSpPr>
        <p:spPr>
          <a:xfrm>
            <a:off x="3355381" y="4460934"/>
            <a:ext cx="752608" cy="399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8445645"/>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Gaffelankare</a:t>
            </a:r>
            <a:endParaRPr lang="sv-SE" dirty="0"/>
          </a:p>
        </p:txBody>
      </p:sp>
      <p:pic>
        <p:nvPicPr>
          <p:cNvPr id="4" name="Bildobjekt 3" descr="AVT-ill172-sid102.jpg"/>
          <p:cNvPicPr>
            <a:picLocks noChangeAspect="1"/>
          </p:cNvPicPr>
          <p:nvPr/>
        </p:nvPicPr>
        <p:blipFill rotWithShape="1">
          <a:blip r:embed="rId3">
            <a:extLst>
              <a:ext uri="{28A0092B-C50C-407E-A947-70E740481C1C}">
                <a14:useLocalDpi xmlns:a14="http://schemas.microsoft.com/office/drawing/2010/main" val="0"/>
              </a:ext>
            </a:extLst>
          </a:blip>
          <a:srcRect t="75931" b="-1"/>
          <a:stretch/>
        </p:blipFill>
        <p:spPr>
          <a:xfrm>
            <a:off x="1657350" y="4507974"/>
            <a:ext cx="6213934" cy="850777"/>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7" name="Bildobjekt 6" descr="gaffelanka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1215" y="1539575"/>
            <a:ext cx="4569270" cy="3010500"/>
          </a:xfrm>
          <a:prstGeom prst="rect">
            <a:avLst/>
          </a:prstGeom>
        </p:spPr>
      </p:pic>
    </p:spTree>
    <p:extLst>
      <p:ext uri="{BB962C8B-B14F-4D97-AF65-F5344CB8AC3E}">
        <p14:creationId xmlns:p14="http://schemas.microsoft.com/office/powerpoint/2010/main" val="346313944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Förband med universalskruv</a:t>
            </a:r>
            <a:endParaRPr lang="sv-SE" dirty="0"/>
          </a:p>
        </p:txBody>
      </p:sp>
      <p:pic>
        <p:nvPicPr>
          <p:cNvPr id="4" name="Bildobjekt 3" descr="AVT-ill173-sid102.jpg"/>
          <p:cNvPicPr>
            <a:picLocks noChangeAspect="1"/>
          </p:cNvPicPr>
          <p:nvPr/>
        </p:nvPicPr>
        <p:blipFill rotWithShape="1">
          <a:blip r:embed="rId3">
            <a:extLst>
              <a:ext uri="{28A0092B-C50C-407E-A947-70E740481C1C}">
                <a14:useLocalDpi xmlns:a14="http://schemas.microsoft.com/office/drawing/2010/main" val="0"/>
              </a:ext>
            </a:extLst>
          </a:blip>
          <a:srcRect t="83231"/>
          <a:stretch/>
        </p:blipFill>
        <p:spPr>
          <a:xfrm>
            <a:off x="1829557" y="5323328"/>
            <a:ext cx="5797768" cy="705033"/>
          </a:xfrm>
          <a:prstGeom prst="rect">
            <a:avLst/>
          </a:prstGeom>
        </p:spPr>
      </p:pic>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5" name="textruta 4"/>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3" name="Bildobjekt 2" descr="förband-universalskruv-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155" y="1662113"/>
            <a:ext cx="5205543" cy="3182039"/>
          </a:xfrm>
          <a:prstGeom prst="rect">
            <a:avLst/>
          </a:prstGeom>
        </p:spPr>
      </p:pic>
    </p:spTree>
    <p:extLst>
      <p:ext uri="{BB962C8B-B14F-4D97-AF65-F5344CB8AC3E}">
        <p14:creationId xmlns:p14="http://schemas.microsoft.com/office/powerpoint/2010/main" val="320464563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Korrosivitetsklass</a:t>
            </a:r>
            <a:r>
              <a:rPr lang="sv-SE" dirty="0"/>
              <a:t> för inomhusmiljö</a:t>
            </a:r>
          </a:p>
        </p:txBody>
      </p:sp>
      <p:pic>
        <p:nvPicPr>
          <p:cNvPr id="4" name="Bildobjekt 3" descr="AVT-tabell44-sid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476" y="1544638"/>
            <a:ext cx="4782024" cy="4307840"/>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505222096"/>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Korrosivitetsklass</a:t>
            </a:r>
            <a:r>
              <a:rPr lang="sv-SE" dirty="0"/>
              <a:t> för </a:t>
            </a:r>
            <a:r>
              <a:rPr lang="sv-SE" dirty="0" smtClean="0"/>
              <a:t>utomhusmiljö</a:t>
            </a:r>
            <a:endParaRPr lang="sv-SE" dirty="0"/>
          </a:p>
        </p:txBody>
      </p:sp>
      <p:pic>
        <p:nvPicPr>
          <p:cNvPr id="4" name="Bildobjekt 3" descr="AVT-tabell45-sid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236" y="1544638"/>
            <a:ext cx="4898504" cy="3589492"/>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38591817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Material och ytbehandling för respektive </a:t>
            </a:r>
            <a:r>
              <a:rPr lang="sv-SE" dirty="0" err="1" smtClean="0"/>
              <a:t>korrosivitetsklass</a:t>
            </a:r>
            <a:endParaRPr lang="sv-SE" dirty="0"/>
          </a:p>
        </p:txBody>
      </p:sp>
      <p:pic>
        <p:nvPicPr>
          <p:cNvPr id="4" name="Bildobjekt 3" descr="AVT-tabell46-sid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655" y="1624093"/>
            <a:ext cx="7833542" cy="4078895"/>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textruta 5"/>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101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66045235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457200" y="274638"/>
            <a:ext cx="8229600" cy="1143000"/>
          </a:xfrm>
        </p:spPr>
        <p:txBody>
          <a:bodyPr/>
          <a:lstStyle/>
          <a:p>
            <a:r>
              <a:rPr lang="sv-SE" dirty="0" smtClean="0"/>
              <a:t>Frågor om Förbandstyper</a:t>
            </a:r>
            <a:endParaRPr lang="sv-SE" dirty="0"/>
          </a:p>
        </p:txBody>
      </p:sp>
      <p:sp>
        <p:nvSpPr>
          <p:cNvPr id="6"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Är </a:t>
            </a:r>
            <a:r>
              <a:rPr lang="sv-SE" dirty="0"/>
              <a:t>skruv och bult detsamma?</a:t>
            </a:r>
          </a:p>
          <a:p>
            <a:pPr marL="457200" indent="-457200">
              <a:buFont typeface="+mj-lt"/>
              <a:buAutoNum type="arabicPeriod"/>
            </a:pPr>
            <a:r>
              <a:rPr lang="sv-SE" dirty="0" smtClean="0"/>
              <a:t>Vad </a:t>
            </a:r>
            <a:r>
              <a:rPr lang="sv-SE" dirty="0"/>
              <a:t>menas med att skråspika?</a:t>
            </a:r>
          </a:p>
          <a:p>
            <a:pPr marL="457200" indent="-457200">
              <a:buFont typeface="+mj-lt"/>
              <a:buAutoNum type="arabicPeriod"/>
            </a:pPr>
            <a:r>
              <a:rPr lang="sv-SE" dirty="0" smtClean="0"/>
              <a:t>Ge </a:t>
            </a:r>
            <a:r>
              <a:rPr lang="sv-SE" dirty="0"/>
              <a:t>ett exempel på när ”dold” spikning används?</a:t>
            </a:r>
          </a:p>
          <a:p>
            <a:pPr marL="457200" indent="-457200">
              <a:buFont typeface="+mj-lt"/>
              <a:buAutoNum type="arabicPeriod"/>
            </a:pPr>
            <a:r>
              <a:rPr lang="sv-SE" dirty="0" smtClean="0"/>
              <a:t>Nämn </a:t>
            </a:r>
            <a:r>
              <a:rPr lang="sv-SE" dirty="0"/>
              <a:t>ett fall där ”</a:t>
            </a:r>
            <a:r>
              <a:rPr lang="sv-SE" dirty="0" err="1"/>
              <a:t>förborrning</a:t>
            </a:r>
            <a:r>
              <a:rPr lang="sv-SE" dirty="0"/>
              <a:t>” för en spik bör göras?</a:t>
            </a:r>
          </a:p>
          <a:p>
            <a:pPr marL="457200" indent="-457200">
              <a:buFont typeface="+mj-lt"/>
              <a:buAutoNum type="arabicPeriod"/>
            </a:pPr>
            <a:r>
              <a:rPr lang="sv-SE" dirty="0" smtClean="0"/>
              <a:t>Vad </a:t>
            </a:r>
            <a:r>
              <a:rPr lang="sv-SE" dirty="0"/>
              <a:t>skiljer en spikplåt från en </a:t>
            </a:r>
            <a:r>
              <a:rPr lang="sv-SE" dirty="0" smtClean="0"/>
              <a:t>spikningsplåt (utöver ett antal </a:t>
            </a:r>
            <a:r>
              <a:rPr lang="sv-SE" dirty="0"/>
              <a:t>bokstäver</a:t>
            </a:r>
            <a:r>
              <a:rPr lang="sv-SE" dirty="0" smtClean="0"/>
              <a:t>)?</a:t>
            </a:r>
            <a:endParaRPr lang="sv-SE" dirty="0"/>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Tree>
    <p:extLst>
      <p:ext uri="{BB962C8B-B14F-4D97-AF65-F5344CB8AC3E}">
        <p14:creationId xmlns:p14="http://schemas.microsoft.com/office/powerpoint/2010/main" val="3835655453"/>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266154" cy="4224347"/>
          </a:xfrm>
        </p:spPr>
        <p:txBody>
          <a:bodyPr>
            <a:normAutofit fontScale="85000" lnSpcReduction="20000"/>
          </a:bodyPr>
          <a:lstStyle/>
          <a:p>
            <a:pPr marL="457200" indent="-457200">
              <a:buFont typeface="+mj-lt"/>
              <a:buAutoNum type="arabicPeriod"/>
            </a:pPr>
            <a:r>
              <a:rPr lang="sv-SE" dirty="0"/>
              <a:t>Är skruv och bult detsamma?</a:t>
            </a:r>
            <a:br>
              <a:rPr lang="sv-SE" dirty="0"/>
            </a:br>
            <a:r>
              <a:rPr lang="sv-SE" dirty="0">
                <a:solidFill>
                  <a:srgbClr val="FF0000"/>
                </a:solidFill>
              </a:rPr>
              <a:t>Allt heter numera skruv. Bulten är därför också skruv.</a:t>
            </a:r>
          </a:p>
          <a:p>
            <a:pPr marL="457200" indent="-457200">
              <a:buFont typeface="+mj-lt"/>
              <a:buAutoNum type="arabicPeriod"/>
            </a:pPr>
            <a:r>
              <a:rPr lang="sv-SE" dirty="0"/>
              <a:t>Vad menas med att skråspika?</a:t>
            </a:r>
            <a:br>
              <a:rPr lang="sv-SE" dirty="0"/>
            </a:br>
            <a:r>
              <a:rPr lang="sv-SE" dirty="0">
                <a:solidFill>
                  <a:srgbClr val="FF0000"/>
                </a:solidFill>
              </a:rPr>
              <a:t>Spika i sned vinkel.</a:t>
            </a:r>
          </a:p>
          <a:p>
            <a:pPr marL="457200" indent="-457200">
              <a:buFont typeface="+mj-lt"/>
              <a:buAutoNum type="arabicPeriod"/>
            </a:pPr>
            <a:r>
              <a:rPr lang="sv-SE" dirty="0"/>
              <a:t>Ge ett exempel på när ”dold” spikning används?</a:t>
            </a:r>
            <a:br>
              <a:rPr lang="sv-SE" dirty="0"/>
            </a:br>
            <a:r>
              <a:rPr lang="sv-SE" dirty="0">
                <a:solidFill>
                  <a:srgbClr val="FF0000"/>
                </a:solidFill>
              </a:rPr>
              <a:t>Invändiga paneler och golv spikas dolt, dvs i fjädern. Nästa bräda täcker då spikhuvudet.</a:t>
            </a:r>
          </a:p>
          <a:p>
            <a:pPr marL="457200" indent="-457200">
              <a:buFont typeface="+mj-lt"/>
              <a:buAutoNum type="arabicPeriod"/>
            </a:pPr>
            <a:r>
              <a:rPr lang="sv-SE" dirty="0"/>
              <a:t>Nämn ett fall där ”</a:t>
            </a:r>
            <a:r>
              <a:rPr lang="sv-SE" dirty="0" err="1"/>
              <a:t>förborrning</a:t>
            </a:r>
            <a:r>
              <a:rPr lang="sv-SE" dirty="0"/>
              <a:t>” för en spik bör göras?</a:t>
            </a:r>
            <a:br>
              <a:rPr lang="sv-SE" dirty="0"/>
            </a:br>
            <a:r>
              <a:rPr lang="sv-SE" dirty="0">
                <a:solidFill>
                  <a:srgbClr val="FF0000"/>
                </a:solidFill>
              </a:rPr>
              <a:t>Spikning nära </a:t>
            </a:r>
            <a:r>
              <a:rPr lang="sv-SE" dirty="0" err="1">
                <a:solidFill>
                  <a:srgbClr val="FF0000"/>
                </a:solidFill>
              </a:rPr>
              <a:t>kapände</a:t>
            </a:r>
            <a:r>
              <a:rPr lang="sv-SE" dirty="0">
                <a:solidFill>
                  <a:srgbClr val="FF0000"/>
                </a:solidFill>
              </a:rPr>
              <a:t> på tunna paneler. Spikning av lärk som har lättare att spricka än furu och gran.</a:t>
            </a:r>
          </a:p>
          <a:p>
            <a:pPr marL="457200" indent="-457200">
              <a:buFont typeface="+mj-lt"/>
              <a:buAutoNum type="arabicPeriod"/>
            </a:pPr>
            <a:r>
              <a:rPr lang="sv-SE" dirty="0"/>
              <a:t>Vad skiljer en spikplåt från en spikningsplåt (utöver ett antal bokstäver)?</a:t>
            </a:r>
            <a:br>
              <a:rPr lang="sv-SE" dirty="0"/>
            </a:br>
            <a:r>
              <a:rPr lang="sv-SE" dirty="0">
                <a:solidFill>
                  <a:srgbClr val="FF0000"/>
                </a:solidFill>
              </a:rPr>
              <a:t>Spikningsplåt har ersatt den skarvlask som tidigare var av trä. En spikplåt är ett beslag som är en lask med utstansad spik att direkt tryckas in i virkesdelarna.</a:t>
            </a:r>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Förbandstyper</a:t>
            </a:r>
            <a:endParaRPr lang="sv-SE" sz="1200" dirty="0">
              <a:solidFill>
                <a:srgbClr val="A6A6A6"/>
              </a:solidFill>
              <a:latin typeface="Arial"/>
              <a:cs typeface="Arial"/>
            </a:endParaRPr>
          </a:p>
        </p:txBody>
      </p:sp>
      <p:sp>
        <p:nvSpPr>
          <p:cNvPr id="6" name="Rubrik 1"/>
          <p:cNvSpPr>
            <a:spLocks noGrp="1"/>
          </p:cNvSpPr>
          <p:nvPr>
            <p:ph type="title"/>
          </p:nvPr>
        </p:nvSpPr>
        <p:spPr>
          <a:xfrm>
            <a:off x="457200" y="274638"/>
            <a:ext cx="8229600" cy="1143000"/>
          </a:xfrm>
        </p:spPr>
        <p:txBody>
          <a:bodyPr/>
          <a:lstStyle/>
          <a:p>
            <a:r>
              <a:rPr lang="sv-SE" smtClean="0"/>
              <a:t>Svar </a:t>
            </a:r>
            <a:r>
              <a:rPr lang="sv-SE" dirty="0" smtClean="0"/>
              <a:t>om Förbandstyper</a:t>
            </a:r>
            <a:endParaRPr lang="sv-SE" dirty="0"/>
          </a:p>
        </p:txBody>
      </p:sp>
    </p:spTree>
    <p:extLst>
      <p:ext uri="{BB962C8B-B14F-4D97-AF65-F5344CB8AC3E}">
        <p14:creationId xmlns:p14="http://schemas.microsoft.com/office/powerpoint/2010/main" val="3631909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Facktermer</a:t>
            </a:r>
            <a:endParaRPr lang="sv-SE" dirty="0"/>
          </a:p>
        </p:txBody>
      </p:sp>
      <p:sp>
        <p:nvSpPr>
          <p:cNvPr id="3" name="Platshållare för innehåll 2"/>
          <p:cNvSpPr>
            <a:spLocks noGrp="1"/>
          </p:cNvSpPr>
          <p:nvPr>
            <p:ph idx="1"/>
          </p:nvPr>
        </p:nvSpPr>
        <p:spPr>
          <a:xfrm>
            <a:off x="163513" y="1590675"/>
            <a:ext cx="4397375" cy="4224347"/>
          </a:xfrm>
        </p:spPr>
        <p:txBody>
          <a:bodyPr/>
          <a:lstStyle/>
          <a:p>
            <a:r>
              <a:rPr lang="sv-SE" dirty="0" smtClean="0"/>
              <a:t>Planka – bräda</a:t>
            </a:r>
          </a:p>
          <a:p>
            <a:r>
              <a:rPr lang="sv-SE" dirty="0" smtClean="0"/>
              <a:t>Centrumytbyte</a:t>
            </a:r>
          </a:p>
          <a:p>
            <a:r>
              <a:rPr lang="sv-SE" dirty="0" smtClean="0"/>
              <a:t>Sidoutbyte</a:t>
            </a:r>
          </a:p>
          <a:p>
            <a:r>
              <a:rPr lang="sv-SE" dirty="0" smtClean="0"/>
              <a:t>Märgfångare</a:t>
            </a:r>
          </a:p>
          <a:p>
            <a:r>
              <a:rPr lang="sv-SE" dirty="0" smtClean="0"/>
              <a:t>Märgplanka</a:t>
            </a:r>
          </a:p>
          <a:p>
            <a:r>
              <a:rPr lang="sv-SE" dirty="0" smtClean="0"/>
              <a:t>Vankant</a:t>
            </a:r>
          </a:p>
          <a:p>
            <a:r>
              <a:rPr lang="sv-SE" dirty="0" smtClean="0"/>
              <a:t>Kvistar</a:t>
            </a:r>
          </a:p>
          <a:p>
            <a:r>
              <a:rPr lang="sv-SE" dirty="0" err="1" smtClean="0"/>
              <a:t>Kådlåpor</a:t>
            </a:r>
            <a:endParaRPr lang="sv-SE" dirty="0" smtClean="0"/>
          </a:p>
          <a:p>
            <a:r>
              <a:rPr lang="sv-SE" dirty="0" smtClean="0"/>
              <a:t>Toppbrott</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4" name="Bildobjekt 3" descr="AVT-ill11-sid19.jpg"/>
          <p:cNvPicPr>
            <a:picLocks noChangeAspect="1"/>
          </p:cNvPicPr>
          <p:nvPr/>
        </p:nvPicPr>
        <p:blipFill rotWithShape="1">
          <a:blip r:embed="rId3">
            <a:extLst>
              <a:ext uri="{28A0092B-C50C-407E-A947-70E740481C1C}">
                <a14:useLocalDpi xmlns:a14="http://schemas.microsoft.com/office/drawing/2010/main" val="0"/>
              </a:ext>
            </a:extLst>
          </a:blip>
          <a:srcRect l="15652" t="14973" r="44188" b="7359"/>
          <a:stretch/>
        </p:blipFill>
        <p:spPr>
          <a:xfrm>
            <a:off x="6586095" y="2387563"/>
            <a:ext cx="836707" cy="1122948"/>
          </a:xfrm>
          <a:prstGeom prst="rect">
            <a:avLst/>
          </a:prstGeom>
        </p:spPr>
      </p:pic>
      <p:pic>
        <p:nvPicPr>
          <p:cNvPr id="6" name="Bildobjekt 5" descr="kådlåpor copy-1383047I576.jpg"/>
          <p:cNvPicPr>
            <a:picLocks noChangeAspect="1"/>
          </p:cNvPicPr>
          <p:nvPr/>
        </p:nvPicPr>
        <p:blipFill rotWithShape="1">
          <a:blip r:embed="rId4">
            <a:extLst>
              <a:ext uri="{28A0092B-C50C-407E-A947-70E740481C1C}">
                <a14:useLocalDpi xmlns:a14="http://schemas.microsoft.com/office/drawing/2010/main" val="0"/>
              </a:ext>
            </a:extLst>
          </a:blip>
          <a:srcRect l="22140" t="15128" r="29151" b="11071"/>
          <a:stretch/>
        </p:blipFill>
        <p:spPr>
          <a:xfrm>
            <a:off x="6062579" y="4565318"/>
            <a:ext cx="882316" cy="1336842"/>
          </a:xfrm>
          <a:prstGeom prst="rect">
            <a:avLst/>
          </a:prstGeom>
        </p:spPr>
      </p:pic>
      <p:pic>
        <p:nvPicPr>
          <p:cNvPr id="8" name="Bildobjekt 7" descr="Vankant copy-138011208r8.jpg"/>
          <p:cNvPicPr>
            <a:picLocks noChangeAspect="1"/>
          </p:cNvPicPr>
          <p:nvPr/>
        </p:nvPicPr>
        <p:blipFill rotWithShape="1">
          <a:blip r:embed="rId5">
            <a:extLst>
              <a:ext uri="{28A0092B-C50C-407E-A947-70E740481C1C}">
                <a14:useLocalDpi xmlns:a14="http://schemas.microsoft.com/office/drawing/2010/main" val="0"/>
              </a:ext>
            </a:extLst>
          </a:blip>
          <a:srcRect l="27835" t="15965" r="29268" b="11086"/>
          <a:stretch/>
        </p:blipFill>
        <p:spPr>
          <a:xfrm>
            <a:off x="5135040" y="3108157"/>
            <a:ext cx="804319" cy="1367815"/>
          </a:xfrm>
          <a:prstGeom prst="rect">
            <a:avLst/>
          </a:prstGeom>
        </p:spPr>
      </p:pic>
      <p:pic>
        <p:nvPicPr>
          <p:cNvPr id="9" name="Bildobjekt 8" descr="rund kvist copy-138Z0112066.jpg"/>
          <p:cNvPicPr>
            <a:picLocks noChangeAspect="1"/>
          </p:cNvPicPr>
          <p:nvPr/>
        </p:nvPicPr>
        <p:blipFill rotWithShape="1">
          <a:blip r:embed="rId6">
            <a:extLst>
              <a:ext uri="{28A0092B-C50C-407E-A947-70E740481C1C}">
                <a14:useLocalDpi xmlns:a14="http://schemas.microsoft.com/office/drawing/2010/main" val="0"/>
              </a:ext>
            </a:extLst>
          </a:blip>
          <a:srcRect l="22456" t="15789" r="27018" b="9825"/>
          <a:stretch/>
        </p:blipFill>
        <p:spPr>
          <a:xfrm>
            <a:off x="7265737" y="3856789"/>
            <a:ext cx="962526" cy="1417052"/>
          </a:xfrm>
          <a:prstGeom prst="rect">
            <a:avLst/>
          </a:prstGeom>
        </p:spPr>
      </p:pic>
      <p:sp>
        <p:nvSpPr>
          <p:cNvPr id="13" name="textruta 12"/>
          <p:cNvSpPr txBox="1"/>
          <p:nvPr/>
        </p:nvSpPr>
        <p:spPr>
          <a:xfrm>
            <a:off x="7389380" y="2985048"/>
            <a:ext cx="993932" cy="276999"/>
          </a:xfrm>
          <a:prstGeom prst="rect">
            <a:avLst/>
          </a:prstGeom>
          <a:noFill/>
        </p:spPr>
        <p:txBody>
          <a:bodyPr wrap="none" rtlCol="0">
            <a:spAutoFit/>
          </a:bodyPr>
          <a:lstStyle/>
          <a:p>
            <a:r>
              <a:rPr lang="sv-SE" sz="1200" dirty="0" smtClean="0"/>
              <a:t>Märgfångare</a:t>
            </a:r>
            <a:endParaRPr lang="sv-SE" sz="1200" dirty="0"/>
          </a:p>
        </p:txBody>
      </p:sp>
      <p:sp>
        <p:nvSpPr>
          <p:cNvPr id="14" name="textruta 13"/>
          <p:cNvSpPr txBox="1"/>
          <p:nvPr/>
        </p:nvSpPr>
        <p:spPr>
          <a:xfrm>
            <a:off x="5132136" y="4466306"/>
            <a:ext cx="702611" cy="276999"/>
          </a:xfrm>
          <a:prstGeom prst="rect">
            <a:avLst/>
          </a:prstGeom>
          <a:noFill/>
        </p:spPr>
        <p:txBody>
          <a:bodyPr wrap="none" rtlCol="0">
            <a:spAutoFit/>
          </a:bodyPr>
          <a:lstStyle/>
          <a:p>
            <a:r>
              <a:rPr lang="sv-SE" sz="1200" dirty="0" smtClean="0"/>
              <a:t>Vankant</a:t>
            </a:r>
            <a:endParaRPr lang="sv-SE" sz="1200" dirty="0"/>
          </a:p>
        </p:txBody>
      </p:sp>
      <p:sp>
        <p:nvSpPr>
          <p:cNvPr id="15" name="textruta 14"/>
          <p:cNvSpPr txBox="1"/>
          <p:nvPr/>
        </p:nvSpPr>
        <p:spPr>
          <a:xfrm>
            <a:off x="7456906" y="5171324"/>
            <a:ext cx="608535" cy="276999"/>
          </a:xfrm>
          <a:prstGeom prst="rect">
            <a:avLst/>
          </a:prstGeom>
          <a:noFill/>
        </p:spPr>
        <p:txBody>
          <a:bodyPr wrap="none" rtlCol="0">
            <a:spAutoFit/>
          </a:bodyPr>
          <a:lstStyle/>
          <a:p>
            <a:r>
              <a:rPr lang="sv-SE" sz="1200" dirty="0" smtClean="0"/>
              <a:t>Kvistar</a:t>
            </a:r>
            <a:endParaRPr lang="sv-SE" sz="1200" dirty="0"/>
          </a:p>
        </p:txBody>
      </p:sp>
      <p:sp>
        <p:nvSpPr>
          <p:cNvPr id="16" name="textruta 15"/>
          <p:cNvSpPr txBox="1"/>
          <p:nvPr/>
        </p:nvSpPr>
        <p:spPr>
          <a:xfrm>
            <a:off x="6138778" y="5920792"/>
            <a:ext cx="743863" cy="276999"/>
          </a:xfrm>
          <a:prstGeom prst="rect">
            <a:avLst/>
          </a:prstGeom>
          <a:noFill/>
        </p:spPr>
        <p:txBody>
          <a:bodyPr wrap="none" rtlCol="0">
            <a:spAutoFit/>
          </a:bodyPr>
          <a:lstStyle/>
          <a:p>
            <a:r>
              <a:rPr lang="sv-SE" sz="1200" dirty="0" err="1" smtClean="0"/>
              <a:t>Kådlåpor</a:t>
            </a:r>
            <a:endParaRPr lang="sv-SE" sz="1200" dirty="0"/>
          </a:p>
        </p:txBody>
      </p:sp>
      <p:pic>
        <p:nvPicPr>
          <p:cNvPr id="5" name="Bildobjekt 4" descr="tjocklek brädor.jpg"/>
          <p:cNvPicPr>
            <a:picLocks noChangeAspect="1"/>
          </p:cNvPicPr>
          <p:nvPr/>
        </p:nvPicPr>
        <p:blipFill rotWithShape="1">
          <a:blip r:embed="rId7">
            <a:extLst>
              <a:ext uri="{28A0092B-C50C-407E-A947-70E740481C1C}">
                <a14:useLocalDpi xmlns:a14="http://schemas.microsoft.com/office/drawing/2010/main" val="0"/>
              </a:ext>
            </a:extLst>
          </a:blip>
          <a:srcRect l="55097"/>
          <a:stretch/>
        </p:blipFill>
        <p:spPr>
          <a:xfrm>
            <a:off x="4122738" y="1534503"/>
            <a:ext cx="2327583" cy="532740"/>
          </a:xfrm>
          <a:prstGeom prst="rect">
            <a:avLst/>
          </a:prstGeom>
        </p:spPr>
      </p:pic>
      <p:pic>
        <p:nvPicPr>
          <p:cNvPr id="17" name="Bildobjekt 16" descr="tjocklek brädor.jpg"/>
          <p:cNvPicPr>
            <a:picLocks noChangeAspect="1"/>
          </p:cNvPicPr>
          <p:nvPr/>
        </p:nvPicPr>
        <p:blipFill rotWithShape="1">
          <a:blip r:embed="rId7">
            <a:extLst>
              <a:ext uri="{28A0092B-C50C-407E-A947-70E740481C1C}">
                <a14:useLocalDpi xmlns:a14="http://schemas.microsoft.com/office/drawing/2010/main" val="0"/>
              </a:ext>
            </a:extLst>
          </a:blip>
          <a:srcRect r="51391"/>
          <a:stretch/>
        </p:blipFill>
        <p:spPr>
          <a:xfrm>
            <a:off x="6377388" y="1575497"/>
            <a:ext cx="2519678" cy="532740"/>
          </a:xfrm>
          <a:prstGeom prst="rect">
            <a:avLst/>
          </a:prstGeom>
        </p:spPr>
      </p:pic>
      <p:sp>
        <p:nvSpPr>
          <p:cNvPr id="18" name="textruta 17"/>
          <p:cNvSpPr txBox="1"/>
          <p:nvPr/>
        </p:nvSpPr>
        <p:spPr>
          <a:xfrm>
            <a:off x="4615699" y="1934257"/>
            <a:ext cx="556563" cy="276999"/>
          </a:xfrm>
          <a:prstGeom prst="rect">
            <a:avLst/>
          </a:prstGeom>
          <a:noFill/>
        </p:spPr>
        <p:txBody>
          <a:bodyPr wrap="none" rtlCol="0">
            <a:spAutoFit/>
          </a:bodyPr>
          <a:lstStyle/>
          <a:p>
            <a:r>
              <a:rPr lang="sv-SE" sz="1200" dirty="0" smtClean="0"/>
              <a:t>Bräda</a:t>
            </a:r>
            <a:endParaRPr lang="sv-SE" sz="1200" dirty="0"/>
          </a:p>
        </p:txBody>
      </p:sp>
      <p:sp>
        <p:nvSpPr>
          <p:cNvPr id="19" name="textruta 18"/>
          <p:cNvSpPr txBox="1"/>
          <p:nvPr/>
        </p:nvSpPr>
        <p:spPr>
          <a:xfrm>
            <a:off x="6958948" y="2004959"/>
            <a:ext cx="597715" cy="276999"/>
          </a:xfrm>
          <a:prstGeom prst="rect">
            <a:avLst/>
          </a:prstGeom>
          <a:noFill/>
        </p:spPr>
        <p:txBody>
          <a:bodyPr wrap="none" rtlCol="0">
            <a:spAutoFit/>
          </a:bodyPr>
          <a:lstStyle/>
          <a:p>
            <a:r>
              <a:rPr lang="sv-SE" sz="1200" dirty="0" smtClean="0"/>
              <a:t>Planka</a:t>
            </a:r>
            <a:endParaRPr lang="sv-SE" sz="1200" dirty="0"/>
          </a:p>
        </p:txBody>
      </p:sp>
    </p:spTree>
    <p:extLst>
      <p:ext uri="{BB962C8B-B14F-4D97-AF65-F5344CB8AC3E}">
        <p14:creationId xmlns:p14="http://schemas.microsoft.com/office/powerpoint/2010/main" val="425761303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Dina hjälpmedel</a:t>
            </a:r>
            <a:endParaRPr lang="sv-SE" dirty="0"/>
          </a:p>
        </p:txBody>
      </p:sp>
      <p:pic>
        <p:nvPicPr>
          <p:cNvPr id="4" name="Bildobjekt 3" descr="Skrif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17" y="1496627"/>
            <a:ext cx="8391430" cy="4317957"/>
          </a:xfrm>
          <a:prstGeom prst="rect">
            <a:avLst/>
          </a:prstGeom>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90871825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En berättelse om </a:t>
            </a:r>
            <a:r>
              <a:rPr lang="sv-SE" dirty="0"/>
              <a:t>S</a:t>
            </a:r>
            <a:r>
              <a:rPr lang="sv-SE" dirty="0" smtClean="0"/>
              <a:t>venskt Trä</a:t>
            </a:r>
            <a:endParaRPr lang="sv-SE" dirty="0"/>
          </a:p>
        </p:txBody>
      </p:sp>
      <p:pic>
        <p:nvPicPr>
          <p:cNvPr id="4" name="Bildobjekt 3" descr="Skärmavbild 2014-07-10 kl. 07.36.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103" y="1958915"/>
            <a:ext cx="4791837" cy="3181780"/>
          </a:xfrm>
          <a:prstGeom prst="rect">
            <a:avLst/>
          </a:prstGeom>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
        <p:nvSpPr>
          <p:cNvPr id="6" name="textruta 5"/>
          <p:cNvSpPr txBox="1"/>
          <p:nvPr/>
        </p:nvSpPr>
        <p:spPr>
          <a:xfrm>
            <a:off x="2997053" y="5396498"/>
            <a:ext cx="3108619" cy="646331"/>
          </a:xfrm>
          <a:prstGeom prst="rect">
            <a:avLst/>
          </a:prstGeom>
          <a:noFill/>
        </p:spPr>
        <p:txBody>
          <a:bodyPr wrap="none" rtlCol="0">
            <a:spAutoFit/>
          </a:bodyPr>
          <a:lstStyle/>
          <a:p>
            <a:pPr algn="ctr"/>
            <a:r>
              <a:rPr lang="sv-SE" b="1" dirty="0" smtClean="0"/>
              <a:t>Författare</a:t>
            </a:r>
          </a:p>
          <a:p>
            <a:pPr algn="ctr"/>
            <a:r>
              <a:rPr lang="sv-SE" dirty="0" smtClean="0"/>
              <a:t>Johan </a:t>
            </a:r>
            <a:r>
              <a:rPr lang="sv-SE" dirty="0" err="1" smtClean="0"/>
              <a:t>Fröbel</a:t>
            </a:r>
            <a:r>
              <a:rPr lang="sv-SE" dirty="0"/>
              <a:t> </a:t>
            </a:r>
            <a:r>
              <a:rPr lang="sv-SE" dirty="0" smtClean="0"/>
              <a:t>och Tore Hansson</a:t>
            </a:r>
            <a:endParaRPr lang="sv-SE" dirty="0"/>
          </a:p>
        </p:txBody>
      </p:sp>
    </p:spTree>
    <p:extLst>
      <p:ext uri="{BB962C8B-B14F-4D97-AF65-F5344CB8AC3E}">
        <p14:creationId xmlns:p14="http://schemas.microsoft.com/office/powerpoint/2010/main" val="968322513"/>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113" y="1757363"/>
            <a:ext cx="4119200" cy="4185739"/>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ubrik 1"/>
          <p:cNvSpPr>
            <a:spLocks noGrp="1"/>
          </p:cNvSpPr>
          <p:nvPr>
            <p:ph type="title"/>
          </p:nvPr>
        </p:nvSpPr>
        <p:spPr>
          <a:xfrm>
            <a:off x="457200" y="274638"/>
            <a:ext cx="8229600" cy="1143000"/>
          </a:xfrm>
        </p:spPr>
        <p:txBody>
          <a:bodyPr/>
          <a:lstStyle/>
          <a:p>
            <a:r>
              <a:rPr lang="sv-SE" dirty="0" smtClean="0"/>
              <a:t>Framtiden växer på träd!</a:t>
            </a:r>
            <a:endParaRPr lang="sv-SE" dirty="0"/>
          </a:p>
        </p:txBody>
      </p:sp>
      <p:sp>
        <p:nvSpPr>
          <p:cNvPr id="4" name="textruta 3"/>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86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9642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Kvisttyper 1:2</a:t>
            </a:r>
            <a:endParaRPr lang="sv-SE" dirty="0"/>
          </a:p>
        </p:txBody>
      </p:sp>
      <p:pic>
        <p:nvPicPr>
          <p:cNvPr id="4" name="Bildobjekt 3" descr="Kvist43.png"/>
          <p:cNvPicPr>
            <a:picLocks noChangeAspect="1"/>
          </p:cNvPicPr>
          <p:nvPr/>
        </p:nvPicPr>
        <p:blipFill rotWithShape="1">
          <a:blip r:embed="rId3">
            <a:extLst>
              <a:ext uri="{28A0092B-C50C-407E-A947-70E740481C1C}">
                <a14:useLocalDpi xmlns:a14="http://schemas.microsoft.com/office/drawing/2010/main" val="0"/>
              </a:ext>
            </a:extLst>
          </a:blip>
          <a:srcRect b="51272"/>
          <a:stretch/>
        </p:blipFill>
        <p:spPr>
          <a:xfrm>
            <a:off x="445139" y="2797712"/>
            <a:ext cx="8042598" cy="2410443"/>
          </a:xfrm>
          <a:prstGeom prst="rect">
            <a:avLst/>
          </a:prstGeom>
        </p:spPr>
      </p:pic>
      <p:sp>
        <p:nvSpPr>
          <p:cNvPr id="5" name="textruta 4"/>
          <p:cNvSpPr txBox="1"/>
          <p:nvPr/>
        </p:nvSpPr>
        <p:spPr>
          <a:xfrm>
            <a:off x="6967965" y="65414"/>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14</a:t>
            </a:r>
          </a:p>
          <a:p>
            <a:endParaRPr lang="sv-SE" sz="1000" dirty="0">
              <a:solidFill>
                <a:srgbClr val="BFBFBF"/>
              </a:solidFill>
            </a:endParaRPr>
          </a:p>
        </p:txBody>
      </p:sp>
    </p:spTree>
    <p:extLst>
      <p:ext uri="{BB962C8B-B14F-4D97-AF65-F5344CB8AC3E}">
        <p14:creationId xmlns:p14="http://schemas.microsoft.com/office/powerpoint/2010/main" val="35242951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Kvisttyper </a:t>
            </a:r>
            <a:r>
              <a:rPr lang="sv-SE" dirty="0" smtClean="0"/>
              <a:t>2:</a:t>
            </a:r>
            <a:r>
              <a:rPr lang="sv-SE" dirty="0"/>
              <a:t>2</a:t>
            </a:r>
          </a:p>
        </p:txBody>
      </p:sp>
      <p:pic>
        <p:nvPicPr>
          <p:cNvPr id="4" name="Bildobjekt 3" descr="Kvist43.png"/>
          <p:cNvPicPr>
            <a:picLocks noChangeAspect="1"/>
          </p:cNvPicPr>
          <p:nvPr/>
        </p:nvPicPr>
        <p:blipFill rotWithShape="1">
          <a:blip r:embed="rId2">
            <a:extLst>
              <a:ext uri="{28A0092B-C50C-407E-A947-70E740481C1C}">
                <a14:useLocalDpi xmlns:a14="http://schemas.microsoft.com/office/drawing/2010/main" val="0"/>
              </a:ext>
            </a:extLst>
          </a:blip>
          <a:srcRect t="49276"/>
          <a:stretch/>
        </p:blipFill>
        <p:spPr>
          <a:xfrm>
            <a:off x="464395" y="2632615"/>
            <a:ext cx="8186636" cy="2554137"/>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14</a:t>
            </a:r>
          </a:p>
          <a:p>
            <a:endParaRPr lang="sv-SE" sz="1000" dirty="0">
              <a:solidFill>
                <a:srgbClr val="BFBFBF"/>
              </a:solidFill>
            </a:endParaRPr>
          </a:p>
        </p:txBody>
      </p:sp>
    </p:spTree>
    <p:extLst>
      <p:ext uri="{BB962C8B-B14F-4D97-AF65-F5344CB8AC3E}">
        <p14:creationId xmlns:p14="http://schemas.microsoft.com/office/powerpoint/2010/main" val="2670264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Var hamnar det sågade virket?</a:t>
            </a:r>
            <a:endParaRPr lang="sv-SE" dirty="0"/>
          </a:p>
        </p:txBody>
      </p:sp>
      <p:sp>
        <p:nvSpPr>
          <p:cNvPr id="3" name="Platshållare för innehåll 2"/>
          <p:cNvSpPr>
            <a:spLocks noGrp="1"/>
          </p:cNvSpPr>
          <p:nvPr>
            <p:ph idx="1"/>
          </p:nvPr>
        </p:nvSpPr>
        <p:spPr>
          <a:xfrm>
            <a:off x="163513" y="1590675"/>
            <a:ext cx="4397375" cy="4224347"/>
          </a:xfrm>
        </p:spPr>
        <p:txBody>
          <a:bodyPr>
            <a:normAutofit fontScale="92500" lnSpcReduction="20000"/>
          </a:bodyPr>
          <a:lstStyle/>
          <a:p>
            <a:r>
              <a:rPr lang="sv-SE" dirty="0"/>
              <a:t>Export (cirka </a:t>
            </a:r>
            <a:r>
              <a:rPr lang="sv-SE" dirty="0" smtClean="0"/>
              <a:t>70</a:t>
            </a:r>
            <a:r>
              <a:rPr lang="sv-SE" dirty="0"/>
              <a:t> </a:t>
            </a:r>
            <a:r>
              <a:rPr lang="sv-SE" dirty="0" smtClean="0"/>
              <a:t>procent)</a:t>
            </a:r>
            <a:endParaRPr lang="sv-SE" dirty="0"/>
          </a:p>
          <a:p>
            <a:pPr lvl="1"/>
            <a:r>
              <a:rPr lang="sv-SE" dirty="0"/>
              <a:t>Ett flertal länder som till exempel </a:t>
            </a:r>
            <a:r>
              <a:rPr lang="sv-SE" dirty="0" smtClean="0"/>
              <a:t>Storbritannien, Egypten, Tyskland, Japan, Norge, Danmark, Holland, Algeriet, Kina, Marocko</a:t>
            </a:r>
            <a:endParaRPr lang="sv-SE" dirty="0"/>
          </a:p>
          <a:p>
            <a:pPr marL="0" indent="0">
              <a:buNone/>
            </a:pPr>
            <a:endParaRPr lang="sv-SE" dirty="0" smtClean="0"/>
          </a:p>
          <a:p>
            <a:r>
              <a:rPr lang="sv-SE" dirty="0" smtClean="0"/>
              <a:t>Sverige (cirka 30 procent)</a:t>
            </a:r>
          </a:p>
          <a:p>
            <a:pPr lvl="1"/>
            <a:r>
              <a:rPr lang="sv-SE" dirty="0" smtClean="0"/>
              <a:t>Bygg- och trävaruhandel</a:t>
            </a:r>
          </a:p>
          <a:p>
            <a:pPr lvl="1"/>
            <a:r>
              <a:rPr lang="sv-SE" dirty="0" smtClean="0"/>
              <a:t>Pallar </a:t>
            </a:r>
            <a:r>
              <a:rPr lang="sv-SE" dirty="0"/>
              <a:t>och </a:t>
            </a:r>
            <a:r>
              <a:rPr lang="sv-SE" dirty="0" smtClean="0"/>
              <a:t>emballage</a:t>
            </a:r>
          </a:p>
          <a:p>
            <a:pPr lvl="1"/>
            <a:r>
              <a:rPr lang="sv-SE" dirty="0" smtClean="0"/>
              <a:t>Impregnerat</a:t>
            </a:r>
          </a:p>
          <a:p>
            <a:pPr lvl="1"/>
            <a:r>
              <a:rPr lang="sv-SE" dirty="0" err="1" smtClean="0"/>
              <a:t>Industriträ</a:t>
            </a:r>
            <a:endParaRPr lang="sv-SE" dirty="0" smtClean="0"/>
          </a:p>
          <a:p>
            <a:pPr lvl="1"/>
            <a:r>
              <a:rPr lang="sv-SE" dirty="0" smtClean="0"/>
              <a:t>Med mera</a:t>
            </a:r>
            <a:br>
              <a:rPr lang="sv-SE" dirty="0" smtClean="0"/>
            </a:br>
            <a:endParaRPr lang="sv-SE" dirty="0" smtClean="0"/>
          </a:p>
          <a:p>
            <a:endParaRPr lang="sv-SE" dirty="0" smtClean="0"/>
          </a:p>
          <a:p>
            <a:endParaRPr lang="sv-SE" dirty="0" smtClean="0"/>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1649413"/>
            <a:ext cx="4233863" cy="44222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19</a:t>
            </a:r>
          </a:p>
          <a:p>
            <a:endParaRPr lang="sv-SE" sz="1000" dirty="0">
              <a:solidFill>
                <a:srgbClr val="BFBFBF"/>
              </a:solidFill>
            </a:endParaRPr>
          </a:p>
        </p:txBody>
      </p:sp>
    </p:spTree>
    <p:extLst>
      <p:ext uri="{BB962C8B-B14F-4D97-AF65-F5344CB8AC3E}">
        <p14:creationId xmlns:p14="http://schemas.microsoft.com/office/powerpoint/2010/main" val="3038353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Egenskaper hos trä</a:t>
            </a:r>
            <a:endParaRPr lang="sv-SE" dirty="0"/>
          </a:p>
        </p:txBody>
      </p:sp>
      <p:sp>
        <p:nvSpPr>
          <p:cNvPr id="3" name="Platshållare för innehåll 2"/>
          <p:cNvSpPr>
            <a:spLocks noGrp="1"/>
          </p:cNvSpPr>
          <p:nvPr>
            <p:ph idx="1"/>
          </p:nvPr>
        </p:nvSpPr>
        <p:spPr>
          <a:xfrm>
            <a:off x="163513" y="1590675"/>
            <a:ext cx="8266154" cy="4224347"/>
          </a:xfrm>
        </p:spPr>
        <p:txBody>
          <a:bodyPr/>
          <a:lstStyle/>
          <a:p>
            <a:r>
              <a:rPr lang="sv-SE" dirty="0" smtClean="0"/>
              <a:t>Träslag</a:t>
            </a:r>
          </a:p>
          <a:p>
            <a:r>
              <a:rPr lang="sv-SE" dirty="0" smtClean="0"/>
              <a:t>Uppbyggnad</a:t>
            </a:r>
          </a:p>
          <a:p>
            <a:r>
              <a:rPr lang="sv-SE" dirty="0" smtClean="0"/>
              <a:t>Inom träd</a:t>
            </a:r>
          </a:p>
          <a:p>
            <a:r>
              <a:rPr lang="sv-SE" dirty="0" smtClean="0"/>
              <a:t>Årsringar</a:t>
            </a:r>
          </a:p>
          <a:p>
            <a:r>
              <a:rPr lang="sv-SE" dirty="0" smtClean="0"/>
              <a:t>Styrka</a:t>
            </a:r>
          </a:p>
          <a:p>
            <a:r>
              <a:rPr lang="sv-SE" dirty="0" smtClean="0"/>
              <a:t>Brand</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4" name="Bildobjekt 3" descr="_MG_85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823" y="1757363"/>
            <a:ext cx="3893635" cy="2594658"/>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21-27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5780441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Skrifter som ingår i utbildningen!</a:t>
            </a:r>
            <a:endParaRPr lang="sv-SE" dirty="0"/>
          </a:p>
        </p:txBody>
      </p:sp>
      <p:pic>
        <p:nvPicPr>
          <p:cNvPr id="4" name="Bildobjekt 3" descr="HL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160" y="2107942"/>
            <a:ext cx="1215835" cy="1720562"/>
          </a:xfrm>
          <a:prstGeom prst="rect">
            <a:avLst/>
          </a:prstGeom>
          <a:effectLst>
            <a:outerShdw blurRad="50800" dist="38100" dir="2700000" algn="tl" rotWithShape="0">
              <a:srgbClr val="000000">
                <a:alpha val="43000"/>
              </a:srgbClr>
            </a:outerShdw>
          </a:effectLst>
        </p:spPr>
      </p:pic>
      <p:pic>
        <p:nvPicPr>
          <p:cNvPr id="6" name="Bildobjekt 5" descr="AVT-mediu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34" y="1768136"/>
            <a:ext cx="2860850" cy="4048464"/>
          </a:xfrm>
          <a:prstGeom prst="rect">
            <a:avLst/>
          </a:prstGeom>
          <a:effectLst/>
        </p:spPr>
      </p:pic>
      <p:pic>
        <p:nvPicPr>
          <p:cNvPr id="7" name="Bildobjekt 6" descr="HanteraVirketRätt_2013_V6.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488" y="1662113"/>
            <a:ext cx="1202833" cy="1702161"/>
          </a:xfrm>
          <a:prstGeom prst="rect">
            <a:avLst/>
          </a:prstGeom>
          <a:effectLst>
            <a:outerShdw blurRad="50800" dist="38100" dir="2700000" algn="tl" rotWithShape="0">
              <a:srgbClr val="000000">
                <a:alpha val="43000"/>
              </a:srgbClr>
            </a:outerShdw>
          </a:effectLst>
        </p:spPr>
      </p:pic>
      <p:sp>
        <p:nvSpPr>
          <p:cNvPr id="8" name="Rektangel 7"/>
          <p:cNvSpPr/>
          <p:nvPr/>
        </p:nvSpPr>
        <p:spPr>
          <a:xfrm>
            <a:off x="666457" y="1754506"/>
            <a:ext cx="2852289" cy="4038961"/>
          </a:xfrm>
          <a:prstGeom prst="rect">
            <a:avLst/>
          </a:prstGeom>
          <a:noFill/>
          <a:ln w="3175" cmpd="sng">
            <a:solidFill>
              <a:schemeClr val="tx1"/>
            </a:solidFill>
          </a:ln>
          <a:effectLst>
            <a:outerShdw blurRad="40005" dist="22987" dir="882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3" name="Bildobjekt 2" descr="SvensktTrä_Lathund_V1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7463" y="4672038"/>
            <a:ext cx="1134582" cy="805013"/>
          </a:xfrm>
          <a:prstGeom prst="rect">
            <a:avLst/>
          </a:prstGeom>
          <a:effectLst>
            <a:outerShdw blurRad="50800" dist="38100" dir="2700000" algn="tl" rotWithShape="0">
              <a:srgbClr val="000000">
                <a:alpha val="43000"/>
              </a:srgbClr>
            </a:outerShdw>
          </a:effectLst>
        </p:spPr>
      </p:pic>
      <p:pic>
        <p:nvPicPr>
          <p:cNvPr id="10" name="Bildobjekt 9" descr="DUL-webb.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7771" y="2492976"/>
            <a:ext cx="1236042" cy="1749155"/>
          </a:xfrm>
          <a:prstGeom prst="rect">
            <a:avLst/>
          </a:prstGeom>
          <a:effectLst>
            <a:outerShdw blurRad="50800" dist="38100" dir="2700000" algn="tl" rotWithShape="0">
              <a:srgbClr val="000000">
                <a:alpha val="43000"/>
              </a:srgbClr>
            </a:outerShdw>
          </a:effectLst>
        </p:spPr>
      </p:pic>
      <p:pic>
        <p:nvPicPr>
          <p:cNvPr id="11" name="Bildobjekt 10" descr="Trä - Ett medvetet val.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472" y="4200476"/>
            <a:ext cx="1199672" cy="1199672"/>
          </a:xfrm>
          <a:prstGeom prst="rect">
            <a:avLst/>
          </a:prstGeom>
          <a:effectLst>
            <a:outerShdw blurRad="50800" dist="38100" dir="2700000" algn="tl" rotWithShape="0">
              <a:srgbClr val="000000">
                <a:alpha val="43000"/>
              </a:srgbClr>
            </a:outerShdw>
          </a:effectLst>
        </p:spPr>
      </p:pic>
      <p:pic>
        <p:nvPicPr>
          <p:cNvPr id="5" name="Bildobjekt 4" descr="Limträ_Pocketguide_V18_uppslag.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9010" y="4901887"/>
            <a:ext cx="817280" cy="115187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6844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Egenskapernas naturliga variation</a:t>
            </a:r>
            <a:endParaRPr lang="sv-SE" dirty="0"/>
          </a:p>
        </p:txBody>
      </p:sp>
      <p:sp>
        <p:nvSpPr>
          <p:cNvPr id="3" name="Platshållare för innehåll 2"/>
          <p:cNvSpPr>
            <a:spLocks noGrp="1"/>
          </p:cNvSpPr>
          <p:nvPr>
            <p:ph idx="1"/>
          </p:nvPr>
        </p:nvSpPr>
        <p:spPr>
          <a:xfrm>
            <a:off x="163513" y="1590675"/>
            <a:ext cx="4397375" cy="4224347"/>
          </a:xfrm>
        </p:spPr>
        <p:txBody>
          <a:bodyPr>
            <a:normAutofit lnSpcReduction="10000"/>
          </a:bodyPr>
          <a:lstStyle/>
          <a:p>
            <a:r>
              <a:rPr lang="sv-SE" dirty="0" smtClean="0"/>
              <a:t>Mellan träslag</a:t>
            </a:r>
          </a:p>
          <a:p>
            <a:pPr lvl="1"/>
            <a:r>
              <a:rPr lang="sv-SE" dirty="0" smtClean="0"/>
              <a:t>Furu och gran</a:t>
            </a:r>
          </a:p>
          <a:p>
            <a:r>
              <a:rPr lang="sv-SE" dirty="0" smtClean="0"/>
              <a:t>Mellan träd av samma slag</a:t>
            </a:r>
          </a:p>
          <a:p>
            <a:pPr lvl="1"/>
            <a:r>
              <a:rPr lang="sv-SE" dirty="0" smtClean="0"/>
              <a:t>Marken (bonitet)</a:t>
            </a:r>
          </a:p>
          <a:p>
            <a:pPr lvl="1"/>
            <a:r>
              <a:rPr lang="sv-SE" dirty="0" smtClean="0"/>
              <a:t>Orten (klimat)</a:t>
            </a:r>
          </a:p>
          <a:p>
            <a:pPr lvl="1"/>
            <a:r>
              <a:rPr lang="sv-SE" dirty="0" smtClean="0"/>
              <a:t>Bland andra träd</a:t>
            </a:r>
          </a:p>
          <a:p>
            <a:r>
              <a:rPr lang="sv-SE" dirty="0" smtClean="0"/>
              <a:t>Inom trädet</a:t>
            </a:r>
          </a:p>
          <a:p>
            <a:pPr lvl="1"/>
            <a:r>
              <a:rPr lang="sv-SE" dirty="0" smtClean="0"/>
              <a:t>Kärna – splint</a:t>
            </a:r>
          </a:p>
          <a:p>
            <a:pPr lvl="1"/>
            <a:r>
              <a:rPr lang="sv-SE" dirty="0" smtClean="0"/>
              <a:t>Rotstock </a:t>
            </a:r>
          </a:p>
          <a:p>
            <a:pPr lvl="1"/>
            <a:r>
              <a:rPr lang="sv-SE" dirty="0" smtClean="0"/>
              <a:t>Mellanstock </a:t>
            </a:r>
          </a:p>
          <a:p>
            <a:pPr lvl="1"/>
            <a:r>
              <a:rPr lang="sv-SE" dirty="0"/>
              <a:t>T</a:t>
            </a:r>
            <a:r>
              <a:rPr lang="sv-SE" dirty="0" smtClean="0"/>
              <a:t>oppstock</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463" y="1657188"/>
            <a:ext cx="1472375" cy="408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22" r="-1"/>
          <a:stretch/>
        </p:blipFill>
        <p:spPr bwMode="auto">
          <a:xfrm>
            <a:off x="4849182" y="2521489"/>
            <a:ext cx="2512546" cy="3148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8111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Växtprocessen</a:t>
            </a:r>
            <a:endParaRPr lang="sv-SE" dirty="0"/>
          </a:p>
        </p:txBody>
      </p:sp>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3" name="Bildobjekt 2" descr="växtprocess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163" y="1662113"/>
            <a:ext cx="4515345" cy="4183016"/>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734146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Trädets uppbyggnad</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442" y="1898650"/>
            <a:ext cx="2981047" cy="3846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80" y="1908556"/>
            <a:ext cx="4997370" cy="38436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258633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Cellstruktur</a:t>
            </a:r>
            <a:endParaRPr lang="sv-SE" dirty="0"/>
          </a:p>
        </p:txBody>
      </p:sp>
      <p:sp>
        <p:nvSpPr>
          <p:cNvPr id="3" name="Platshållare för innehåll 2"/>
          <p:cNvSpPr>
            <a:spLocks noGrp="1"/>
          </p:cNvSpPr>
          <p:nvPr>
            <p:ph idx="1"/>
          </p:nvPr>
        </p:nvSpPr>
        <p:spPr>
          <a:xfrm>
            <a:off x="163513" y="1590675"/>
            <a:ext cx="8266154" cy="4224347"/>
          </a:xfrm>
        </p:spPr>
        <p:txBody>
          <a:bodyPr/>
          <a:lstStyle/>
          <a:p>
            <a:r>
              <a:rPr lang="sv-SE" dirty="0" smtClean="0"/>
              <a:t>Celler</a:t>
            </a:r>
          </a:p>
          <a:p>
            <a:pPr lvl="1"/>
            <a:r>
              <a:rPr lang="sv-SE" dirty="0" smtClean="0"/>
              <a:t>Vårved</a:t>
            </a:r>
          </a:p>
          <a:p>
            <a:pPr lvl="1"/>
            <a:r>
              <a:rPr lang="sv-SE" dirty="0" err="1" smtClean="0"/>
              <a:t>Sommarved</a:t>
            </a:r>
            <a:r>
              <a:rPr lang="sv-SE" dirty="0" smtClean="0"/>
              <a:t/>
            </a:r>
            <a:br>
              <a:rPr lang="sv-SE" dirty="0" smtClean="0"/>
            </a:br>
            <a:endParaRPr lang="sv-SE" dirty="0"/>
          </a:p>
          <a:p>
            <a:r>
              <a:rPr lang="sv-SE" dirty="0" smtClean="0"/>
              <a:t>Lignin</a:t>
            </a:r>
          </a:p>
          <a:p>
            <a:endParaRPr lang="sv-SE" dirty="0" smtClean="0"/>
          </a:p>
          <a:p>
            <a:r>
              <a:rPr lang="sv-SE" dirty="0" smtClean="0"/>
              <a:t>Extraktivämnen</a:t>
            </a:r>
          </a:p>
          <a:p>
            <a:endParaRPr lang="sv-SE" dirty="0" smtClean="0"/>
          </a:p>
          <a:p>
            <a:r>
              <a:rPr lang="sv-SE" dirty="0" smtClean="0"/>
              <a:t>Fukt</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622" y="1660526"/>
            <a:ext cx="2690812" cy="408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906696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Varifrån kommer virket - furu?</a:t>
            </a:r>
            <a:endParaRPr lang="sv-SE" dirty="0"/>
          </a:p>
        </p:txBody>
      </p:sp>
      <p:sp>
        <p:nvSpPr>
          <p:cNvPr id="3" name="Platshållare för innehåll 2"/>
          <p:cNvSpPr>
            <a:spLocks noGrp="1"/>
          </p:cNvSpPr>
          <p:nvPr>
            <p:ph idx="1"/>
          </p:nvPr>
        </p:nvSpPr>
        <p:spPr>
          <a:xfrm>
            <a:off x="163513" y="1590676"/>
            <a:ext cx="4229100" cy="5073090"/>
          </a:xfrm>
        </p:spPr>
        <p:txBody>
          <a:bodyPr>
            <a:noAutofit/>
          </a:bodyPr>
          <a:lstStyle/>
          <a:p>
            <a:r>
              <a:rPr lang="sv-SE" dirty="0"/>
              <a:t>Golvbräda</a:t>
            </a:r>
          </a:p>
          <a:p>
            <a:pPr lvl="1"/>
            <a:r>
              <a:rPr lang="sv-SE" dirty="0"/>
              <a:t>Furu med frisk grön kvist</a:t>
            </a:r>
          </a:p>
          <a:p>
            <a:r>
              <a:rPr lang="sv-SE" dirty="0"/>
              <a:t>Invändiga paneler</a:t>
            </a:r>
          </a:p>
          <a:p>
            <a:pPr lvl="1"/>
            <a:r>
              <a:rPr lang="sv-SE" dirty="0"/>
              <a:t>Furu med frisk grön kvist</a:t>
            </a:r>
          </a:p>
          <a:p>
            <a:r>
              <a:rPr lang="sv-SE" dirty="0"/>
              <a:t>Impregnerat virke	</a:t>
            </a:r>
          </a:p>
          <a:p>
            <a:pPr lvl="1"/>
            <a:r>
              <a:rPr lang="sv-SE" dirty="0"/>
              <a:t>Djupimpregnering</a:t>
            </a:r>
          </a:p>
          <a:p>
            <a:r>
              <a:rPr lang="sv-SE" dirty="0"/>
              <a:t>Lister</a:t>
            </a:r>
          </a:p>
          <a:p>
            <a:pPr lvl="1"/>
            <a:r>
              <a:rPr lang="sv-SE" dirty="0"/>
              <a:t>Splintved från rotstock hos furu</a:t>
            </a:r>
          </a:p>
          <a:p>
            <a:r>
              <a:rPr lang="sv-SE" dirty="0" smtClean="0"/>
              <a:t>Naturligt beständigt virke</a:t>
            </a:r>
          </a:p>
          <a:p>
            <a:pPr lvl="1"/>
            <a:r>
              <a:rPr lang="sv-SE" dirty="0" smtClean="0"/>
              <a:t>Kärnvirke hos furu</a:t>
            </a:r>
          </a:p>
          <a:p>
            <a:r>
              <a:rPr lang="sv-SE" sz="2400" dirty="0" smtClean="0"/>
              <a:t>Snickerivirke			</a:t>
            </a:r>
            <a:endParaRPr lang="sv-SE" sz="2400"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5" name="Bildobjekt 4" descr="fur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088" y="1411149"/>
            <a:ext cx="3466914" cy="4735466"/>
          </a:xfrm>
          <a:prstGeom prst="rect">
            <a:avLst/>
          </a:prstGeom>
        </p:spPr>
      </p:pic>
    </p:spTree>
    <p:extLst>
      <p:ext uri="{BB962C8B-B14F-4D97-AF65-F5344CB8AC3E}">
        <p14:creationId xmlns:p14="http://schemas.microsoft.com/office/powerpoint/2010/main" val="2639800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457200" y="274638"/>
            <a:ext cx="8229600" cy="1143000"/>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3600" kern="1200">
                <a:solidFill>
                  <a:srgbClr val="E57D2F"/>
                </a:solidFill>
                <a:latin typeface="Arial"/>
                <a:ea typeface="+mj-ea"/>
                <a:cs typeface="Arial"/>
              </a:defRPr>
            </a:lvl1pPr>
          </a:lstStyle>
          <a:p>
            <a:r>
              <a:rPr lang="sv-SE" dirty="0" smtClean="0"/>
              <a:t>Varifrån kommer virket - gran?</a:t>
            </a:r>
            <a:endParaRPr lang="sv-SE" dirty="0"/>
          </a:p>
        </p:txBody>
      </p:sp>
      <p:sp>
        <p:nvSpPr>
          <p:cNvPr id="5" name="Platshållare för innehåll 2"/>
          <p:cNvSpPr txBox="1">
            <a:spLocks/>
          </p:cNvSpPr>
          <p:nvPr/>
        </p:nvSpPr>
        <p:spPr>
          <a:xfrm>
            <a:off x="163513" y="1590675"/>
            <a:ext cx="8266154" cy="42243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smtClean="0"/>
              <a:t>Byggvirke				</a:t>
            </a:r>
          </a:p>
          <a:p>
            <a:r>
              <a:rPr lang="sv-SE" dirty="0" smtClean="0"/>
              <a:t>Konstruktionsvirke</a:t>
            </a:r>
            <a:endParaRPr lang="sv-SE" dirty="0"/>
          </a:p>
          <a:p>
            <a:pPr lvl="1"/>
            <a:r>
              <a:rPr lang="sv-SE" dirty="0" smtClean="0"/>
              <a:t>Sorteras efter främst </a:t>
            </a:r>
            <a:r>
              <a:rPr lang="sv-SE" dirty="0" err="1" smtClean="0"/>
              <a:t>kvistigheten</a:t>
            </a:r>
            <a:endParaRPr lang="sv-SE" dirty="0" smtClean="0"/>
          </a:p>
          <a:p>
            <a:r>
              <a:rPr lang="sv-SE" dirty="0" smtClean="0"/>
              <a:t>Utvändiga Paneler</a:t>
            </a:r>
            <a:endParaRPr lang="sv-SE" dirty="0"/>
          </a:p>
          <a:p>
            <a:pPr lvl="1"/>
            <a:r>
              <a:rPr lang="sv-SE" dirty="0" smtClean="0"/>
              <a:t>Gran med frisk grön kvist</a:t>
            </a:r>
          </a:p>
        </p:txBody>
      </p:sp>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
        <p:nvSpPr>
          <p:cNvPr id="7" name="textruta 6"/>
          <p:cNvSpPr txBox="1"/>
          <p:nvPr/>
        </p:nvSpPr>
        <p:spPr>
          <a:xfrm>
            <a:off x="7536235" y="6098087"/>
            <a:ext cx="125240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122</a:t>
            </a:r>
          </a:p>
          <a:p>
            <a:endParaRPr lang="sv-SE" sz="1000" dirty="0">
              <a:solidFill>
                <a:srgbClr val="BFBFBF"/>
              </a:solidFill>
            </a:endParaRPr>
          </a:p>
        </p:txBody>
      </p:sp>
      <p:pic>
        <p:nvPicPr>
          <p:cNvPr id="3" name="Bildobjekt 2" descr="gr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259" y="1609427"/>
            <a:ext cx="3438330" cy="4085808"/>
          </a:xfrm>
          <a:prstGeom prst="rect">
            <a:avLst/>
          </a:prstGeom>
        </p:spPr>
      </p:pic>
    </p:spTree>
    <p:extLst>
      <p:ext uri="{BB962C8B-B14F-4D97-AF65-F5344CB8AC3E}">
        <p14:creationId xmlns:p14="http://schemas.microsoft.com/office/powerpoint/2010/main" val="4231389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Årsringar</a:t>
            </a:r>
            <a:endParaRPr lang="sv-SE" dirty="0"/>
          </a:p>
        </p:txBody>
      </p:sp>
      <p:sp>
        <p:nvSpPr>
          <p:cNvPr id="3" name="Platshållare för innehåll 2"/>
          <p:cNvSpPr>
            <a:spLocks noGrp="1"/>
          </p:cNvSpPr>
          <p:nvPr>
            <p:ph idx="1"/>
          </p:nvPr>
        </p:nvSpPr>
        <p:spPr>
          <a:xfrm>
            <a:off x="163513" y="1590675"/>
            <a:ext cx="8266154" cy="4224347"/>
          </a:xfrm>
        </p:spPr>
        <p:txBody>
          <a:bodyPr/>
          <a:lstStyle/>
          <a:p>
            <a:r>
              <a:rPr lang="sv-SE" dirty="0" smtClean="0"/>
              <a:t>Densitet = kg/m</a:t>
            </a:r>
            <a:r>
              <a:rPr lang="sv-SE" baseline="30000" dirty="0" smtClean="0"/>
              <a:t>3</a:t>
            </a:r>
          </a:p>
          <a:p>
            <a:pPr marL="0" indent="0">
              <a:buNone/>
            </a:pPr>
            <a:endParaRPr lang="sv-SE" dirty="0" smtClean="0"/>
          </a:p>
          <a:p>
            <a:r>
              <a:rPr lang="sv-SE" dirty="0" smtClean="0"/>
              <a:t>Stående årsringar</a:t>
            </a:r>
            <a:endParaRPr lang="sv-SE" dirty="0"/>
          </a:p>
        </p:txBody>
      </p:sp>
      <p:sp>
        <p:nvSpPr>
          <p:cNvPr id="7" name="textruta 6"/>
          <p:cNvSpPr txBox="1"/>
          <p:nvPr/>
        </p:nvSpPr>
        <p:spPr>
          <a:xfrm>
            <a:off x="6967965" y="65372"/>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4" name="Bildobjekt 3" descr="AVT-ill23-sid26.jpg"/>
          <p:cNvPicPr>
            <a:picLocks noChangeAspect="1"/>
          </p:cNvPicPr>
          <p:nvPr/>
        </p:nvPicPr>
        <p:blipFill rotWithShape="1">
          <a:blip r:embed="rId3">
            <a:extLst>
              <a:ext uri="{28A0092B-C50C-407E-A947-70E740481C1C}">
                <a14:useLocalDpi xmlns:a14="http://schemas.microsoft.com/office/drawing/2010/main" val="0"/>
              </a:ext>
            </a:extLst>
          </a:blip>
          <a:srcRect t="20103"/>
          <a:stretch/>
        </p:blipFill>
        <p:spPr>
          <a:xfrm>
            <a:off x="473075" y="4196099"/>
            <a:ext cx="4323152" cy="1262819"/>
          </a:xfrm>
          <a:prstGeom prst="rect">
            <a:avLst/>
          </a:prstGeom>
        </p:spPr>
      </p:pic>
      <p:sp>
        <p:nvSpPr>
          <p:cNvPr id="22" name="Rektangel 21"/>
          <p:cNvSpPr/>
          <p:nvPr/>
        </p:nvSpPr>
        <p:spPr>
          <a:xfrm>
            <a:off x="7786129" y="3517086"/>
            <a:ext cx="569784" cy="2402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 name="textruta 19"/>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5" name="Bildobjekt 4" descr="årsring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572" y="1662113"/>
            <a:ext cx="4099560" cy="2880360"/>
          </a:xfrm>
          <a:prstGeom prst="rect">
            <a:avLst/>
          </a:prstGeom>
        </p:spPr>
      </p:pic>
      <p:sp>
        <p:nvSpPr>
          <p:cNvPr id="11" name="Rektangel 10"/>
          <p:cNvSpPr/>
          <p:nvPr/>
        </p:nvSpPr>
        <p:spPr>
          <a:xfrm>
            <a:off x="7656824" y="1662113"/>
            <a:ext cx="1069430" cy="1702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 name="textruta 17"/>
          <p:cNvSpPr txBox="1"/>
          <p:nvPr/>
        </p:nvSpPr>
        <p:spPr>
          <a:xfrm>
            <a:off x="7569114" y="1997890"/>
            <a:ext cx="1672253" cy="276999"/>
          </a:xfrm>
          <a:prstGeom prst="rect">
            <a:avLst/>
          </a:prstGeom>
          <a:noFill/>
        </p:spPr>
        <p:txBody>
          <a:bodyPr wrap="none" rtlCol="0">
            <a:spAutoFit/>
          </a:bodyPr>
          <a:lstStyle/>
          <a:p>
            <a:r>
              <a:rPr lang="sv-SE" sz="1200" dirty="0" smtClean="0"/>
              <a:t>Tätt och moget bestånd</a:t>
            </a:r>
            <a:endParaRPr lang="sv-SE" sz="1200" dirty="0"/>
          </a:p>
        </p:txBody>
      </p:sp>
      <p:sp>
        <p:nvSpPr>
          <p:cNvPr id="25" name="textruta 24"/>
          <p:cNvSpPr txBox="1"/>
          <p:nvPr/>
        </p:nvSpPr>
        <p:spPr>
          <a:xfrm>
            <a:off x="7590896" y="2885688"/>
            <a:ext cx="1008735" cy="276999"/>
          </a:xfrm>
          <a:prstGeom prst="rect">
            <a:avLst/>
          </a:prstGeom>
          <a:noFill/>
        </p:spPr>
        <p:txBody>
          <a:bodyPr wrap="none" rtlCol="0">
            <a:spAutoFit/>
          </a:bodyPr>
          <a:lstStyle/>
          <a:p>
            <a:r>
              <a:rPr lang="sv-SE" sz="1200" dirty="0" err="1" smtClean="0"/>
              <a:t>Ungdomsved</a:t>
            </a:r>
            <a:endParaRPr lang="sv-SE" sz="1200" dirty="0"/>
          </a:p>
        </p:txBody>
      </p:sp>
      <p:sp>
        <p:nvSpPr>
          <p:cNvPr id="27" name="textruta 26"/>
          <p:cNvSpPr txBox="1"/>
          <p:nvPr/>
        </p:nvSpPr>
        <p:spPr>
          <a:xfrm>
            <a:off x="7672574" y="3661850"/>
            <a:ext cx="668347" cy="276999"/>
          </a:xfrm>
          <a:prstGeom prst="rect">
            <a:avLst/>
          </a:prstGeom>
          <a:noFill/>
        </p:spPr>
        <p:txBody>
          <a:bodyPr wrap="none" rtlCol="0">
            <a:spAutoFit/>
          </a:bodyPr>
          <a:lstStyle/>
          <a:p>
            <a:r>
              <a:rPr lang="sv-SE" sz="1200" dirty="0" smtClean="0"/>
              <a:t>Gallring</a:t>
            </a:r>
            <a:endParaRPr lang="sv-SE" sz="1200" dirty="0"/>
          </a:p>
        </p:txBody>
      </p:sp>
      <p:sp>
        <p:nvSpPr>
          <p:cNvPr id="24" name="Ellips 23"/>
          <p:cNvSpPr/>
          <p:nvPr/>
        </p:nvSpPr>
        <p:spPr>
          <a:xfrm>
            <a:off x="6193784" y="3772968"/>
            <a:ext cx="45719" cy="45719"/>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ln>
                <a:solidFill>
                  <a:schemeClr val="tx1"/>
                </a:solidFill>
              </a:ln>
              <a:solidFill>
                <a:schemeClr val="tx1"/>
              </a:solidFill>
            </a:endParaRPr>
          </a:p>
        </p:txBody>
      </p:sp>
      <p:cxnSp>
        <p:nvCxnSpPr>
          <p:cNvPr id="28" name="Rak 27"/>
          <p:cNvCxnSpPr/>
          <p:nvPr/>
        </p:nvCxnSpPr>
        <p:spPr>
          <a:xfrm>
            <a:off x="6223490" y="3810103"/>
            <a:ext cx="1425907" cy="0"/>
          </a:xfrm>
          <a:prstGeom prst="line">
            <a:avLst/>
          </a:prstGeom>
          <a:ln w="952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Rak 30"/>
          <p:cNvCxnSpPr/>
          <p:nvPr/>
        </p:nvCxnSpPr>
        <p:spPr>
          <a:xfrm flipH="1" flipV="1">
            <a:off x="7569201" y="1735666"/>
            <a:ext cx="8466" cy="77046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Rak 31"/>
          <p:cNvCxnSpPr/>
          <p:nvPr/>
        </p:nvCxnSpPr>
        <p:spPr>
          <a:xfrm flipV="1">
            <a:off x="7588251" y="2829455"/>
            <a:ext cx="0" cy="38946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Rak 36"/>
          <p:cNvCxnSpPr/>
          <p:nvPr/>
        </p:nvCxnSpPr>
        <p:spPr>
          <a:xfrm flipH="1" flipV="1">
            <a:off x="7539568" y="1765301"/>
            <a:ext cx="59266" cy="4656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Rak 38"/>
          <p:cNvCxnSpPr/>
          <p:nvPr/>
        </p:nvCxnSpPr>
        <p:spPr>
          <a:xfrm flipH="1" flipV="1">
            <a:off x="7543801" y="2408767"/>
            <a:ext cx="59266" cy="4656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Rak 39"/>
          <p:cNvCxnSpPr/>
          <p:nvPr/>
        </p:nvCxnSpPr>
        <p:spPr>
          <a:xfrm flipH="1" flipV="1">
            <a:off x="7560735" y="2849035"/>
            <a:ext cx="59266" cy="4656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Rak 40"/>
          <p:cNvCxnSpPr/>
          <p:nvPr/>
        </p:nvCxnSpPr>
        <p:spPr>
          <a:xfrm flipH="1" flipV="1">
            <a:off x="7564968" y="3158068"/>
            <a:ext cx="59266" cy="4656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0774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Glesa och täta årsringar</a:t>
            </a:r>
            <a:endParaRPr lang="sv-SE" dirty="0"/>
          </a:p>
        </p:txBody>
      </p:sp>
      <p:pic>
        <p:nvPicPr>
          <p:cNvPr id="6" name="Bildobjekt 5" descr="AVT-stam-detalj.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375" y="1925171"/>
            <a:ext cx="4872797" cy="3590299"/>
          </a:xfrm>
          <a:prstGeom prst="rect">
            <a:avLst/>
          </a:prstGeom>
        </p:spPr>
      </p:pic>
      <p:sp>
        <p:nvSpPr>
          <p:cNvPr id="4" name="textruta 3"/>
          <p:cNvSpPr txBox="1"/>
          <p:nvPr/>
        </p:nvSpPr>
        <p:spPr>
          <a:xfrm>
            <a:off x="6967965" y="65372"/>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
        <p:nvSpPr>
          <p:cNvPr id="5" name="Platshållare för innehåll 2"/>
          <p:cNvSpPr>
            <a:spLocks noGrp="1"/>
          </p:cNvSpPr>
          <p:nvPr>
            <p:ph idx="1"/>
          </p:nvPr>
        </p:nvSpPr>
        <p:spPr>
          <a:xfrm>
            <a:off x="163513" y="1590675"/>
            <a:ext cx="3979862" cy="4224347"/>
          </a:xfrm>
        </p:spPr>
        <p:txBody>
          <a:bodyPr>
            <a:normAutofit/>
          </a:bodyPr>
          <a:lstStyle/>
          <a:p>
            <a:r>
              <a:rPr lang="sv-SE" dirty="0" err="1" smtClean="0"/>
              <a:t>Sommarved</a:t>
            </a:r>
            <a:endParaRPr lang="sv-SE" dirty="0" smtClean="0"/>
          </a:p>
          <a:p>
            <a:pPr lvl="1"/>
            <a:r>
              <a:rPr lang="sv-SE" dirty="0" smtClean="0"/>
              <a:t>Mindre cell med tjockare väggar</a:t>
            </a:r>
          </a:p>
          <a:p>
            <a:pPr lvl="1"/>
            <a:r>
              <a:rPr lang="sv-SE" dirty="0" smtClean="0"/>
              <a:t>Mörkare färg</a:t>
            </a:r>
          </a:p>
          <a:p>
            <a:pPr lvl="1"/>
            <a:r>
              <a:rPr lang="sv-SE" dirty="0" smtClean="0"/>
              <a:t>900 kg/m</a:t>
            </a:r>
            <a:r>
              <a:rPr lang="sv-SE" baseline="30000" dirty="0"/>
              <a:t>3</a:t>
            </a:r>
            <a:endParaRPr lang="sv-SE" baseline="30000" dirty="0" smtClean="0"/>
          </a:p>
          <a:p>
            <a:r>
              <a:rPr lang="sv-SE" dirty="0" smtClean="0"/>
              <a:t>Vårved</a:t>
            </a:r>
          </a:p>
          <a:p>
            <a:pPr lvl="1"/>
            <a:r>
              <a:rPr lang="sv-SE" dirty="0" smtClean="0"/>
              <a:t>Stora celler med tunna väggar</a:t>
            </a:r>
          </a:p>
          <a:p>
            <a:pPr lvl="1"/>
            <a:r>
              <a:rPr lang="sv-SE" dirty="0" smtClean="0"/>
              <a:t>Ljus färg</a:t>
            </a:r>
          </a:p>
          <a:p>
            <a:pPr lvl="1"/>
            <a:r>
              <a:rPr lang="sv-SE" dirty="0" smtClean="0"/>
              <a:t>300 kg/m</a:t>
            </a:r>
            <a:r>
              <a:rPr lang="sv-SE" baseline="30000" dirty="0"/>
              <a:t>3</a:t>
            </a:r>
            <a:endParaRPr lang="sv-SE" baseline="30000" dirty="0" smtClean="0"/>
          </a:p>
          <a:p>
            <a:pPr marL="0" indent="0">
              <a:buNone/>
            </a:pPr>
            <a:endParaRPr lang="sv-SE" dirty="0" smtClean="0"/>
          </a:p>
        </p:txBody>
      </p:sp>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21-23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156469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Årsringsavstånd</a:t>
            </a:r>
            <a:endParaRPr lang="sv-SE" dirty="0"/>
          </a:p>
        </p:txBody>
      </p:sp>
      <p:sp>
        <p:nvSpPr>
          <p:cNvPr id="3" name="Platshållare för innehåll 2"/>
          <p:cNvSpPr>
            <a:spLocks noGrp="1"/>
          </p:cNvSpPr>
          <p:nvPr>
            <p:ph idx="1"/>
          </p:nvPr>
        </p:nvSpPr>
        <p:spPr>
          <a:xfrm>
            <a:off x="438923" y="1608667"/>
            <a:ext cx="4096565" cy="4224347"/>
          </a:xfrm>
        </p:spPr>
        <p:txBody>
          <a:bodyPr/>
          <a:lstStyle/>
          <a:p>
            <a:r>
              <a:rPr lang="sv-SE" dirty="0"/>
              <a:t>Årsringsbredd</a:t>
            </a:r>
          </a:p>
          <a:p>
            <a:pPr lvl="1"/>
            <a:r>
              <a:rPr lang="sv-SE" dirty="0"/>
              <a:t>Golv</a:t>
            </a:r>
          </a:p>
          <a:p>
            <a:pPr lvl="1"/>
            <a:r>
              <a:rPr lang="sv-SE" dirty="0"/>
              <a:t>Paneler</a:t>
            </a:r>
          </a:p>
          <a:p>
            <a:pPr lvl="1"/>
            <a:r>
              <a:rPr lang="sv-SE" dirty="0"/>
              <a:t>Spikmotstånd</a:t>
            </a:r>
          </a:p>
          <a:p>
            <a:pPr lvl="1"/>
            <a:r>
              <a:rPr lang="sv-SE" dirty="0"/>
              <a:t>Relief</a:t>
            </a:r>
          </a:p>
          <a:p>
            <a:pPr marL="0" indent="0">
              <a:buNone/>
            </a:pPr>
            <a:endParaRPr lang="sv-S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032" y="1649413"/>
            <a:ext cx="3318005" cy="4136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8011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Styrka 1:</a:t>
            </a:r>
            <a:r>
              <a:rPr lang="sv-SE" dirty="0"/>
              <a:t>3</a:t>
            </a:r>
          </a:p>
        </p:txBody>
      </p:sp>
      <p:sp>
        <p:nvSpPr>
          <p:cNvPr id="3" name="Platshållare för innehåll 2"/>
          <p:cNvSpPr>
            <a:spLocks noGrp="1"/>
          </p:cNvSpPr>
          <p:nvPr>
            <p:ph idx="1"/>
          </p:nvPr>
        </p:nvSpPr>
        <p:spPr>
          <a:xfrm>
            <a:off x="163513" y="1590675"/>
            <a:ext cx="4371975" cy="4224347"/>
          </a:xfrm>
        </p:spPr>
        <p:txBody>
          <a:bodyPr/>
          <a:lstStyle/>
          <a:p>
            <a:r>
              <a:rPr lang="sv-SE" dirty="0" smtClean="0"/>
              <a:t>Fiberriktning</a:t>
            </a:r>
          </a:p>
          <a:p>
            <a:pPr lvl="1"/>
            <a:r>
              <a:rPr lang="sv-SE" dirty="0" smtClean="0"/>
              <a:t>Stark längs fibrerna</a:t>
            </a:r>
          </a:p>
          <a:p>
            <a:pPr lvl="1"/>
            <a:r>
              <a:rPr lang="sv-SE" dirty="0" smtClean="0"/>
              <a:t>Svag vinkelrät fibrerna</a:t>
            </a:r>
          </a:p>
          <a:p>
            <a:pPr marL="0" indent="0">
              <a:buNone/>
            </a:pPr>
            <a:endParaRPr lang="sv-SE" dirty="0" smtClean="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6" name="Bildobjekt 5" descr="AVT-ill21-sid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511" y="2445304"/>
            <a:ext cx="1961162" cy="3339273"/>
          </a:xfrm>
          <a:prstGeom prst="rect">
            <a:avLst/>
          </a:prstGeom>
        </p:spPr>
      </p:pic>
      <p:pic>
        <p:nvPicPr>
          <p:cNvPr id="8" name="Bildobjekt 7" descr="AVT-ill22-sid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045" y="2445305"/>
            <a:ext cx="2598647" cy="3258668"/>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443142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Trä och miljö</a:t>
            </a:r>
            <a:endParaRPr lang="sv-SE" dirty="0"/>
          </a:p>
        </p:txBody>
      </p:sp>
      <p:sp>
        <p:nvSpPr>
          <p:cNvPr id="3" name="Underrubrik 2"/>
          <p:cNvSpPr>
            <a:spLocks noGrp="1"/>
          </p:cNvSpPr>
          <p:nvPr>
            <p:ph type="subTitle" idx="1"/>
          </p:nvPr>
        </p:nvSpPr>
        <p:spPr/>
        <p:txBody>
          <a:bodyPr/>
          <a:lstStyle/>
          <a:p>
            <a:r>
              <a:rPr lang="sv-SE" dirty="0" smtClean="0">
                <a:solidFill>
                  <a:srgbClr val="000000"/>
                </a:solidFill>
              </a:rPr>
              <a:t>Trä från svenska skogar är ett hållbart och förnybart material</a:t>
            </a:r>
          </a:p>
          <a:p>
            <a:r>
              <a:rPr lang="sv-SE" dirty="0" smtClean="0">
                <a:solidFill>
                  <a:srgbClr val="000000"/>
                </a:solidFill>
              </a:rPr>
              <a:t>Trä binder </a:t>
            </a:r>
            <a:r>
              <a:rPr lang="sv-SE" dirty="0" err="1" smtClean="0">
                <a:solidFill>
                  <a:srgbClr val="000000"/>
                </a:solidFill>
              </a:rPr>
              <a:t>koldixoid</a:t>
            </a:r>
            <a:endParaRPr lang="sv-SE" dirty="0">
              <a:solidFill>
                <a:srgbClr val="000000"/>
              </a:solidFill>
            </a:endParaRPr>
          </a:p>
        </p:txBody>
      </p:sp>
      <p:sp>
        <p:nvSpPr>
          <p:cNvPr id="5" name="textruta 4"/>
          <p:cNvSpPr txBox="1"/>
          <p:nvPr/>
        </p:nvSpPr>
        <p:spPr>
          <a:xfrm>
            <a:off x="7497763" y="6098087"/>
            <a:ext cx="129087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5-14</a:t>
            </a:r>
          </a:p>
          <a:p>
            <a:endParaRPr lang="sv-SE" sz="1000" dirty="0">
              <a:solidFill>
                <a:srgbClr val="BFBFBF"/>
              </a:solidFill>
            </a:endParaRPr>
          </a:p>
        </p:txBody>
      </p:sp>
    </p:spTree>
    <p:extLst>
      <p:ext uri="{BB962C8B-B14F-4D97-AF65-F5344CB8AC3E}">
        <p14:creationId xmlns:p14="http://schemas.microsoft.com/office/powerpoint/2010/main" val="13911237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Styrka 2</a:t>
            </a:r>
            <a:r>
              <a:rPr lang="sv-SE" dirty="0" smtClean="0"/>
              <a:t>:</a:t>
            </a:r>
            <a:r>
              <a:rPr lang="sv-SE" dirty="0"/>
              <a:t>3</a:t>
            </a:r>
          </a:p>
        </p:txBody>
      </p:sp>
      <p:sp>
        <p:nvSpPr>
          <p:cNvPr id="9" name="Platshållare för innehåll 2"/>
          <p:cNvSpPr>
            <a:spLocks noGrp="1"/>
          </p:cNvSpPr>
          <p:nvPr>
            <p:ph idx="1"/>
          </p:nvPr>
        </p:nvSpPr>
        <p:spPr>
          <a:xfrm>
            <a:off x="155575" y="1590675"/>
            <a:ext cx="4229100" cy="4224347"/>
          </a:xfrm>
        </p:spPr>
        <p:txBody>
          <a:bodyPr/>
          <a:lstStyle/>
          <a:p>
            <a:r>
              <a:rPr lang="sv-SE" dirty="0"/>
              <a:t>Fiberriktning</a:t>
            </a:r>
          </a:p>
          <a:p>
            <a:pPr lvl="1"/>
            <a:r>
              <a:rPr lang="sv-SE" dirty="0"/>
              <a:t>Stark längs fibrerna</a:t>
            </a:r>
          </a:p>
          <a:p>
            <a:pPr lvl="1"/>
            <a:r>
              <a:rPr lang="sv-SE" dirty="0"/>
              <a:t>Svag vinkelrät fibrerna</a:t>
            </a:r>
          </a:p>
          <a:p>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509" y="1544638"/>
            <a:ext cx="3727450" cy="4211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2402721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Styrka 3:3</a:t>
            </a:r>
            <a:endParaRPr lang="sv-SE" dirty="0"/>
          </a:p>
        </p:txBody>
      </p:sp>
      <p:sp>
        <p:nvSpPr>
          <p:cNvPr id="3" name="Platshållare för innehåll 2"/>
          <p:cNvSpPr>
            <a:spLocks noGrp="1"/>
          </p:cNvSpPr>
          <p:nvPr>
            <p:ph idx="1"/>
          </p:nvPr>
        </p:nvSpPr>
        <p:spPr>
          <a:xfrm>
            <a:off x="155575" y="1550054"/>
            <a:ext cx="3953690" cy="4224347"/>
          </a:xfrm>
        </p:spPr>
        <p:txBody>
          <a:bodyPr/>
          <a:lstStyle/>
          <a:p>
            <a:r>
              <a:rPr lang="sv-SE" dirty="0" smtClean="0"/>
              <a:t>Kvistars storlek och placering</a:t>
            </a:r>
            <a:endParaRPr lang="sv-SE" dirty="0"/>
          </a:p>
          <a:p>
            <a:endParaRPr lang="sv-SE" dirty="0"/>
          </a:p>
          <a:p>
            <a:r>
              <a:rPr lang="sv-SE" dirty="0"/>
              <a:t>Snedfibrighet</a:t>
            </a:r>
          </a:p>
          <a:p>
            <a:endParaRPr lang="sv-SE" dirty="0"/>
          </a:p>
          <a:p>
            <a:r>
              <a:rPr lang="sv-SE" dirty="0"/>
              <a:t>Hållfasthetssortering</a:t>
            </a:r>
          </a:p>
          <a:p>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6" name="Bildobjekt 5" descr="fiberstörning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263" y="1788373"/>
            <a:ext cx="4313113" cy="3054097"/>
          </a:xfrm>
          <a:prstGeom prst="rect">
            <a:avLst/>
          </a:prstGeom>
        </p:spPr>
      </p:pic>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24-25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3709138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 som värmeisolering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4" name="Bildobjekt 3" descr="AVT-värmeledningsförmåg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595" y="1177186"/>
            <a:ext cx="4210517" cy="4943541"/>
          </a:xfrm>
          <a:prstGeom prst="rect">
            <a:avLst/>
          </a:prstGeom>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3561334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Brand</a:t>
            </a:r>
            <a:endParaRPr lang="sv-SE" dirty="0"/>
          </a:p>
        </p:txBody>
      </p:sp>
      <p:sp>
        <p:nvSpPr>
          <p:cNvPr id="3" name="Platshållare för innehåll 2"/>
          <p:cNvSpPr>
            <a:spLocks noGrp="1"/>
          </p:cNvSpPr>
          <p:nvPr>
            <p:ph idx="1"/>
          </p:nvPr>
        </p:nvSpPr>
        <p:spPr>
          <a:xfrm>
            <a:off x="163512" y="1590675"/>
            <a:ext cx="4397375" cy="4224347"/>
          </a:xfrm>
        </p:spPr>
        <p:txBody>
          <a:bodyPr/>
          <a:lstStyle/>
          <a:p>
            <a:r>
              <a:rPr lang="sv-SE" dirty="0" smtClean="0"/>
              <a:t>Trä brinner, men inte fort</a:t>
            </a:r>
          </a:p>
          <a:p>
            <a:pPr lvl="1"/>
            <a:r>
              <a:rPr lang="sv-SE" dirty="0" smtClean="0"/>
              <a:t>Cirka 0,5 </a:t>
            </a:r>
            <a:r>
              <a:rPr lang="sv-SE" dirty="0"/>
              <a:t>–</a:t>
            </a:r>
            <a:r>
              <a:rPr lang="sv-SE" dirty="0" smtClean="0"/>
              <a:t> 1,0 mm/minut </a:t>
            </a:r>
          </a:p>
          <a:p>
            <a:endParaRPr lang="sv-SE" dirty="0" smtClean="0"/>
          </a:p>
          <a:p>
            <a:r>
              <a:rPr lang="sv-SE" dirty="0" smtClean="0"/>
              <a:t>Det trä som inte brinner bibehåller i stort sett sin hållfasthet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953" y="1649413"/>
            <a:ext cx="4236885" cy="25105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Bildobjekt 3" descr="AVT-foto13-sid2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113" y="4235204"/>
            <a:ext cx="2918760" cy="1978271"/>
          </a:xfrm>
          <a:prstGeom prst="rect">
            <a:avLst/>
          </a:prstGeom>
        </p:spPr>
      </p:pic>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26</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119632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Beständighet</a:t>
            </a:r>
            <a:endParaRPr lang="sv-SE" dirty="0"/>
          </a:p>
        </p:txBody>
      </p:sp>
      <p:sp>
        <p:nvSpPr>
          <p:cNvPr id="3" name="Platshållare för innehåll 2"/>
          <p:cNvSpPr>
            <a:spLocks noGrp="1"/>
          </p:cNvSpPr>
          <p:nvPr>
            <p:ph idx="1"/>
          </p:nvPr>
        </p:nvSpPr>
        <p:spPr>
          <a:xfrm>
            <a:off x="163513" y="1590675"/>
            <a:ext cx="4589462" cy="4224347"/>
          </a:xfrm>
        </p:spPr>
        <p:txBody>
          <a:bodyPr>
            <a:normAutofit lnSpcReduction="10000"/>
          </a:bodyPr>
          <a:lstStyle/>
          <a:p>
            <a:r>
              <a:rPr lang="sv-SE" dirty="0" smtClean="0"/>
              <a:t>Tekniskt fuktskydd</a:t>
            </a:r>
          </a:p>
          <a:p>
            <a:pPr lvl="1"/>
            <a:r>
              <a:rPr lang="sv-SE" dirty="0" smtClean="0"/>
              <a:t>Fukttekniskt rätt utformade lösningar</a:t>
            </a:r>
          </a:p>
          <a:p>
            <a:endParaRPr lang="sv-SE" dirty="0" smtClean="0"/>
          </a:p>
          <a:p>
            <a:r>
              <a:rPr lang="sv-SE" dirty="0" smtClean="0"/>
              <a:t>Naturlig beständighet</a:t>
            </a:r>
          </a:p>
          <a:p>
            <a:pPr lvl="1"/>
            <a:r>
              <a:rPr lang="sv-SE" dirty="0" smtClean="0"/>
              <a:t>Kärnved hos olika träslag</a:t>
            </a:r>
          </a:p>
          <a:p>
            <a:endParaRPr lang="sv-SE" dirty="0" smtClean="0"/>
          </a:p>
          <a:p>
            <a:r>
              <a:rPr lang="sv-SE" dirty="0" smtClean="0"/>
              <a:t>Kemiskt träskydd</a:t>
            </a:r>
          </a:p>
          <a:p>
            <a:pPr lvl="1"/>
            <a:r>
              <a:rPr lang="sv-SE" dirty="0" smtClean="0"/>
              <a:t>Impregnering </a:t>
            </a:r>
          </a:p>
          <a:p>
            <a:endParaRPr lang="sv-SE" dirty="0" smtClean="0"/>
          </a:p>
          <a:p>
            <a:r>
              <a:rPr lang="sv-SE" dirty="0" smtClean="0"/>
              <a:t>Värmebehandlat trä </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102" y="1709959"/>
            <a:ext cx="3106708" cy="4024892"/>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6080059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Naturlig beständighet hos kärnved</a:t>
            </a:r>
            <a:endParaRPr lang="sv-SE" dirty="0"/>
          </a:p>
        </p:txBody>
      </p:sp>
      <p:sp>
        <p:nvSpPr>
          <p:cNvPr id="6" name="textruta 5"/>
          <p:cNvSpPr txBox="1"/>
          <p:nvPr/>
        </p:nvSpPr>
        <p:spPr>
          <a:xfrm>
            <a:off x="1425521" y="5560185"/>
            <a:ext cx="6270733" cy="646331"/>
          </a:xfrm>
          <a:prstGeom prst="rect">
            <a:avLst/>
          </a:prstGeom>
          <a:noFill/>
        </p:spPr>
        <p:txBody>
          <a:bodyPr wrap="square" rtlCol="0">
            <a:spAutoFit/>
          </a:bodyPr>
          <a:lstStyle/>
          <a:p>
            <a:pPr algn="ctr"/>
            <a:r>
              <a:rPr lang="sv-SE" dirty="0" smtClean="0"/>
              <a:t>Kärnveden är beständigare än splintveden hos många träslag. </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4" name="Bildobjekt 3" descr="Skärmavbild 2014-09-14 kl. 12.5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 y="1459076"/>
            <a:ext cx="4290627" cy="3760192"/>
          </a:xfrm>
          <a:prstGeom prst="rect">
            <a:avLst/>
          </a:prstGeom>
        </p:spPr>
      </p:pic>
      <p:pic>
        <p:nvPicPr>
          <p:cNvPr id="8" name="Bildobjekt 7" descr="Skärmavbild 2014-09-14 kl. 12.5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613" y="1425688"/>
            <a:ext cx="4036842" cy="2701609"/>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581550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Faktorer för röta</a:t>
            </a:r>
            <a:endParaRPr lang="sv-SE" dirty="0"/>
          </a:p>
        </p:txBody>
      </p:sp>
      <p:sp>
        <p:nvSpPr>
          <p:cNvPr id="3" name="Platshållare för innehåll 2"/>
          <p:cNvSpPr>
            <a:spLocks noGrp="1"/>
          </p:cNvSpPr>
          <p:nvPr>
            <p:ph idx="1"/>
          </p:nvPr>
        </p:nvSpPr>
        <p:spPr>
          <a:xfrm>
            <a:off x="163513" y="1590675"/>
            <a:ext cx="4397375" cy="4224347"/>
          </a:xfrm>
        </p:spPr>
        <p:txBody>
          <a:bodyPr/>
          <a:lstStyle/>
          <a:p>
            <a:r>
              <a:rPr lang="sv-SE" dirty="0" smtClean="0"/>
              <a:t>Fukt</a:t>
            </a:r>
          </a:p>
          <a:p>
            <a:r>
              <a:rPr lang="sv-SE" dirty="0" smtClean="0"/>
              <a:t>Näring</a:t>
            </a:r>
          </a:p>
          <a:p>
            <a:r>
              <a:rPr lang="sv-SE" dirty="0" smtClean="0"/>
              <a:t>Temperatur</a:t>
            </a:r>
          </a:p>
          <a:p>
            <a:r>
              <a:rPr lang="sv-SE" dirty="0" smtClean="0"/>
              <a:t>Syre</a:t>
            </a:r>
          </a:p>
          <a:p>
            <a:endParaRPr lang="sv-SE" dirty="0" smtClean="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1649413"/>
            <a:ext cx="4233863" cy="355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Platshållare för innehåll 2"/>
          <p:cNvSpPr txBox="1">
            <a:spLocks/>
          </p:cNvSpPr>
          <p:nvPr/>
        </p:nvSpPr>
        <p:spPr>
          <a:xfrm>
            <a:off x="163514" y="3654715"/>
            <a:ext cx="4229099" cy="143843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dirty="0"/>
              <a:t>A</a:t>
            </a:r>
            <a:r>
              <a:rPr lang="sv-SE" dirty="0" smtClean="0"/>
              <a:t>lla måste vara </a:t>
            </a:r>
            <a:r>
              <a:rPr lang="sv-SE" dirty="0"/>
              <a:t>gynnsamma för att röta </a:t>
            </a:r>
            <a:r>
              <a:rPr lang="sv-SE" dirty="0" smtClean="0"/>
              <a:t>ska uppkomma!</a:t>
            </a:r>
            <a:endParaRPr lang="sv-SE" dirty="0"/>
          </a:p>
          <a:p>
            <a:endParaRPr lang="sv-SE" dirty="0" smtClean="0"/>
          </a:p>
        </p:txBody>
      </p:sp>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8413807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Värmebehandlat trä</a:t>
            </a:r>
            <a:endParaRPr lang="sv-SE" dirty="0"/>
          </a:p>
        </p:txBody>
      </p:sp>
      <p:sp>
        <p:nvSpPr>
          <p:cNvPr id="3" name="Platshållare för innehåll 2"/>
          <p:cNvSpPr>
            <a:spLocks noGrp="1"/>
          </p:cNvSpPr>
          <p:nvPr>
            <p:ph idx="1"/>
          </p:nvPr>
        </p:nvSpPr>
        <p:spPr>
          <a:xfrm>
            <a:off x="163513" y="1590675"/>
            <a:ext cx="4397375" cy="4224347"/>
          </a:xfrm>
        </p:spPr>
        <p:txBody>
          <a:bodyPr>
            <a:normAutofit lnSpcReduction="10000"/>
          </a:bodyPr>
          <a:lstStyle/>
          <a:p>
            <a:r>
              <a:rPr lang="sv-SE" dirty="0" smtClean="0"/>
              <a:t>Upphettas utan att det får brinna</a:t>
            </a:r>
          </a:p>
          <a:p>
            <a:pPr lvl="1"/>
            <a:r>
              <a:rPr lang="sv-SE" dirty="0" smtClean="0"/>
              <a:t>160 – 220 </a:t>
            </a:r>
            <a:r>
              <a:rPr lang="sv-SE" baseline="30000" dirty="0" smtClean="0"/>
              <a:t>°</a:t>
            </a:r>
            <a:r>
              <a:rPr lang="sv-SE" dirty="0" smtClean="0"/>
              <a:t>C</a:t>
            </a:r>
          </a:p>
          <a:p>
            <a:endParaRPr lang="sv-SE" dirty="0" smtClean="0"/>
          </a:p>
          <a:p>
            <a:r>
              <a:rPr lang="sv-SE" dirty="0" smtClean="0"/>
              <a:t>Påverkar trä kemiskt och fysiskt</a:t>
            </a:r>
          </a:p>
          <a:p>
            <a:pPr lvl="1"/>
            <a:r>
              <a:rPr lang="sv-SE" dirty="0" smtClean="0"/>
              <a:t>Förbättrad beständighet</a:t>
            </a:r>
          </a:p>
          <a:p>
            <a:pPr lvl="1"/>
            <a:r>
              <a:rPr lang="sv-SE" dirty="0" smtClean="0"/>
              <a:t>Lägre hållfasthet </a:t>
            </a:r>
          </a:p>
          <a:p>
            <a:pPr lvl="1"/>
            <a:r>
              <a:rPr lang="sv-SE" dirty="0" smtClean="0"/>
              <a:t>Sprött = brott utan förvarning</a:t>
            </a:r>
          </a:p>
          <a:p>
            <a:pPr lvl="1"/>
            <a:r>
              <a:rPr lang="sv-SE" dirty="0" smtClean="0"/>
              <a:t>Mindre fuktrörligt</a:t>
            </a:r>
          </a:p>
          <a:p>
            <a:pPr lvl="1"/>
            <a:r>
              <a:rPr lang="sv-SE" dirty="0" smtClean="0"/>
              <a:t>Doftar ”bastu” första tiden</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pic>
        <p:nvPicPr>
          <p:cNvPr id="4" name="Bildobjekt 3" descr="AVT-tabell25-sid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279" y="1632973"/>
            <a:ext cx="4135988" cy="2039730"/>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2169590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Trä som material</a:t>
            </a:r>
            <a:endParaRPr lang="sv-SE" dirty="0"/>
          </a:p>
        </p:txBody>
      </p:sp>
      <p:sp>
        <p:nvSpPr>
          <p:cNvPr id="3" name="Platshållare för innehåll 2"/>
          <p:cNvSpPr>
            <a:spLocks noGrp="1"/>
          </p:cNvSpPr>
          <p:nvPr>
            <p:ph idx="1"/>
          </p:nvPr>
        </p:nvSpPr>
        <p:spPr>
          <a:xfrm>
            <a:off x="155575" y="1662113"/>
            <a:ext cx="8618571" cy="4224347"/>
          </a:xfrm>
        </p:spPr>
        <p:txBody>
          <a:bodyPr>
            <a:normAutofit/>
          </a:bodyPr>
          <a:lstStyle/>
          <a:p>
            <a:pPr marL="457200" indent="-457200">
              <a:buFont typeface="+mj-lt"/>
              <a:buAutoNum type="arabicPeriod"/>
            </a:pPr>
            <a:r>
              <a:rPr lang="sv-SE" dirty="0" smtClean="0"/>
              <a:t>Hur många år tar det i Mellansverige från planta till stock?</a:t>
            </a:r>
            <a:br>
              <a:rPr lang="sv-SE" dirty="0" smtClean="0"/>
            </a:br>
            <a:endParaRPr lang="sv-SE" dirty="0" smtClean="0"/>
          </a:p>
          <a:p>
            <a:pPr marL="457200" indent="-457200">
              <a:buFont typeface="+mj-lt"/>
              <a:buAutoNum type="arabicPeriod"/>
            </a:pPr>
            <a:r>
              <a:rPr lang="sv-SE" dirty="0" smtClean="0"/>
              <a:t>Har trä samma uppbyggnad inom hela stammen?</a:t>
            </a:r>
            <a:br>
              <a:rPr lang="sv-SE" dirty="0" smtClean="0"/>
            </a:br>
            <a:endParaRPr lang="sv-SE" dirty="0" smtClean="0"/>
          </a:p>
          <a:p>
            <a:pPr marL="457200" indent="-457200">
              <a:buFont typeface="+mj-lt"/>
              <a:buAutoNum type="arabicPeriod"/>
            </a:pPr>
            <a:r>
              <a:rPr lang="sv-SE" dirty="0" smtClean="0"/>
              <a:t>Varför syns inte granens kärnved?</a:t>
            </a:r>
            <a:br>
              <a:rPr lang="sv-SE" dirty="0" smtClean="0"/>
            </a:br>
            <a:endParaRPr lang="sv-SE" dirty="0" smtClean="0"/>
          </a:p>
          <a:p>
            <a:pPr marL="457200" indent="-457200">
              <a:buFont typeface="+mj-lt"/>
              <a:buAutoNum type="arabicPeriod"/>
            </a:pPr>
            <a:r>
              <a:rPr lang="sv-SE" dirty="0" smtClean="0"/>
              <a:t>Är årsringsavstånd ett tveksamt mått på virkeskvalitet?</a:t>
            </a:r>
            <a:br>
              <a:rPr lang="sv-SE" dirty="0" smtClean="0"/>
            </a:br>
            <a:endParaRPr lang="sv-SE" dirty="0" smtClean="0"/>
          </a:p>
          <a:p>
            <a:pPr marL="457200" indent="-457200">
              <a:buFont typeface="+mj-lt"/>
              <a:buAutoNum type="arabicPeriod"/>
            </a:pPr>
            <a:r>
              <a:rPr lang="sv-SE" dirty="0" smtClean="0"/>
              <a:t>Varför har trä så olika hållfasthet i olika riktningar?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Tree>
    <p:extLst>
      <p:ext uri="{BB962C8B-B14F-4D97-AF65-F5344CB8AC3E}">
        <p14:creationId xmlns:p14="http://schemas.microsoft.com/office/powerpoint/2010/main" val="601382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466471" cy="4224347"/>
          </a:xfrm>
        </p:spPr>
        <p:txBody>
          <a:bodyPr>
            <a:normAutofit fontScale="92500" lnSpcReduction="20000"/>
          </a:bodyPr>
          <a:lstStyle/>
          <a:p>
            <a:pPr marL="457200" lvl="0" indent="-457200">
              <a:buFont typeface="+mj-lt"/>
              <a:buAutoNum type="arabicPeriod"/>
            </a:pPr>
            <a:r>
              <a:rPr lang="sv-SE" dirty="0"/>
              <a:t>Hur många år tar det i Mellansverige från planta till stock?</a:t>
            </a:r>
            <a:br>
              <a:rPr lang="sv-SE" dirty="0"/>
            </a:br>
            <a:r>
              <a:rPr lang="sv-SE" dirty="0">
                <a:solidFill>
                  <a:srgbClr val="FF0000"/>
                </a:solidFill>
              </a:rPr>
              <a:t>Ca 80 år.</a:t>
            </a:r>
          </a:p>
          <a:p>
            <a:pPr marL="457200" lvl="0" indent="-457200">
              <a:buFont typeface="+mj-lt"/>
              <a:buAutoNum type="arabicPeriod"/>
            </a:pPr>
            <a:r>
              <a:rPr lang="sv-SE" dirty="0"/>
              <a:t>Har trä samma uppbyggnad inom hela stammen?</a:t>
            </a:r>
            <a:br>
              <a:rPr lang="sv-SE" dirty="0"/>
            </a:br>
            <a:r>
              <a:rPr lang="sv-SE" dirty="0">
                <a:solidFill>
                  <a:srgbClr val="FF0000"/>
                </a:solidFill>
              </a:rPr>
              <a:t>Trädet innehåller olika sorters ved både i höjdled och i olika delar av tvärsnittet.</a:t>
            </a:r>
          </a:p>
          <a:p>
            <a:pPr marL="457200" lvl="0" indent="-457200">
              <a:buFont typeface="+mj-lt"/>
              <a:buAutoNum type="arabicPeriod"/>
            </a:pPr>
            <a:r>
              <a:rPr lang="sv-SE" dirty="0"/>
              <a:t>Varför syns inte granens kärnved?</a:t>
            </a:r>
            <a:br>
              <a:rPr lang="sv-SE" dirty="0"/>
            </a:br>
            <a:r>
              <a:rPr lang="sv-SE" dirty="0">
                <a:solidFill>
                  <a:srgbClr val="FF0000"/>
                </a:solidFill>
              </a:rPr>
              <a:t>I granens kärnved lagras inte in några nya ämnen som det gör hos furan.</a:t>
            </a:r>
          </a:p>
          <a:p>
            <a:pPr marL="457200" indent="-457200">
              <a:buFont typeface="+mj-lt"/>
              <a:buAutoNum type="arabicPeriod"/>
            </a:pPr>
            <a:r>
              <a:rPr lang="sv-SE" dirty="0"/>
              <a:t>Är årsringsavstånd ett tveksamt mått på virkeskvalitet?</a:t>
            </a:r>
            <a:br>
              <a:rPr lang="sv-SE" dirty="0"/>
            </a:br>
            <a:r>
              <a:rPr lang="sv-SE" dirty="0">
                <a:solidFill>
                  <a:srgbClr val="FF0000"/>
                </a:solidFill>
              </a:rPr>
              <a:t>Ja.</a:t>
            </a:r>
          </a:p>
          <a:p>
            <a:pPr marL="457200" indent="-457200">
              <a:buFont typeface="+mj-lt"/>
              <a:buAutoNum type="arabicPeriod"/>
            </a:pPr>
            <a:r>
              <a:rPr lang="sv-SE" dirty="0"/>
              <a:t>Varför har trä så olika hållfasthet i olika riktningar?</a:t>
            </a:r>
            <a:br>
              <a:rPr lang="sv-SE" dirty="0"/>
            </a:br>
            <a:r>
              <a:rPr lang="sv-SE" dirty="0">
                <a:solidFill>
                  <a:srgbClr val="FF0000"/>
                </a:solidFill>
              </a:rPr>
              <a:t>Trä har en sorts fiberstruktur. Längs och tvärs fibrerna blir helt olika egenskaper.</a:t>
            </a:r>
          </a:p>
        </p:txBody>
      </p:sp>
      <p:sp>
        <p:nvSpPr>
          <p:cNvPr id="4" name="Rubrik 1"/>
          <p:cNvSpPr>
            <a:spLocks noGrp="1"/>
          </p:cNvSpPr>
          <p:nvPr>
            <p:ph type="title"/>
          </p:nvPr>
        </p:nvSpPr>
        <p:spPr>
          <a:xfrm>
            <a:off x="457200" y="274638"/>
            <a:ext cx="8229600" cy="1143000"/>
          </a:xfrm>
        </p:spPr>
        <p:txBody>
          <a:bodyPr/>
          <a:lstStyle/>
          <a:p>
            <a:r>
              <a:rPr lang="sv-SE" dirty="0" smtClean="0"/>
              <a:t>Svar om Trä som material</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som material</a:t>
            </a:r>
            <a:endParaRPr lang="sv-SE" sz="1200" dirty="0">
              <a:solidFill>
                <a:srgbClr val="A6A6A6"/>
              </a:solidFill>
              <a:latin typeface="Arial"/>
              <a:cs typeface="Arial"/>
            </a:endParaRPr>
          </a:p>
        </p:txBody>
      </p:sp>
    </p:spTree>
    <p:extLst>
      <p:ext uri="{BB962C8B-B14F-4D97-AF65-F5344CB8AC3E}">
        <p14:creationId xmlns:p14="http://schemas.microsoft.com/office/powerpoint/2010/main" val="8917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H</a:t>
            </a:r>
            <a:r>
              <a:rPr lang="sv-SE" dirty="0" smtClean="0"/>
              <a:t>ållbarhet</a:t>
            </a:r>
            <a:endParaRPr lang="sv-SE" dirty="0"/>
          </a:p>
        </p:txBody>
      </p:sp>
      <p:sp>
        <p:nvSpPr>
          <p:cNvPr id="3" name="Platshållare för innehåll 2"/>
          <p:cNvSpPr>
            <a:spLocks noGrp="1"/>
          </p:cNvSpPr>
          <p:nvPr>
            <p:ph idx="1"/>
          </p:nvPr>
        </p:nvSpPr>
        <p:spPr>
          <a:xfrm>
            <a:off x="163513" y="1590675"/>
            <a:ext cx="4410076" cy="4323048"/>
          </a:xfrm>
        </p:spPr>
        <p:txBody>
          <a:bodyPr/>
          <a:lstStyle/>
          <a:p>
            <a:r>
              <a:rPr lang="sv-SE" dirty="0" smtClean="0"/>
              <a:t>Svenskt skogsbruk är</a:t>
            </a:r>
            <a:br>
              <a:rPr lang="sv-SE" dirty="0" smtClean="0"/>
            </a:br>
            <a:r>
              <a:rPr lang="sv-SE" dirty="0" smtClean="0"/>
              <a:t>hållbart</a:t>
            </a:r>
            <a:br>
              <a:rPr lang="sv-SE" dirty="0" smtClean="0"/>
            </a:br>
            <a:endParaRPr lang="sv-SE" dirty="0" smtClean="0"/>
          </a:p>
          <a:p>
            <a:r>
              <a:rPr lang="sv-SE" dirty="0" smtClean="0"/>
              <a:t>Trä är ett hållbart material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8" name="Picture 2" descr="E:\AVT-bilder\Tabeller\AVT-tabell01-sid05.jpg"/>
          <p:cNvPicPr>
            <a:picLocks noChangeAspect="1" noChangeArrowheads="1"/>
          </p:cNvPicPr>
          <p:nvPr/>
        </p:nvPicPr>
        <p:blipFill rotWithShape="1">
          <a:blip r:embed="rId3">
            <a:extLst>
              <a:ext uri="{28A0092B-C50C-407E-A947-70E740481C1C}">
                <a14:useLocalDpi xmlns:a14="http://schemas.microsoft.com/office/drawing/2010/main" val="0"/>
              </a:ext>
            </a:extLst>
          </a:blip>
          <a:srcRect t="-702"/>
          <a:stretch/>
        </p:blipFill>
        <p:spPr bwMode="auto">
          <a:xfrm>
            <a:off x="4760913" y="1663699"/>
            <a:ext cx="3995436" cy="2380079"/>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7" t="-16700" r="297" b="-1443"/>
          <a:stretch/>
        </p:blipFill>
        <p:spPr bwMode="auto">
          <a:xfrm>
            <a:off x="4760913" y="3778742"/>
            <a:ext cx="2872827" cy="23995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ruta 8"/>
          <p:cNvSpPr txBox="1"/>
          <p:nvPr/>
        </p:nvSpPr>
        <p:spPr>
          <a:xfrm>
            <a:off x="7677300" y="6098087"/>
            <a:ext cx="1111339"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5</a:t>
            </a:r>
          </a:p>
          <a:p>
            <a:endParaRPr lang="sv-SE" sz="1000" dirty="0">
              <a:solidFill>
                <a:srgbClr val="BFBFBF"/>
              </a:solidFill>
            </a:endParaRPr>
          </a:p>
        </p:txBody>
      </p:sp>
    </p:spTree>
    <p:extLst>
      <p:ext uri="{BB962C8B-B14F-4D97-AF65-F5344CB8AC3E}">
        <p14:creationId xmlns:p14="http://schemas.microsoft.com/office/powerpoint/2010/main" val="8324764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Trä och fukt</a:t>
            </a:r>
            <a:endParaRPr lang="sv-SE" dirty="0"/>
          </a:p>
        </p:txBody>
      </p:sp>
      <p:sp>
        <p:nvSpPr>
          <p:cNvPr id="3" name="Underrubrik 2"/>
          <p:cNvSpPr>
            <a:spLocks noGrp="1"/>
          </p:cNvSpPr>
          <p:nvPr>
            <p:ph type="subTitle" idx="1"/>
          </p:nvPr>
        </p:nvSpPr>
        <p:spPr/>
        <p:txBody>
          <a:bodyPr/>
          <a:lstStyle/>
          <a:p>
            <a:r>
              <a:rPr lang="sv-SE" dirty="0" smtClean="0">
                <a:solidFill>
                  <a:srgbClr val="000000"/>
                </a:solidFill>
              </a:rPr>
              <a:t>Fuktinnehåll</a:t>
            </a:r>
          </a:p>
          <a:p>
            <a:r>
              <a:rPr lang="sv-SE" dirty="0" smtClean="0">
                <a:solidFill>
                  <a:srgbClr val="000000"/>
                </a:solidFill>
              </a:rPr>
              <a:t>Fuktrörelser</a:t>
            </a:r>
          </a:p>
          <a:p>
            <a:r>
              <a:rPr lang="sv-SE" dirty="0" smtClean="0">
                <a:solidFill>
                  <a:srgbClr val="000000"/>
                </a:solidFill>
              </a:rPr>
              <a:t>Mikroorganismer</a:t>
            </a:r>
            <a:endParaRPr lang="sv-SE" dirty="0">
              <a:solidFill>
                <a:srgbClr val="000000"/>
              </a:solidFill>
            </a:endParaRPr>
          </a:p>
        </p:txBody>
      </p:sp>
      <p:sp>
        <p:nvSpPr>
          <p:cNvPr id="4" name="textruta 3"/>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28-35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0843699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Fuktinnehåll</a:t>
            </a:r>
            <a:endParaRPr lang="sv-SE" dirty="0"/>
          </a:p>
        </p:txBody>
      </p:sp>
      <p:sp>
        <p:nvSpPr>
          <p:cNvPr id="3" name="Platshållare för innehåll 2"/>
          <p:cNvSpPr>
            <a:spLocks noGrp="1"/>
          </p:cNvSpPr>
          <p:nvPr>
            <p:ph idx="1"/>
          </p:nvPr>
        </p:nvSpPr>
        <p:spPr>
          <a:xfrm>
            <a:off x="155575" y="1774825"/>
            <a:ext cx="4419600" cy="4224347"/>
          </a:xfrm>
        </p:spPr>
        <p:txBody>
          <a:bodyPr/>
          <a:lstStyle/>
          <a:p>
            <a:r>
              <a:rPr lang="sv-SE" dirty="0" smtClean="0"/>
              <a:t>Fukt i trä </a:t>
            </a:r>
          </a:p>
          <a:p>
            <a:pPr lvl="1"/>
            <a:r>
              <a:rPr lang="sv-SE" dirty="0" smtClean="0"/>
              <a:t>I cellväggen – I cellhålrummet</a:t>
            </a:r>
          </a:p>
          <a:p>
            <a:pPr marL="457200" lvl="1" indent="0">
              <a:buNone/>
            </a:pPr>
            <a:endParaRPr lang="sv-SE" dirty="0" smtClean="0"/>
          </a:p>
          <a:p>
            <a:r>
              <a:rPr lang="sv-SE" dirty="0" smtClean="0"/>
              <a:t>Fuktkvot</a:t>
            </a:r>
          </a:p>
          <a:p>
            <a:pPr lvl="1"/>
            <a:r>
              <a:rPr lang="sv-SE" dirty="0" smtClean="0"/>
              <a:t>Mäta fuktkvot</a:t>
            </a:r>
          </a:p>
          <a:p>
            <a:pPr lvl="1"/>
            <a:r>
              <a:rPr lang="sv-SE" dirty="0" smtClean="0"/>
              <a:t>Skatta fuktkvot</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5" name="Bildobjekt 4" descr="AVT-tabell17-sid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939" y="1834879"/>
            <a:ext cx="4054169" cy="2276939"/>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0580942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Cellens uppbyggnad</a:t>
            </a:r>
            <a:endParaRPr lang="sv-SE" dirty="0"/>
          </a:p>
        </p:txBody>
      </p:sp>
      <p:pic>
        <p:nvPicPr>
          <p:cNvPr id="4" name="Bildobjekt 3" descr="AVT-ill13-sid22.jpg"/>
          <p:cNvPicPr>
            <a:picLocks noChangeAspect="1"/>
          </p:cNvPicPr>
          <p:nvPr/>
        </p:nvPicPr>
        <p:blipFill rotWithShape="1">
          <a:blip r:embed="rId3">
            <a:extLst>
              <a:ext uri="{28A0092B-C50C-407E-A947-70E740481C1C}">
                <a14:useLocalDpi xmlns:a14="http://schemas.microsoft.com/office/drawing/2010/main" val="0"/>
              </a:ext>
            </a:extLst>
          </a:blip>
          <a:srcRect r="47100" b="13734"/>
          <a:stretch/>
        </p:blipFill>
        <p:spPr>
          <a:xfrm>
            <a:off x="2408238" y="1468622"/>
            <a:ext cx="1725860" cy="4271062"/>
          </a:xfrm>
          <a:prstGeom prst="rect">
            <a:avLst/>
          </a:prstGeom>
        </p:spPr>
      </p:pic>
      <p:pic>
        <p:nvPicPr>
          <p:cNvPr id="5" name="Bildobjekt 4" descr="AVT-ill13-sid22.jpg"/>
          <p:cNvPicPr>
            <a:picLocks noChangeAspect="1"/>
          </p:cNvPicPr>
          <p:nvPr/>
        </p:nvPicPr>
        <p:blipFill rotWithShape="1">
          <a:blip r:embed="rId3">
            <a:extLst>
              <a:ext uri="{28A0092B-C50C-407E-A947-70E740481C1C}">
                <a14:useLocalDpi xmlns:a14="http://schemas.microsoft.com/office/drawing/2010/main" val="0"/>
              </a:ext>
            </a:extLst>
          </a:blip>
          <a:srcRect l="52373"/>
          <a:stretch/>
        </p:blipFill>
        <p:spPr>
          <a:xfrm>
            <a:off x="5364006" y="1443643"/>
            <a:ext cx="1423739" cy="4536470"/>
          </a:xfrm>
          <a:prstGeom prst="rect">
            <a:avLst/>
          </a:prstGeom>
        </p:spPr>
      </p:pic>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21-22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4376987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Fuktkvot 1:2</a:t>
            </a:r>
            <a:endParaRPr lang="sv-SE" dirty="0"/>
          </a:p>
        </p:txBody>
      </p:sp>
      <p:sp>
        <p:nvSpPr>
          <p:cNvPr id="3" name="Platshållare för innehåll 2"/>
          <p:cNvSpPr>
            <a:spLocks noGrp="1"/>
          </p:cNvSpPr>
          <p:nvPr>
            <p:ph idx="1"/>
          </p:nvPr>
        </p:nvSpPr>
        <p:spPr>
          <a:xfrm>
            <a:off x="155575" y="1774825"/>
            <a:ext cx="4605338" cy="4224347"/>
          </a:xfrm>
        </p:spPr>
        <p:txBody>
          <a:bodyPr/>
          <a:lstStyle/>
          <a:p>
            <a:r>
              <a:rPr lang="sv-SE" dirty="0" smtClean="0"/>
              <a:t>Mäta fuktkvot - torrviktsmetoden</a:t>
            </a:r>
          </a:p>
          <a:p>
            <a:pPr lvl="1"/>
            <a:r>
              <a:rPr lang="sv-SE" dirty="0" smtClean="0"/>
              <a:t>Väga före och efter torkning</a:t>
            </a:r>
          </a:p>
          <a:p>
            <a:pPr lvl="1"/>
            <a:r>
              <a:rPr lang="sv-SE" dirty="0" smtClean="0"/>
              <a:t>Hela tvärsnittet 300 mm från ände</a:t>
            </a:r>
          </a:p>
          <a:p>
            <a:pPr lvl="1"/>
            <a:r>
              <a:rPr lang="sv-SE" dirty="0" smtClean="0"/>
              <a:t>Enda exakta metoden att använda vid tvist</a:t>
            </a:r>
          </a:p>
          <a:p>
            <a:pPr marL="457200" lvl="1" indent="0">
              <a:buNone/>
            </a:pPr>
            <a:endParaRPr lang="sv-SE" dirty="0"/>
          </a:p>
          <a:p>
            <a:endParaRPr lang="sv-SE" dirty="0"/>
          </a:p>
          <a:p>
            <a:endParaRPr lang="sv-SE" dirty="0" smtClean="0"/>
          </a:p>
          <a:p>
            <a:endParaRPr lang="sv-SE" dirty="0"/>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5" name="Bildobjekt 4" descr="Form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422" y="1929681"/>
            <a:ext cx="4369578" cy="720597"/>
          </a:xfrm>
          <a:prstGeom prst="rect">
            <a:avLst/>
          </a:prstGeom>
        </p:spPr>
      </p:pic>
      <p:sp>
        <p:nvSpPr>
          <p:cNvPr id="6" name="Rektangel 5"/>
          <p:cNvSpPr/>
          <p:nvPr/>
        </p:nvSpPr>
        <p:spPr>
          <a:xfrm>
            <a:off x="4760913" y="1929682"/>
            <a:ext cx="4129488" cy="79166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Rektangel 7"/>
          <p:cNvSpPr/>
          <p:nvPr/>
        </p:nvSpPr>
        <p:spPr>
          <a:xfrm>
            <a:off x="4894649" y="2086919"/>
            <a:ext cx="185351" cy="2677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 name="textruta 3"/>
          <p:cNvSpPr txBox="1"/>
          <p:nvPr/>
        </p:nvSpPr>
        <p:spPr>
          <a:xfrm>
            <a:off x="4825999" y="2042111"/>
            <a:ext cx="338942" cy="338554"/>
          </a:xfrm>
          <a:prstGeom prst="rect">
            <a:avLst/>
          </a:prstGeom>
          <a:noFill/>
        </p:spPr>
        <p:txBody>
          <a:bodyPr wrap="none" rtlCol="0">
            <a:spAutoFit/>
          </a:bodyPr>
          <a:lstStyle/>
          <a:p>
            <a:r>
              <a:rPr lang="sv-SE" sz="1600" i="1" dirty="0" smtClean="0"/>
              <a:t>u</a:t>
            </a:r>
            <a:endParaRPr lang="sv-SE" sz="1600" i="1" dirty="0"/>
          </a:p>
        </p:txBody>
      </p:sp>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605339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Fuktkvot 2:2</a:t>
            </a:r>
            <a:endParaRPr lang="sv-SE" dirty="0"/>
          </a:p>
        </p:txBody>
      </p:sp>
      <p:sp>
        <p:nvSpPr>
          <p:cNvPr id="3" name="Platshållare för innehåll 2"/>
          <p:cNvSpPr>
            <a:spLocks noGrp="1"/>
          </p:cNvSpPr>
          <p:nvPr>
            <p:ph idx="1"/>
          </p:nvPr>
        </p:nvSpPr>
        <p:spPr>
          <a:xfrm>
            <a:off x="155575" y="1757363"/>
            <a:ext cx="4605338" cy="4224347"/>
          </a:xfrm>
        </p:spPr>
        <p:txBody>
          <a:bodyPr>
            <a:normAutofit/>
          </a:bodyPr>
          <a:lstStyle/>
          <a:p>
            <a:r>
              <a:rPr lang="sv-SE" dirty="0" smtClean="0"/>
              <a:t>Skatta fuktkvot – resistansmetoden</a:t>
            </a:r>
          </a:p>
          <a:p>
            <a:pPr lvl="1"/>
            <a:r>
              <a:rPr lang="sv-SE" dirty="0" smtClean="0"/>
              <a:t>Enkel att hantera</a:t>
            </a:r>
          </a:p>
          <a:p>
            <a:pPr lvl="1"/>
            <a:r>
              <a:rPr lang="sv-SE" dirty="0" smtClean="0"/>
              <a:t>Ger inte exakt fuktkvot utan indikerar storleksordningen</a:t>
            </a:r>
          </a:p>
          <a:p>
            <a:pPr lvl="1"/>
            <a:r>
              <a:rPr lang="sv-SE" dirty="0" smtClean="0"/>
              <a:t>Kan användas för fuktkontroll i alla led från sågverk till byggarbetsplats</a:t>
            </a:r>
          </a:p>
          <a:p>
            <a:pPr lvl="1"/>
            <a:r>
              <a:rPr lang="sv-SE" dirty="0" smtClean="0"/>
              <a:t>Kan inte användas vid tvist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41"/>
          <a:stretch/>
        </p:blipFill>
        <p:spPr bwMode="auto">
          <a:xfrm>
            <a:off x="5454022" y="1821704"/>
            <a:ext cx="3154020" cy="30684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ktangel 3"/>
          <p:cNvSpPr/>
          <p:nvPr/>
        </p:nvSpPr>
        <p:spPr>
          <a:xfrm>
            <a:off x="5171835" y="1754600"/>
            <a:ext cx="1584283" cy="916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28-30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1711385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Målfuktkvot</a:t>
            </a:r>
            <a:endParaRPr lang="sv-SE" dirty="0"/>
          </a:p>
        </p:txBody>
      </p:sp>
      <p:sp>
        <p:nvSpPr>
          <p:cNvPr id="3" name="Platshållare för innehåll 2"/>
          <p:cNvSpPr>
            <a:spLocks noGrp="1"/>
          </p:cNvSpPr>
          <p:nvPr>
            <p:ph idx="1"/>
          </p:nvPr>
        </p:nvSpPr>
        <p:spPr>
          <a:xfrm>
            <a:off x="155575" y="1757363"/>
            <a:ext cx="4605338" cy="4224347"/>
          </a:xfrm>
        </p:spPr>
        <p:txBody>
          <a:bodyPr>
            <a:normAutofit fontScale="92500" lnSpcReduction="10000"/>
          </a:bodyPr>
          <a:lstStyle/>
          <a:p>
            <a:r>
              <a:rPr lang="sv-SE" dirty="0" smtClean="0"/>
              <a:t>Målfuktkvoten tillåts variera inom rätt stort område</a:t>
            </a:r>
          </a:p>
          <a:p>
            <a:endParaRPr lang="sv-SE" dirty="0" smtClean="0"/>
          </a:p>
          <a:p>
            <a:r>
              <a:rPr lang="sv-SE" dirty="0" smtClean="0"/>
              <a:t>Vid tvist ska fuktkvoten mätas genom vägning och provstyckena tas ut enligt standardiserad metod</a:t>
            </a:r>
          </a:p>
          <a:p>
            <a:endParaRPr lang="sv-SE" dirty="0" smtClean="0"/>
          </a:p>
          <a:p>
            <a:r>
              <a:rPr lang="sv-SE" dirty="0" smtClean="0"/>
              <a:t>Resistansmetoden kan användas för att man ska erhålla en indikation om fuktinnehållet i virket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35" y="1818342"/>
            <a:ext cx="3774814" cy="43927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6931802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Fuktinnehåll vid olika klimat</a:t>
            </a:r>
            <a:endParaRPr lang="sv-SE" dirty="0"/>
          </a:p>
        </p:txBody>
      </p:sp>
      <p:sp>
        <p:nvSpPr>
          <p:cNvPr id="3" name="Platshållare för innehåll 2"/>
          <p:cNvSpPr>
            <a:spLocks noGrp="1"/>
          </p:cNvSpPr>
          <p:nvPr>
            <p:ph idx="1"/>
          </p:nvPr>
        </p:nvSpPr>
        <p:spPr>
          <a:xfrm>
            <a:off x="155575" y="1757363"/>
            <a:ext cx="4605338" cy="4224347"/>
          </a:xfrm>
        </p:spPr>
        <p:txBody>
          <a:bodyPr/>
          <a:lstStyle/>
          <a:p>
            <a:r>
              <a:rPr lang="sv-SE" dirty="0" smtClean="0"/>
              <a:t>Anpassningen tar tid beroende av:</a:t>
            </a:r>
          </a:p>
          <a:p>
            <a:pPr marL="457200" lvl="1" indent="0">
              <a:buNone/>
            </a:pPr>
            <a:r>
              <a:rPr lang="sv-SE" dirty="0" smtClean="0"/>
              <a:t>- Dimension</a:t>
            </a:r>
          </a:p>
          <a:p>
            <a:pPr marL="457200" lvl="1" indent="0">
              <a:buNone/>
            </a:pPr>
            <a:r>
              <a:rPr lang="sv-SE" dirty="0" smtClean="0"/>
              <a:t>- Ytbehandling</a:t>
            </a:r>
          </a:p>
          <a:p>
            <a:r>
              <a:rPr lang="sv-SE" dirty="0" smtClean="0"/>
              <a:t>Lämplig att använda för att bedöma hantering och lagring</a:t>
            </a:r>
          </a:p>
          <a:p>
            <a:r>
              <a:rPr lang="sv-SE" dirty="0"/>
              <a:t>Påverkar först </a:t>
            </a:r>
            <a:r>
              <a:rPr lang="sv-SE" dirty="0" err="1"/>
              <a:t>ytfuktkvoten</a:t>
            </a:r>
            <a:r>
              <a:rPr lang="sv-SE" dirty="0"/>
              <a:t> och med tiden även skattade fuktkvoten</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2682"/>
          <a:stretch/>
        </p:blipFill>
        <p:spPr bwMode="auto">
          <a:xfrm>
            <a:off x="5359287" y="1757363"/>
            <a:ext cx="2640690" cy="443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28</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5826240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Ytfuktkvot</a:t>
            </a:r>
            <a:endParaRPr lang="sv-SE" dirty="0"/>
          </a:p>
        </p:txBody>
      </p:sp>
      <p:sp>
        <p:nvSpPr>
          <p:cNvPr id="3" name="Platshållare för innehåll 2"/>
          <p:cNvSpPr>
            <a:spLocks noGrp="1"/>
          </p:cNvSpPr>
          <p:nvPr>
            <p:ph idx="1"/>
          </p:nvPr>
        </p:nvSpPr>
        <p:spPr>
          <a:xfrm>
            <a:off x="155575" y="1757363"/>
            <a:ext cx="4605338" cy="4224347"/>
          </a:xfrm>
        </p:spPr>
        <p:txBody>
          <a:bodyPr>
            <a:normAutofit lnSpcReduction="10000"/>
          </a:bodyPr>
          <a:lstStyle/>
          <a:p>
            <a:r>
              <a:rPr lang="sv-SE" dirty="0" smtClean="0"/>
              <a:t>Ytfuktkvoten kan skattas med samma instrument som används för att skatta fuktkvot</a:t>
            </a:r>
          </a:p>
          <a:p>
            <a:pPr marL="0" indent="0">
              <a:buNone/>
            </a:pPr>
            <a:endParaRPr lang="sv-SE" dirty="0" smtClean="0"/>
          </a:p>
          <a:p>
            <a:r>
              <a:rPr lang="sv-SE" dirty="0" smtClean="0"/>
              <a:t>Stiften ska tryckas mot virkesytan vinkelrätt mot fiberriktningen</a:t>
            </a:r>
          </a:p>
          <a:p>
            <a:pPr marL="0" indent="0">
              <a:buNone/>
            </a:pPr>
            <a:endParaRPr lang="sv-SE" dirty="0" smtClean="0"/>
          </a:p>
          <a:p>
            <a:pPr>
              <a:buFont typeface="Arial" panose="020B0604020202020204" pitchFamily="34" charset="0"/>
              <a:buChar char="•"/>
            </a:pPr>
            <a:r>
              <a:rPr lang="sv-SE" dirty="0" smtClean="0"/>
              <a:t>Ska vara högst 18 % vid inbyggnad och högst 16 % vid målning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826" y="1652588"/>
            <a:ext cx="2155515" cy="20196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ktangel 5"/>
          <p:cNvSpPr/>
          <p:nvPr/>
        </p:nvSpPr>
        <p:spPr>
          <a:xfrm>
            <a:off x="5052782" y="1447736"/>
            <a:ext cx="1415812" cy="880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descr="AVT-ill30-sid3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361" y="3863103"/>
            <a:ext cx="2701772" cy="2286352"/>
          </a:xfrm>
          <a:prstGeom prst="rect">
            <a:avLst/>
          </a:prstGeom>
        </p:spPr>
      </p:pic>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a:solidFill>
                  <a:srgbClr val="BFBFBF"/>
                </a:solidFill>
              </a:rPr>
              <a:t>3</a:t>
            </a:r>
            <a:r>
              <a:rPr lang="sv-SE" sz="1000" dirty="0" smtClean="0">
                <a:solidFill>
                  <a:srgbClr val="BFBFBF"/>
                </a:solidFill>
              </a:rPr>
              <a:t>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5800143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 rör sig beroende på fuktinnehållet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71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42901" y="2008729"/>
            <a:ext cx="5597179" cy="3143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6614820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t>Träets krympning/svällning leder till formförändringar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1652588"/>
            <a:ext cx="3482593" cy="3490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Bildobjekt 7" descr="AVT-ill31-sid32.jpg"/>
          <p:cNvPicPr>
            <a:picLocks noChangeAspect="1"/>
          </p:cNvPicPr>
          <p:nvPr/>
        </p:nvPicPr>
        <p:blipFill rotWithShape="1">
          <a:blip r:embed="rId4">
            <a:extLst>
              <a:ext uri="{28A0092B-C50C-407E-A947-70E740481C1C}">
                <a14:useLocalDpi xmlns:a14="http://schemas.microsoft.com/office/drawing/2010/main" val="0"/>
              </a:ext>
            </a:extLst>
          </a:blip>
          <a:srcRect t="83701"/>
          <a:stretch/>
        </p:blipFill>
        <p:spPr>
          <a:xfrm>
            <a:off x="5688085" y="5620148"/>
            <a:ext cx="2725564" cy="502547"/>
          </a:xfrm>
          <a:prstGeom prst="rect">
            <a:avLst/>
          </a:prstGeom>
        </p:spPr>
      </p:pic>
      <p:pic>
        <p:nvPicPr>
          <p:cNvPr id="3" name="Bildobjekt 2" descr="AVT-ill31-sid32.jpg"/>
          <p:cNvPicPr>
            <a:picLocks noChangeAspect="1"/>
          </p:cNvPicPr>
          <p:nvPr/>
        </p:nvPicPr>
        <p:blipFill rotWithShape="1">
          <a:blip r:embed="rId4">
            <a:extLst>
              <a:ext uri="{28A0092B-C50C-407E-A947-70E740481C1C}">
                <a14:useLocalDpi xmlns:a14="http://schemas.microsoft.com/office/drawing/2010/main" val="0"/>
              </a:ext>
            </a:extLst>
          </a:blip>
          <a:srcRect t="10829" b="18469"/>
          <a:stretch/>
        </p:blipFill>
        <p:spPr>
          <a:xfrm>
            <a:off x="4535488" y="4934593"/>
            <a:ext cx="1389229" cy="1111120"/>
          </a:xfrm>
          <a:prstGeom prst="rect">
            <a:avLst/>
          </a:prstGeom>
        </p:spPr>
      </p:pic>
      <p:pic>
        <p:nvPicPr>
          <p:cNvPr id="6" name="Bildobjekt 5" descr="AVT-ill32-sid33-ny.jpg"/>
          <p:cNvPicPr>
            <a:picLocks noChangeAspect="1"/>
          </p:cNvPicPr>
          <p:nvPr/>
        </p:nvPicPr>
        <p:blipFill rotWithShape="1">
          <a:blip r:embed="rId5">
            <a:extLst>
              <a:ext uri="{28A0092B-C50C-407E-A947-70E740481C1C}">
                <a14:useLocalDpi xmlns:a14="http://schemas.microsoft.com/office/drawing/2010/main" val="0"/>
              </a:ext>
            </a:extLst>
          </a:blip>
          <a:srcRect l="40541"/>
          <a:stretch/>
        </p:blipFill>
        <p:spPr>
          <a:xfrm>
            <a:off x="4535488" y="1662114"/>
            <a:ext cx="4544841" cy="3012606"/>
          </a:xfrm>
          <a:prstGeom prst="rect">
            <a:avLst/>
          </a:prstGeom>
        </p:spPr>
      </p:pic>
      <p:sp>
        <p:nvSpPr>
          <p:cNvPr id="9" name="textruta 8"/>
          <p:cNvSpPr txBox="1"/>
          <p:nvPr/>
        </p:nvSpPr>
        <p:spPr>
          <a:xfrm>
            <a:off x="7561883" y="6098087"/>
            <a:ext cx="122675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48818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Svenska trädslag</a:t>
            </a:r>
            <a:endParaRPr lang="sv-SE" dirty="0"/>
          </a:p>
        </p:txBody>
      </p:sp>
      <p:sp>
        <p:nvSpPr>
          <p:cNvPr id="3" name="Platshållare för innehåll 2"/>
          <p:cNvSpPr>
            <a:spLocks noGrp="1"/>
          </p:cNvSpPr>
          <p:nvPr>
            <p:ph idx="1"/>
          </p:nvPr>
        </p:nvSpPr>
        <p:spPr>
          <a:xfrm>
            <a:off x="155575" y="1764380"/>
            <a:ext cx="4134665" cy="4224347"/>
          </a:xfrm>
        </p:spPr>
        <p:txBody>
          <a:bodyPr/>
          <a:lstStyle/>
          <a:p>
            <a:r>
              <a:rPr lang="sv-SE" dirty="0" smtClean="0"/>
              <a:t>Gran och tall dominerar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5" name="Bildobjekt 4" descr="Skärmavbild 2014-09-14 kl. 10.43.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763" y="1560401"/>
            <a:ext cx="4267159" cy="4514020"/>
          </a:xfrm>
          <a:prstGeom prst="rect">
            <a:avLst/>
          </a:prstGeom>
        </p:spPr>
      </p:pic>
      <p:sp>
        <p:nvSpPr>
          <p:cNvPr id="8" name="textruta 7"/>
          <p:cNvSpPr txBox="1"/>
          <p:nvPr/>
        </p:nvSpPr>
        <p:spPr>
          <a:xfrm>
            <a:off x="7664476" y="6098087"/>
            <a:ext cx="1124163"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6</a:t>
            </a:r>
          </a:p>
          <a:p>
            <a:endParaRPr lang="sv-SE" sz="1000" dirty="0">
              <a:solidFill>
                <a:srgbClr val="BFBFBF"/>
              </a:solidFill>
            </a:endParaRPr>
          </a:p>
        </p:txBody>
      </p:sp>
    </p:spTree>
    <p:extLst>
      <p:ext uri="{BB962C8B-B14F-4D97-AF65-F5344CB8AC3E}">
        <p14:creationId xmlns:p14="http://schemas.microsoft.com/office/powerpoint/2010/main" val="40111662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Vattenupptagning</a:t>
            </a:r>
            <a:endParaRPr lang="sv-SE" dirty="0"/>
          </a:p>
        </p:txBody>
      </p:sp>
      <p:sp>
        <p:nvSpPr>
          <p:cNvPr id="3" name="Platshållare för innehåll 2"/>
          <p:cNvSpPr>
            <a:spLocks noGrp="1"/>
          </p:cNvSpPr>
          <p:nvPr>
            <p:ph idx="1"/>
          </p:nvPr>
        </p:nvSpPr>
        <p:spPr>
          <a:xfrm>
            <a:off x="155575" y="1662113"/>
            <a:ext cx="4379913" cy="4224347"/>
          </a:xfrm>
        </p:spPr>
        <p:txBody>
          <a:bodyPr>
            <a:normAutofit fontScale="92500" lnSpcReduction="10000"/>
          </a:bodyPr>
          <a:lstStyle/>
          <a:p>
            <a:r>
              <a:rPr lang="sv-SE" dirty="0"/>
              <a:t>Vattenupptagningen hos trä är störst i fiberriktningen </a:t>
            </a:r>
            <a:r>
              <a:rPr lang="sv-SE" dirty="0" smtClean="0"/>
              <a:t>och minst </a:t>
            </a:r>
            <a:r>
              <a:rPr lang="sv-SE" dirty="0"/>
              <a:t>i snittytor vinkelräta mot </a:t>
            </a:r>
            <a:r>
              <a:rPr lang="sv-SE" dirty="0" smtClean="0"/>
              <a:t>årsringarna.</a:t>
            </a:r>
          </a:p>
          <a:p>
            <a:r>
              <a:rPr lang="sv-SE" dirty="0" smtClean="0"/>
              <a:t>Siffrorna anger proportionerna </a:t>
            </a:r>
            <a:r>
              <a:rPr lang="sv-SE" dirty="0"/>
              <a:t>mellan upptagningen i de olika </a:t>
            </a:r>
            <a:r>
              <a:rPr lang="sv-SE" dirty="0" smtClean="0"/>
              <a:t>riktningarna. Därför </a:t>
            </a:r>
            <a:r>
              <a:rPr lang="sv-SE" dirty="0"/>
              <a:t>är det viktigt att förhindra att ändträ kan ta upp </a:t>
            </a:r>
            <a:r>
              <a:rPr lang="sv-SE" dirty="0" smtClean="0"/>
              <a:t>fukt.</a:t>
            </a:r>
          </a:p>
          <a:p>
            <a:r>
              <a:rPr lang="sv-SE" dirty="0" smtClean="0"/>
              <a:t>Det </a:t>
            </a:r>
            <a:r>
              <a:rPr lang="sv-SE" dirty="0"/>
              <a:t>är viktigt att ytbehandla ändträet med </a:t>
            </a:r>
            <a:r>
              <a:rPr lang="sv-SE" dirty="0" smtClean="0"/>
              <a:t>penetrerande grundolja </a:t>
            </a:r>
            <a:r>
              <a:rPr lang="sv-SE" dirty="0"/>
              <a:t>eller träskyddsprodukter.</a:t>
            </a:r>
          </a:p>
        </p:txBody>
      </p:sp>
      <p:pic>
        <p:nvPicPr>
          <p:cNvPr id="4" name="Bildobjekt 3" descr="AVT-ill26-sid28.jpg"/>
          <p:cNvPicPr>
            <a:picLocks noChangeAspect="1"/>
          </p:cNvPicPr>
          <p:nvPr/>
        </p:nvPicPr>
        <p:blipFill rotWithShape="1">
          <a:blip r:embed="rId3">
            <a:extLst>
              <a:ext uri="{28A0092B-C50C-407E-A947-70E740481C1C}">
                <a14:useLocalDpi xmlns:a14="http://schemas.microsoft.com/office/drawing/2010/main" val="0"/>
              </a:ext>
            </a:extLst>
          </a:blip>
          <a:srcRect r="25227" b="36332"/>
          <a:stretch/>
        </p:blipFill>
        <p:spPr>
          <a:xfrm>
            <a:off x="5092872" y="2266743"/>
            <a:ext cx="3778813" cy="2752211"/>
          </a:xfrm>
          <a:prstGeom prst="rect">
            <a:avLst/>
          </a:prstGeom>
        </p:spPr>
      </p:pic>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sp>
        <p:nvSpPr>
          <p:cNvPr id="6" name="textruta 5"/>
          <p:cNvSpPr txBox="1"/>
          <p:nvPr/>
        </p:nvSpPr>
        <p:spPr>
          <a:xfrm>
            <a:off x="7629347" y="6098087"/>
            <a:ext cx="1159292" cy="246221"/>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32</a:t>
            </a:r>
          </a:p>
        </p:txBody>
      </p:sp>
    </p:spTree>
    <p:extLst>
      <p:ext uri="{BB962C8B-B14F-4D97-AF65-F5344CB8AC3E}">
        <p14:creationId xmlns:p14="http://schemas.microsoft.com/office/powerpoint/2010/main" val="33841201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57200" y="274638"/>
            <a:ext cx="8229600" cy="1143000"/>
          </a:xfrm>
        </p:spPr>
        <p:txBody>
          <a:bodyPr>
            <a:normAutofit fontScale="90000"/>
          </a:bodyPr>
          <a:lstStyle/>
          <a:p>
            <a:r>
              <a:rPr lang="sv-SE" dirty="0" smtClean="0"/>
              <a:t>Träets krympning/svällning leder till formförändringar</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791"/>
          <a:stretch/>
        </p:blipFill>
        <p:spPr bwMode="auto">
          <a:xfrm>
            <a:off x="2588306" y="1823513"/>
            <a:ext cx="3922938" cy="3750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ruta 6"/>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32-33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8717197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Teknisk betydelse</a:t>
            </a:r>
            <a:endParaRPr lang="sv-SE" dirty="0"/>
          </a:p>
        </p:txBody>
      </p:sp>
      <p:sp>
        <p:nvSpPr>
          <p:cNvPr id="3" name="Platshållare för innehåll 2"/>
          <p:cNvSpPr>
            <a:spLocks noGrp="1"/>
          </p:cNvSpPr>
          <p:nvPr>
            <p:ph idx="1"/>
          </p:nvPr>
        </p:nvSpPr>
        <p:spPr>
          <a:xfrm>
            <a:off x="155575" y="1757363"/>
            <a:ext cx="4402138" cy="4224347"/>
          </a:xfrm>
        </p:spPr>
        <p:txBody>
          <a:bodyPr/>
          <a:lstStyle/>
          <a:p>
            <a:r>
              <a:rPr lang="sv-SE" dirty="0" smtClean="0"/>
              <a:t>Golv – springor, rörelsemån</a:t>
            </a:r>
          </a:p>
          <a:p>
            <a:endParaRPr lang="sv-SE" dirty="0"/>
          </a:p>
          <a:p>
            <a:r>
              <a:rPr lang="sv-SE" dirty="0" smtClean="0"/>
              <a:t>Årstidsvariationer</a:t>
            </a:r>
          </a:p>
          <a:p>
            <a:endParaRPr lang="sv-SE" dirty="0"/>
          </a:p>
          <a:p>
            <a:r>
              <a:rPr lang="sv-SE" dirty="0" smtClean="0"/>
              <a:t>Stora krafter utvecklas</a:t>
            </a:r>
          </a:p>
          <a:p>
            <a:endParaRPr lang="sv-SE" dirty="0"/>
          </a:p>
          <a:p>
            <a:r>
              <a:rPr lang="sv-SE" dirty="0" smtClean="0"/>
              <a:t>Typisk egenskap för varje träslag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325" y="1862757"/>
            <a:ext cx="3712733" cy="4087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399661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ph type="title"/>
          </p:nvPr>
        </p:nvSpPr>
        <p:spPr>
          <a:xfrm>
            <a:off x="457200" y="274638"/>
            <a:ext cx="8229600" cy="1143000"/>
          </a:xfrm>
        </p:spPr>
        <p:txBody>
          <a:bodyPr/>
          <a:lstStyle/>
          <a:p>
            <a:r>
              <a:rPr lang="sv-SE" dirty="0" smtClean="0"/>
              <a:t>Beräkna fuktrörelsernas storlek</a:t>
            </a:r>
            <a:endParaRPr lang="sv-SE" dirty="0"/>
          </a:p>
        </p:txBody>
      </p:sp>
      <p:sp>
        <p:nvSpPr>
          <p:cNvPr id="5" name="Platshållare för innehåll 2"/>
          <p:cNvSpPr>
            <a:spLocks noGrp="1"/>
          </p:cNvSpPr>
          <p:nvPr>
            <p:ph idx="1"/>
          </p:nvPr>
        </p:nvSpPr>
        <p:spPr>
          <a:xfrm>
            <a:off x="155575" y="1757363"/>
            <a:ext cx="4402138" cy="4224347"/>
          </a:xfrm>
        </p:spPr>
        <p:txBody>
          <a:bodyPr>
            <a:normAutofit fontScale="92500" lnSpcReduction="10000"/>
          </a:bodyPr>
          <a:lstStyle/>
          <a:p>
            <a:r>
              <a:rPr lang="sv-SE" dirty="0"/>
              <a:t>En golvbräda med 95 mm bredd och </a:t>
            </a:r>
            <a:r>
              <a:rPr lang="sv-SE" dirty="0" smtClean="0"/>
              <a:t>17 % </a:t>
            </a:r>
            <a:r>
              <a:rPr lang="sv-SE" dirty="0"/>
              <a:t>fuktkvot läggs in i ett utrymme med ett klimat motsvarande en jämviktsfuktkvot på </a:t>
            </a:r>
            <a:r>
              <a:rPr lang="sv-SE" dirty="0" smtClean="0"/>
              <a:t>10 %</a:t>
            </a:r>
            <a:endParaRPr lang="sv-SE" dirty="0"/>
          </a:p>
          <a:p>
            <a:r>
              <a:rPr lang="sv-SE" dirty="0"/>
              <a:t>Fuktkvoten ändras 17 – 10 = </a:t>
            </a:r>
            <a:r>
              <a:rPr lang="sv-SE" dirty="0" smtClean="0"/>
              <a:t/>
            </a:r>
            <a:br>
              <a:rPr lang="sv-SE" dirty="0" smtClean="0"/>
            </a:br>
            <a:r>
              <a:rPr lang="sv-SE" dirty="0" smtClean="0"/>
              <a:t>7 % enheter</a:t>
            </a:r>
            <a:endParaRPr lang="sv-SE" dirty="0"/>
          </a:p>
          <a:p>
            <a:r>
              <a:rPr lang="sv-SE" dirty="0"/>
              <a:t>Brädan krymper </a:t>
            </a:r>
            <a:r>
              <a:rPr lang="sv-SE" dirty="0" smtClean="0"/>
              <a:t>7 x 0,0026 x 95 </a:t>
            </a:r>
            <a:r>
              <a:rPr lang="sv-SE" dirty="0"/>
              <a:t>mm = cirka 1,8 mm i </a:t>
            </a:r>
            <a:r>
              <a:rPr lang="sv-SE" dirty="0" smtClean="0"/>
              <a:t>bredd</a:t>
            </a:r>
            <a:endParaRPr lang="sv-SE" dirty="0"/>
          </a:p>
          <a:p>
            <a:r>
              <a:rPr lang="sv-SE" dirty="0"/>
              <a:t>Golvet krymper cirka 18 mm per meter i bredd om det är sammanlimmat i </a:t>
            </a:r>
            <a:r>
              <a:rPr lang="sv-SE" dirty="0" smtClean="0"/>
              <a:t>fogarna</a:t>
            </a:r>
            <a:endParaRPr lang="sv-SE" dirty="0"/>
          </a:p>
          <a:p>
            <a:endParaRPr lang="sv-SE" dirty="0"/>
          </a:p>
        </p:txBody>
      </p:sp>
      <p:sp>
        <p:nvSpPr>
          <p:cNvPr id="6" name="textruta 5"/>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2" name="Bildobjekt 1" descr="AVT-foto29-sid42.jpg"/>
          <p:cNvPicPr>
            <a:picLocks noChangeAspect="1"/>
          </p:cNvPicPr>
          <p:nvPr/>
        </p:nvPicPr>
        <p:blipFill rotWithShape="1">
          <a:blip r:embed="rId3">
            <a:extLst>
              <a:ext uri="{28A0092B-C50C-407E-A947-70E740481C1C}">
                <a14:useLocalDpi xmlns:a14="http://schemas.microsoft.com/office/drawing/2010/main" val="0"/>
              </a:ext>
            </a:extLst>
          </a:blip>
          <a:srcRect t="64853"/>
          <a:stretch/>
        </p:blipFill>
        <p:spPr>
          <a:xfrm>
            <a:off x="4740757" y="2425326"/>
            <a:ext cx="4034569" cy="2016319"/>
          </a:xfrm>
          <a:prstGeom prst="rect">
            <a:avLst/>
          </a:prstGeom>
          <a:effectLst>
            <a:outerShdw blurRad="50800" dist="38100" dir="2700000" algn="tl" rotWithShape="0">
              <a:srgbClr val="000000">
                <a:alpha val="43000"/>
              </a:srgbClr>
            </a:outerShdw>
          </a:effectLst>
        </p:spPr>
      </p:pic>
      <p:sp>
        <p:nvSpPr>
          <p:cNvPr id="7" name="textruta 6"/>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32</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8181802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a:spLocks noGrp="1"/>
          </p:cNvSpPr>
          <p:nvPr>
            <p:ph type="title"/>
          </p:nvPr>
        </p:nvSpPr>
        <p:spPr>
          <a:xfrm>
            <a:off x="457200" y="274638"/>
            <a:ext cx="8229600" cy="1143000"/>
          </a:xfrm>
        </p:spPr>
        <p:txBody>
          <a:bodyPr/>
          <a:lstStyle/>
          <a:p>
            <a:r>
              <a:rPr lang="sv-SE" dirty="0" smtClean="0"/>
              <a:t>Olika träslag krymper olika mycket</a:t>
            </a:r>
            <a:endParaRPr lang="sv-SE" dirty="0"/>
          </a:p>
        </p:txBody>
      </p:sp>
      <p:sp>
        <p:nvSpPr>
          <p:cNvPr id="7" name="Platshållare för innehåll 2"/>
          <p:cNvSpPr>
            <a:spLocks noGrp="1"/>
          </p:cNvSpPr>
          <p:nvPr>
            <p:ph idx="1"/>
          </p:nvPr>
        </p:nvSpPr>
        <p:spPr>
          <a:xfrm>
            <a:off x="5803804" y="5376682"/>
            <a:ext cx="2318615" cy="959300"/>
          </a:xfrm>
        </p:spPr>
        <p:txBody>
          <a:bodyPr>
            <a:normAutofit/>
          </a:bodyPr>
          <a:lstStyle/>
          <a:p>
            <a:pPr marL="0" indent="0">
              <a:buNone/>
            </a:pPr>
            <a:r>
              <a:rPr lang="sv-SE" sz="1400" dirty="0"/>
              <a:t>Krympning i procent per en procentenhets ändring av fuktkvoten</a:t>
            </a:r>
          </a:p>
          <a:p>
            <a:endParaRPr lang="sv-SE" dirty="0"/>
          </a:p>
        </p:txBody>
      </p:sp>
      <p:sp>
        <p:nvSpPr>
          <p:cNvPr id="8" name="textruta 7"/>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sp>
        <p:nvSpPr>
          <p:cNvPr id="11" name="Platshållare för innehåll 2"/>
          <p:cNvSpPr txBox="1">
            <a:spLocks/>
          </p:cNvSpPr>
          <p:nvPr/>
        </p:nvSpPr>
        <p:spPr>
          <a:xfrm>
            <a:off x="155575" y="1652588"/>
            <a:ext cx="4402138" cy="42243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dirty="0"/>
              <a:t>Golvspringorna kan med andra träslag bli </a:t>
            </a:r>
            <a:r>
              <a:rPr lang="sv-SE" dirty="0" smtClean="0"/>
              <a:t>50 procent </a:t>
            </a:r>
            <a:r>
              <a:rPr lang="sv-SE" dirty="0"/>
              <a:t>större än i exemplet på föregående sida</a:t>
            </a:r>
          </a:p>
          <a:p>
            <a:r>
              <a:rPr lang="sv-SE" dirty="0"/>
              <a:t>I </a:t>
            </a:r>
            <a:r>
              <a:rPr lang="sv-SE" dirty="0" smtClean="0"/>
              <a:t>lamellbrädor begränsas </a:t>
            </a:r>
            <a:r>
              <a:rPr lang="sv-SE" dirty="0"/>
              <a:t>fuktrörelserna genom den korsvisa fiberriktningen</a:t>
            </a:r>
          </a:p>
          <a:p>
            <a:endParaRPr lang="sv-SE" dirty="0"/>
          </a:p>
        </p:txBody>
      </p:sp>
      <p:pic>
        <p:nvPicPr>
          <p:cNvPr id="2" name="Bildobjekt 1" descr="tabell-krympning träsl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966" y="1789627"/>
            <a:ext cx="2109298" cy="3614548"/>
          </a:xfrm>
          <a:prstGeom prst="rect">
            <a:avLst/>
          </a:prstGeom>
        </p:spPr>
      </p:pic>
      <p:sp>
        <p:nvSpPr>
          <p:cNvPr id="9" name="textruta 8"/>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9041513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Angrepp av mikroorganismer</a:t>
            </a:r>
            <a:endParaRPr lang="sv-SE" dirty="0"/>
          </a:p>
        </p:txBody>
      </p:sp>
      <p:sp>
        <p:nvSpPr>
          <p:cNvPr id="3" name="Platshållare för innehåll 2"/>
          <p:cNvSpPr>
            <a:spLocks noGrp="1"/>
          </p:cNvSpPr>
          <p:nvPr>
            <p:ph idx="1"/>
          </p:nvPr>
        </p:nvSpPr>
        <p:spPr>
          <a:xfrm>
            <a:off x="155575" y="1757363"/>
            <a:ext cx="4402138" cy="4224347"/>
          </a:xfrm>
        </p:spPr>
        <p:txBody>
          <a:bodyPr/>
          <a:lstStyle/>
          <a:p>
            <a:r>
              <a:rPr lang="sv-SE" dirty="0" smtClean="0"/>
              <a:t>Röta</a:t>
            </a:r>
          </a:p>
          <a:p>
            <a:endParaRPr lang="sv-SE" dirty="0"/>
          </a:p>
          <a:p>
            <a:r>
              <a:rPr lang="sv-SE" dirty="0" smtClean="0"/>
              <a:t>Blånad</a:t>
            </a:r>
          </a:p>
          <a:p>
            <a:endParaRPr lang="sv-SE" dirty="0"/>
          </a:p>
          <a:p>
            <a:r>
              <a:rPr lang="sv-SE" dirty="0" smtClean="0"/>
              <a:t>Mögel</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sp>
        <p:nvSpPr>
          <p:cNvPr id="6" name="Platshållare för innehåll 2"/>
          <p:cNvSpPr txBox="1">
            <a:spLocks/>
          </p:cNvSpPr>
          <p:nvPr/>
        </p:nvSpPr>
        <p:spPr>
          <a:xfrm>
            <a:off x="4549775" y="1739891"/>
            <a:ext cx="4402138" cy="42243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sv-SE" sz="2000" dirty="0" smtClean="0"/>
              <a:t>Faktorer som påverkar:</a:t>
            </a:r>
          </a:p>
          <a:p>
            <a:pPr lvl="0"/>
            <a:r>
              <a:rPr lang="sv-SE" sz="2000" dirty="0" smtClean="0"/>
              <a:t>Kemiska </a:t>
            </a:r>
            <a:r>
              <a:rPr lang="sv-SE" sz="2000" dirty="0"/>
              <a:t>i</a:t>
            </a:r>
            <a:r>
              <a:rPr lang="sv-SE" sz="2000" dirty="0" smtClean="0"/>
              <a:t>nnehållet i trä - naturlig beständighet</a:t>
            </a:r>
            <a:endParaRPr lang="sv-SE" sz="2000" dirty="0"/>
          </a:p>
          <a:p>
            <a:pPr lvl="0"/>
            <a:r>
              <a:rPr lang="sv-SE" sz="2000" dirty="0"/>
              <a:t>Fuktinnehållet i trä</a:t>
            </a:r>
          </a:p>
          <a:p>
            <a:pPr lvl="0"/>
            <a:r>
              <a:rPr lang="sv-SE" sz="2000" dirty="0"/>
              <a:t>Fuktinnehållet i omgivningen</a:t>
            </a:r>
          </a:p>
          <a:p>
            <a:pPr lvl="0"/>
            <a:r>
              <a:rPr lang="sv-SE" sz="2000" dirty="0"/>
              <a:t>Temperatur</a:t>
            </a:r>
          </a:p>
          <a:p>
            <a:pPr lvl="0"/>
            <a:r>
              <a:rPr lang="sv-SE" sz="2000" dirty="0"/>
              <a:t>Tiden som faktorerna verkar under</a:t>
            </a:r>
          </a:p>
          <a:p>
            <a:pPr lvl="0"/>
            <a:r>
              <a:rPr lang="sv-SE" sz="2000" dirty="0"/>
              <a:t>Tillgången på sporer</a:t>
            </a:r>
          </a:p>
          <a:p>
            <a:endParaRPr lang="sv-SE" dirty="0"/>
          </a:p>
        </p:txBody>
      </p:sp>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34-35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7937959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Röta</a:t>
            </a:r>
            <a:endParaRPr lang="sv-SE" dirty="0"/>
          </a:p>
        </p:txBody>
      </p:sp>
      <p:sp>
        <p:nvSpPr>
          <p:cNvPr id="3" name="Platshållare för innehåll 2"/>
          <p:cNvSpPr>
            <a:spLocks noGrp="1"/>
          </p:cNvSpPr>
          <p:nvPr>
            <p:ph idx="1"/>
          </p:nvPr>
        </p:nvSpPr>
        <p:spPr>
          <a:xfrm>
            <a:off x="155575" y="1757363"/>
            <a:ext cx="4605338" cy="4224347"/>
          </a:xfrm>
        </p:spPr>
        <p:txBody>
          <a:bodyPr>
            <a:normAutofit/>
          </a:bodyPr>
          <a:lstStyle/>
          <a:p>
            <a:r>
              <a:rPr lang="sv-SE" dirty="0" smtClean="0"/>
              <a:t>God byggteknik ger torra konstruktioner</a:t>
            </a:r>
          </a:p>
          <a:p>
            <a:pPr marL="0" indent="0">
              <a:buNone/>
            </a:pPr>
            <a:endParaRPr lang="sv-SE" dirty="0" smtClean="0"/>
          </a:p>
          <a:p>
            <a:r>
              <a:rPr lang="sv-SE" dirty="0" smtClean="0"/>
              <a:t>Kemiskt rötskydd hindrar uppkomst av röta</a:t>
            </a:r>
          </a:p>
          <a:p>
            <a:pPr marL="0" indent="0">
              <a:buNone/>
            </a:pPr>
            <a:endParaRPr lang="sv-SE" dirty="0" smtClean="0"/>
          </a:p>
          <a:p>
            <a:r>
              <a:rPr lang="sv-SE" dirty="0" smtClean="0"/>
              <a:t>Påverkar hållfastheten</a:t>
            </a:r>
          </a:p>
          <a:p>
            <a:endParaRPr lang="sv-SE" dirty="0" smtClean="0"/>
          </a:p>
          <a:p>
            <a:r>
              <a:rPr lang="sv-SE" dirty="0" smtClean="0"/>
              <a:t>Ger korta/tvära brott som inträffar</a:t>
            </a:r>
            <a:r>
              <a:rPr lang="sv-SE" dirty="0"/>
              <a:t> </a:t>
            </a:r>
            <a:r>
              <a:rPr lang="sv-SE" dirty="0" smtClean="0"/>
              <a:t>utan förvarning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884" y="1799463"/>
            <a:ext cx="3781940" cy="31740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34-35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2489155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Blånad</a:t>
            </a:r>
            <a:endParaRPr lang="sv-SE" dirty="0"/>
          </a:p>
        </p:txBody>
      </p:sp>
      <p:sp>
        <p:nvSpPr>
          <p:cNvPr id="3" name="Platshållare för innehåll 2"/>
          <p:cNvSpPr>
            <a:spLocks noGrp="1"/>
          </p:cNvSpPr>
          <p:nvPr>
            <p:ph idx="1"/>
          </p:nvPr>
        </p:nvSpPr>
        <p:spPr>
          <a:xfrm>
            <a:off x="155575" y="1757363"/>
            <a:ext cx="4605338" cy="4224347"/>
          </a:xfrm>
        </p:spPr>
        <p:txBody>
          <a:bodyPr>
            <a:normAutofit/>
          </a:bodyPr>
          <a:lstStyle/>
          <a:p>
            <a:r>
              <a:rPr lang="sv-SE" dirty="0" smtClean="0"/>
              <a:t>Främst furusplint angrips</a:t>
            </a:r>
          </a:p>
          <a:p>
            <a:r>
              <a:rPr lang="sv-SE" dirty="0" smtClean="0"/>
              <a:t>Fuktig miljö och tillgång till sporer</a:t>
            </a:r>
          </a:p>
          <a:p>
            <a:r>
              <a:rPr lang="sv-SE" dirty="0" smtClean="0"/>
              <a:t>Påverkar inte hållfastheten</a:t>
            </a:r>
          </a:p>
          <a:p>
            <a:r>
              <a:rPr lang="sv-SE" dirty="0" smtClean="0"/>
              <a:t>Ökar vattenupptagning</a:t>
            </a:r>
          </a:p>
          <a:p>
            <a:r>
              <a:rPr lang="sv-SE" dirty="0" smtClean="0"/>
              <a:t>Kan uppkomma redan i skogen – stockblånad</a:t>
            </a:r>
          </a:p>
          <a:p>
            <a:r>
              <a:rPr lang="sv-SE" dirty="0" smtClean="0"/>
              <a:t>Kan uppkomma vid olämplig lagring</a:t>
            </a:r>
          </a:p>
          <a:p>
            <a:r>
              <a:rPr lang="sv-SE" dirty="0" smtClean="0"/>
              <a:t>Eller inbyggnad, ytlig blånad</a:t>
            </a:r>
            <a:endParaRPr lang="sv-SE" dirty="0"/>
          </a:p>
        </p:txBody>
      </p:sp>
      <p:sp>
        <p:nvSpPr>
          <p:cNvPr id="6" name="textruta 5"/>
          <p:cNvSpPr txBox="1"/>
          <p:nvPr/>
        </p:nvSpPr>
        <p:spPr>
          <a:xfrm>
            <a:off x="5666657" y="4112180"/>
            <a:ext cx="1330262" cy="369332"/>
          </a:xfrm>
          <a:prstGeom prst="rect">
            <a:avLst/>
          </a:prstGeom>
          <a:noFill/>
        </p:spPr>
        <p:txBody>
          <a:bodyPr wrap="none" rtlCol="0">
            <a:spAutoFit/>
          </a:bodyPr>
          <a:lstStyle/>
          <a:p>
            <a:r>
              <a:rPr lang="sv-SE" dirty="0" smtClean="0"/>
              <a:t>Stockblånad</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951" y="1757363"/>
            <a:ext cx="1308100" cy="227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2670" y="1881061"/>
            <a:ext cx="1430337" cy="2217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ruta 8"/>
          <p:cNvSpPr txBox="1"/>
          <p:nvPr/>
        </p:nvSpPr>
        <p:spPr>
          <a:xfrm>
            <a:off x="7348613" y="4131261"/>
            <a:ext cx="1279204" cy="369332"/>
          </a:xfrm>
          <a:prstGeom prst="rect">
            <a:avLst/>
          </a:prstGeom>
          <a:noFill/>
        </p:spPr>
        <p:txBody>
          <a:bodyPr wrap="none" rtlCol="0">
            <a:spAutoFit/>
          </a:bodyPr>
          <a:lstStyle/>
          <a:p>
            <a:r>
              <a:rPr lang="sv-SE" dirty="0"/>
              <a:t>Y</a:t>
            </a:r>
            <a:r>
              <a:rPr lang="sv-SE" dirty="0" smtClean="0"/>
              <a:t>tlig blånad</a:t>
            </a:r>
            <a:endParaRPr lang="sv-SE" dirty="0"/>
          </a:p>
        </p:txBody>
      </p:sp>
      <p:sp>
        <p:nvSpPr>
          <p:cNvPr id="10" name="textruta 9"/>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a:solidFill>
                  <a:srgbClr val="BFBFBF"/>
                </a:solidFill>
              </a:rPr>
              <a:t>3</a:t>
            </a:r>
            <a:r>
              <a:rPr lang="sv-SE" sz="1000" dirty="0" smtClean="0">
                <a:solidFill>
                  <a:srgbClr val="BFBFBF"/>
                </a:solidFill>
              </a:rPr>
              <a:t>4-35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7869439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Mögel</a:t>
            </a:r>
            <a:endParaRPr lang="sv-SE" dirty="0"/>
          </a:p>
        </p:txBody>
      </p:sp>
      <p:sp>
        <p:nvSpPr>
          <p:cNvPr id="3" name="Platshållare för innehåll 2"/>
          <p:cNvSpPr>
            <a:spLocks noGrp="1"/>
          </p:cNvSpPr>
          <p:nvPr>
            <p:ph idx="1"/>
          </p:nvPr>
        </p:nvSpPr>
        <p:spPr>
          <a:xfrm>
            <a:off x="155575" y="1757363"/>
            <a:ext cx="4605338" cy="4224347"/>
          </a:xfrm>
        </p:spPr>
        <p:txBody>
          <a:bodyPr>
            <a:normAutofit fontScale="92500"/>
          </a:bodyPr>
          <a:lstStyle/>
          <a:p>
            <a:r>
              <a:rPr lang="sv-SE" dirty="0" smtClean="0"/>
              <a:t>Kan i extremfall etableras vid </a:t>
            </a:r>
            <a:r>
              <a:rPr lang="sv-SE" dirty="0"/>
              <a:t/>
            </a:r>
            <a:br>
              <a:rPr lang="sv-SE" dirty="0"/>
            </a:br>
            <a:r>
              <a:rPr lang="sv-SE" dirty="0" smtClean="0"/>
              <a:t>80 % RF vilket motsvarar en ytfuktkvot på 18 %</a:t>
            </a:r>
          </a:p>
          <a:p>
            <a:pPr marL="0" indent="0">
              <a:buNone/>
            </a:pPr>
            <a:endParaRPr lang="sv-SE" dirty="0" smtClean="0"/>
          </a:p>
          <a:p>
            <a:pPr>
              <a:buFont typeface="Arial" panose="020B0604020202020204" pitchFamily="34" charset="0"/>
              <a:buChar char="•"/>
            </a:pPr>
            <a:r>
              <a:rPr lang="sv-SE" dirty="0" smtClean="0"/>
              <a:t>Växer enbart på ytan</a:t>
            </a:r>
          </a:p>
          <a:p>
            <a:pPr>
              <a:buFont typeface="Arial" panose="020B0604020202020204" pitchFamily="34" charset="0"/>
              <a:buChar char="•"/>
            </a:pPr>
            <a:endParaRPr lang="sv-SE" dirty="0" smtClean="0"/>
          </a:p>
          <a:p>
            <a:pPr>
              <a:buFont typeface="Arial" panose="020B0604020202020204" pitchFamily="34" charset="0"/>
              <a:buChar char="•"/>
            </a:pPr>
            <a:r>
              <a:rPr lang="sv-SE" dirty="0" smtClean="0"/>
              <a:t>Kan uppkomma vid olämplig lagring och vid fuktig inbyggnad</a:t>
            </a:r>
          </a:p>
          <a:p>
            <a:pPr marL="0" indent="0">
              <a:buNone/>
            </a:pPr>
            <a:endParaRPr lang="sv-SE" dirty="0"/>
          </a:p>
          <a:p>
            <a:pPr>
              <a:buFont typeface="Arial" panose="020B0604020202020204" pitchFamily="34" charset="0"/>
              <a:buChar char="•"/>
            </a:pPr>
            <a:r>
              <a:rPr lang="sv-SE" dirty="0" smtClean="0"/>
              <a:t>Kan även förekomma på impregnerat virke</a:t>
            </a:r>
          </a:p>
          <a:p>
            <a:endParaRPr lang="sv-SE" dirty="0"/>
          </a:p>
        </p:txBody>
      </p:sp>
      <p:sp>
        <p:nvSpPr>
          <p:cNvPr id="6" name="textruta 5"/>
          <p:cNvSpPr txBox="1"/>
          <p:nvPr/>
        </p:nvSpPr>
        <p:spPr>
          <a:xfrm>
            <a:off x="6423025" y="4124623"/>
            <a:ext cx="780232" cy="369332"/>
          </a:xfrm>
          <a:prstGeom prst="rect">
            <a:avLst/>
          </a:prstGeom>
          <a:noFill/>
        </p:spPr>
        <p:txBody>
          <a:bodyPr wrap="none" rtlCol="0">
            <a:spAutoFit/>
          </a:bodyPr>
          <a:lstStyle/>
          <a:p>
            <a:r>
              <a:rPr lang="sv-SE" dirty="0" smtClean="0"/>
              <a:t>Mögel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79" y="1857836"/>
            <a:ext cx="1303337" cy="2208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34-35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8267557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Trä och fukt</a:t>
            </a:r>
            <a:endParaRPr lang="sv-SE" dirty="0"/>
          </a:p>
        </p:txBody>
      </p:sp>
      <p:sp>
        <p:nvSpPr>
          <p:cNvPr id="4" name="Platshållare för innehåll 2"/>
          <p:cNvSpPr>
            <a:spLocks noGrp="1"/>
          </p:cNvSpPr>
          <p:nvPr>
            <p:ph idx="1"/>
          </p:nvPr>
        </p:nvSpPr>
        <p:spPr>
          <a:xfrm>
            <a:off x="155575" y="1662113"/>
            <a:ext cx="8266154" cy="4224347"/>
          </a:xfrm>
        </p:spPr>
        <p:txBody>
          <a:bodyPr>
            <a:normAutofit/>
          </a:bodyPr>
          <a:lstStyle/>
          <a:p>
            <a:pPr marL="457200" indent="-457200">
              <a:buFont typeface="+mj-lt"/>
              <a:buAutoNum type="arabicPeriod"/>
            </a:pPr>
            <a:r>
              <a:rPr lang="sv-SE" dirty="0" smtClean="0"/>
              <a:t>Hur </a:t>
            </a:r>
            <a:r>
              <a:rPr lang="sv-SE" dirty="0"/>
              <a:t>mäter man fuktkvot hos trä?</a:t>
            </a:r>
          </a:p>
          <a:p>
            <a:pPr marL="457200" indent="-457200">
              <a:buFont typeface="+mj-lt"/>
              <a:buAutoNum type="arabicPeriod"/>
            </a:pPr>
            <a:r>
              <a:rPr lang="sv-SE" dirty="0" smtClean="0"/>
              <a:t>Varför </a:t>
            </a:r>
            <a:r>
              <a:rPr lang="sv-SE" dirty="0"/>
              <a:t>varierar fuktkvoten i trä med årstiden?</a:t>
            </a:r>
          </a:p>
          <a:p>
            <a:pPr marL="457200" indent="-457200">
              <a:buFont typeface="+mj-lt"/>
              <a:buAutoNum type="arabicPeriod"/>
            </a:pPr>
            <a:r>
              <a:rPr lang="sv-SE" dirty="0" smtClean="0"/>
              <a:t>När </a:t>
            </a:r>
            <a:r>
              <a:rPr lang="sv-SE" dirty="0"/>
              <a:t>upphör trä att röra sig med fuktkvoten?</a:t>
            </a:r>
          </a:p>
          <a:p>
            <a:pPr marL="457200" indent="-457200">
              <a:buFont typeface="+mj-lt"/>
              <a:buAutoNum type="arabicPeriod"/>
            </a:pPr>
            <a:r>
              <a:rPr lang="sv-SE" dirty="0" smtClean="0"/>
              <a:t>Är </a:t>
            </a:r>
            <a:r>
              <a:rPr lang="sv-SE" dirty="0"/>
              <a:t>krympning och svällning lika stora?</a:t>
            </a:r>
          </a:p>
          <a:p>
            <a:pPr marL="457200" indent="-457200">
              <a:buFont typeface="+mj-lt"/>
              <a:buAutoNum type="arabicPeriod"/>
            </a:pPr>
            <a:r>
              <a:rPr lang="sv-SE" dirty="0" smtClean="0"/>
              <a:t>Uppstår </a:t>
            </a:r>
            <a:r>
              <a:rPr lang="sv-SE" dirty="0"/>
              <a:t>alltid röta så fort trä är tillräckligt fuktigt</a:t>
            </a:r>
            <a:r>
              <a:rPr lang="sv-SE" dirty="0" smtClean="0"/>
              <a:t>?</a:t>
            </a:r>
          </a:p>
          <a:p>
            <a:pPr marL="457200" indent="-457200">
              <a:buFont typeface="+mj-lt"/>
              <a:buAutoNum type="arabicPeriod"/>
            </a:pPr>
            <a:r>
              <a:rPr lang="sv-SE" dirty="0" smtClean="0"/>
              <a:t>Påverkar </a:t>
            </a:r>
            <a:r>
              <a:rPr lang="sv-SE" dirty="0"/>
              <a:t>blånad hållfastheten hos trä</a:t>
            </a:r>
            <a:r>
              <a:rPr lang="sv-SE" dirty="0" smtClean="0"/>
              <a:t>?</a:t>
            </a:r>
          </a:p>
          <a:p>
            <a:pPr marL="457200" indent="-457200">
              <a:buFont typeface="+mj-lt"/>
              <a:buAutoNum type="arabicPeriod"/>
            </a:pPr>
            <a:r>
              <a:rPr lang="sv-SE" dirty="0" smtClean="0"/>
              <a:t>Är </a:t>
            </a:r>
            <a:r>
              <a:rPr lang="sv-SE" dirty="0"/>
              <a:t>trä det enda material som möglar?</a:t>
            </a:r>
          </a:p>
          <a:p>
            <a:endParaRPr lang="sv-SE" dirty="0"/>
          </a:p>
          <a:p>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spTree>
    <p:extLst>
      <p:ext uri="{BB962C8B-B14F-4D97-AF65-F5344CB8AC3E}">
        <p14:creationId xmlns:p14="http://schemas.microsoft.com/office/powerpoint/2010/main" val="3445369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Skogsbruk</a:t>
            </a:r>
            <a:endParaRPr lang="sv-SE" dirty="0"/>
          </a:p>
        </p:txBody>
      </p:sp>
      <p:sp>
        <p:nvSpPr>
          <p:cNvPr id="3" name="Platshållare för innehåll 2"/>
          <p:cNvSpPr>
            <a:spLocks noGrp="1"/>
          </p:cNvSpPr>
          <p:nvPr>
            <p:ph idx="1"/>
          </p:nvPr>
        </p:nvSpPr>
        <p:spPr>
          <a:xfrm>
            <a:off x="155575" y="1757363"/>
            <a:ext cx="4402138" cy="4224347"/>
          </a:xfrm>
        </p:spPr>
        <p:txBody>
          <a:bodyPr/>
          <a:lstStyle/>
          <a:p>
            <a:r>
              <a:rPr lang="sv-SE" dirty="0" smtClean="0"/>
              <a:t>Ekonomiskt hållbart</a:t>
            </a:r>
          </a:p>
          <a:p>
            <a:endParaRPr lang="sv-SE" dirty="0"/>
          </a:p>
          <a:p>
            <a:r>
              <a:rPr lang="sv-SE" dirty="0" smtClean="0"/>
              <a:t>Socialt hållbart</a:t>
            </a:r>
          </a:p>
          <a:p>
            <a:endParaRPr lang="sv-SE" dirty="0"/>
          </a:p>
          <a:p>
            <a:r>
              <a:rPr lang="sv-SE" dirty="0" smtClean="0"/>
              <a:t>Biologiskt hållbart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87" y="1910850"/>
            <a:ext cx="3928953" cy="2424329"/>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664476" y="6098087"/>
            <a:ext cx="1124163"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6</a:t>
            </a:r>
          </a:p>
          <a:p>
            <a:endParaRPr lang="sv-SE" sz="1000" dirty="0">
              <a:solidFill>
                <a:srgbClr val="BFBFBF"/>
              </a:solidFill>
            </a:endParaRPr>
          </a:p>
        </p:txBody>
      </p:sp>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552091" cy="4224347"/>
          </a:xfrm>
        </p:spPr>
        <p:txBody>
          <a:bodyPr>
            <a:normAutofit fontScale="70000" lnSpcReduction="20000"/>
          </a:bodyPr>
          <a:lstStyle/>
          <a:p>
            <a:pPr marL="0" lvl="0" indent="0">
              <a:buNone/>
            </a:pPr>
            <a:endParaRPr lang="sv-SE" dirty="0"/>
          </a:p>
          <a:p>
            <a:pPr marL="457200" indent="-457200">
              <a:buFont typeface="+mj-lt"/>
              <a:buAutoNum type="arabicPeriod"/>
            </a:pPr>
            <a:r>
              <a:rPr lang="sv-SE" dirty="0"/>
              <a:t>Hur mäter man fuktkvot hos trä?</a:t>
            </a:r>
            <a:br>
              <a:rPr lang="sv-SE" dirty="0"/>
            </a:br>
            <a:r>
              <a:rPr lang="sv-SE" dirty="0">
                <a:solidFill>
                  <a:srgbClr val="FF0000"/>
                </a:solidFill>
              </a:rPr>
              <a:t>Fuktkvoten mäts med torrviktsmetoden och skattas med fuktkvotsmätare.</a:t>
            </a:r>
          </a:p>
          <a:p>
            <a:pPr marL="457200" indent="-457200">
              <a:buFont typeface="+mj-lt"/>
              <a:buAutoNum type="arabicPeriod"/>
            </a:pPr>
            <a:r>
              <a:rPr lang="sv-SE" dirty="0"/>
              <a:t>Varför varierar fuktkvoten i trä med årstiden?</a:t>
            </a:r>
            <a:br>
              <a:rPr lang="sv-SE" dirty="0"/>
            </a:br>
            <a:r>
              <a:rPr lang="sv-SE" dirty="0">
                <a:solidFill>
                  <a:srgbClr val="FF0000"/>
                </a:solidFill>
              </a:rPr>
              <a:t>Luftens relativa fuktighet varierar med årstiden och trä anpassar sig därefter.</a:t>
            </a:r>
          </a:p>
          <a:p>
            <a:pPr marL="457200" indent="-457200">
              <a:buFont typeface="+mj-lt"/>
              <a:buAutoNum type="arabicPeriod"/>
            </a:pPr>
            <a:r>
              <a:rPr lang="sv-SE" dirty="0"/>
              <a:t>När upphör trä att röra sig med fuktkvoten?</a:t>
            </a:r>
            <a:br>
              <a:rPr lang="sv-SE" dirty="0"/>
            </a:br>
            <a:r>
              <a:rPr lang="sv-SE" dirty="0">
                <a:solidFill>
                  <a:srgbClr val="FF0000"/>
                </a:solidFill>
              </a:rPr>
              <a:t>Aldrig.</a:t>
            </a:r>
          </a:p>
          <a:p>
            <a:pPr marL="457200" indent="-457200">
              <a:buFont typeface="+mj-lt"/>
              <a:buAutoNum type="arabicPeriod"/>
            </a:pPr>
            <a:r>
              <a:rPr lang="sv-SE" dirty="0"/>
              <a:t>Är krympning och svällning lika stora?</a:t>
            </a:r>
            <a:br>
              <a:rPr lang="sv-SE" dirty="0"/>
            </a:br>
            <a:r>
              <a:rPr lang="sv-SE" dirty="0">
                <a:solidFill>
                  <a:srgbClr val="FF0000"/>
                </a:solidFill>
              </a:rPr>
              <a:t>Ja.</a:t>
            </a:r>
          </a:p>
          <a:p>
            <a:pPr marL="457200" indent="-457200">
              <a:buFont typeface="+mj-lt"/>
              <a:buAutoNum type="arabicPeriod"/>
            </a:pPr>
            <a:r>
              <a:rPr lang="sv-SE" dirty="0"/>
              <a:t>Uppstår alltid röta så fort trä är tillräckligt fuktigt?</a:t>
            </a:r>
            <a:br>
              <a:rPr lang="sv-SE" dirty="0"/>
            </a:br>
            <a:r>
              <a:rPr lang="sv-SE" dirty="0">
                <a:solidFill>
                  <a:srgbClr val="FF0000"/>
                </a:solidFill>
              </a:rPr>
              <a:t>Nej. Temperaturen, tillgången till syre och näring skall också ha lämpliga värden.</a:t>
            </a:r>
          </a:p>
          <a:p>
            <a:pPr marL="457200" indent="-457200">
              <a:buFont typeface="+mj-lt"/>
              <a:buAutoNum type="arabicPeriod"/>
            </a:pPr>
            <a:r>
              <a:rPr lang="sv-SE" dirty="0"/>
              <a:t>Påverkar blånad hållfastheten hos trä?</a:t>
            </a:r>
            <a:br>
              <a:rPr lang="sv-SE" dirty="0"/>
            </a:br>
            <a:r>
              <a:rPr lang="sv-SE" dirty="0">
                <a:solidFill>
                  <a:srgbClr val="FF0000"/>
                </a:solidFill>
              </a:rPr>
              <a:t>Nej.</a:t>
            </a:r>
          </a:p>
          <a:p>
            <a:pPr marL="457200" indent="-457200">
              <a:buFont typeface="+mj-lt"/>
              <a:buAutoNum type="arabicPeriod"/>
            </a:pPr>
            <a:r>
              <a:rPr lang="sv-SE" dirty="0"/>
              <a:t>Är trä det enda material som möglar?</a:t>
            </a:r>
            <a:br>
              <a:rPr lang="sv-SE" dirty="0"/>
            </a:br>
            <a:r>
              <a:rPr lang="sv-SE" dirty="0">
                <a:solidFill>
                  <a:srgbClr val="FF0000"/>
                </a:solidFill>
              </a:rPr>
              <a:t>Nej. Alla organiska material kan mögla, så även brödet i brödburken.</a:t>
            </a:r>
          </a:p>
        </p:txBody>
      </p:sp>
      <p:sp>
        <p:nvSpPr>
          <p:cNvPr id="4" name="Rubrik 1"/>
          <p:cNvSpPr>
            <a:spLocks noGrp="1"/>
          </p:cNvSpPr>
          <p:nvPr>
            <p:ph type="title"/>
          </p:nvPr>
        </p:nvSpPr>
        <p:spPr>
          <a:xfrm>
            <a:off x="457200" y="274638"/>
            <a:ext cx="8229600" cy="1143000"/>
          </a:xfrm>
        </p:spPr>
        <p:txBody>
          <a:bodyPr/>
          <a:lstStyle/>
          <a:p>
            <a:r>
              <a:rPr lang="sv-SE" dirty="0" smtClean="0"/>
              <a:t>Svar om Trä och fukt</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fukt</a:t>
            </a:r>
            <a:endParaRPr lang="sv-SE" sz="1200" dirty="0">
              <a:solidFill>
                <a:srgbClr val="A6A6A6"/>
              </a:solidFill>
              <a:latin typeface="Arial"/>
              <a:cs typeface="Arial"/>
            </a:endParaRPr>
          </a:p>
        </p:txBody>
      </p:sp>
    </p:spTree>
    <p:extLst>
      <p:ext uri="{BB962C8B-B14F-4D97-AF65-F5344CB8AC3E}">
        <p14:creationId xmlns:p14="http://schemas.microsoft.com/office/powerpoint/2010/main" val="3585648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Träskydd</a:t>
            </a:r>
            <a:endParaRPr lang="sv-SE" dirty="0"/>
          </a:p>
        </p:txBody>
      </p:sp>
      <p:sp>
        <p:nvSpPr>
          <p:cNvPr id="3" name="Underrubrik 2"/>
          <p:cNvSpPr>
            <a:spLocks noGrp="1"/>
          </p:cNvSpPr>
          <p:nvPr>
            <p:ph type="subTitle" idx="1"/>
          </p:nvPr>
        </p:nvSpPr>
        <p:spPr/>
        <p:txBody>
          <a:bodyPr>
            <a:normAutofit lnSpcReduction="10000"/>
          </a:bodyPr>
          <a:lstStyle/>
          <a:p>
            <a:r>
              <a:rPr lang="sv-SE" dirty="0" smtClean="0">
                <a:solidFill>
                  <a:srgbClr val="000000"/>
                </a:solidFill>
              </a:rPr>
              <a:t>Svamp och insekter</a:t>
            </a:r>
          </a:p>
          <a:p>
            <a:r>
              <a:rPr lang="sv-SE" dirty="0" smtClean="0">
                <a:solidFill>
                  <a:srgbClr val="000000"/>
                </a:solidFill>
              </a:rPr>
              <a:t>Brand</a:t>
            </a:r>
          </a:p>
          <a:p>
            <a:r>
              <a:rPr lang="sv-SE" dirty="0" smtClean="0">
                <a:solidFill>
                  <a:srgbClr val="000000"/>
                </a:solidFill>
              </a:rPr>
              <a:t>Dimensionsförändringar</a:t>
            </a:r>
          </a:p>
          <a:p>
            <a:r>
              <a:rPr lang="sv-SE" dirty="0">
                <a:solidFill>
                  <a:srgbClr val="000000"/>
                </a:solidFill>
              </a:rPr>
              <a:t>Y</a:t>
            </a:r>
            <a:r>
              <a:rPr lang="sv-SE" dirty="0" smtClean="0">
                <a:solidFill>
                  <a:srgbClr val="000000"/>
                </a:solidFill>
              </a:rPr>
              <a:t>thårdhet</a:t>
            </a:r>
            <a:endParaRPr lang="sv-SE" dirty="0">
              <a:solidFill>
                <a:srgbClr val="000000"/>
              </a:solidFill>
            </a:endParaRPr>
          </a:p>
        </p:txBody>
      </p:sp>
      <p:sp>
        <p:nvSpPr>
          <p:cNvPr id="4" name="textruta 3"/>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36-41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3221360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Svamp och insekter</a:t>
            </a:r>
            <a:endParaRPr lang="sv-SE" dirty="0"/>
          </a:p>
        </p:txBody>
      </p:sp>
      <p:sp>
        <p:nvSpPr>
          <p:cNvPr id="3" name="Platshållare för innehåll 2"/>
          <p:cNvSpPr>
            <a:spLocks noGrp="1"/>
          </p:cNvSpPr>
          <p:nvPr>
            <p:ph idx="1"/>
          </p:nvPr>
        </p:nvSpPr>
        <p:spPr>
          <a:xfrm>
            <a:off x="163513" y="1590675"/>
            <a:ext cx="4589462" cy="4224347"/>
          </a:xfrm>
        </p:spPr>
        <p:txBody>
          <a:bodyPr>
            <a:normAutofit lnSpcReduction="10000"/>
          </a:bodyPr>
          <a:lstStyle/>
          <a:p>
            <a:r>
              <a:rPr lang="sv-SE" dirty="0" smtClean="0"/>
              <a:t>Tekniskt fuktskydd</a:t>
            </a:r>
          </a:p>
          <a:p>
            <a:pPr lvl="1"/>
            <a:r>
              <a:rPr lang="sv-SE" dirty="0" smtClean="0"/>
              <a:t>Fukttekniskt rätt utformade lösningar</a:t>
            </a:r>
          </a:p>
          <a:p>
            <a:endParaRPr lang="sv-SE" dirty="0"/>
          </a:p>
          <a:p>
            <a:r>
              <a:rPr lang="sv-SE" dirty="0" smtClean="0"/>
              <a:t>Naturlig beständighet</a:t>
            </a:r>
          </a:p>
          <a:p>
            <a:pPr lvl="1"/>
            <a:r>
              <a:rPr lang="sv-SE" dirty="0" smtClean="0"/>
              <a:t>Kärnved hos olika träslag</a:t>
            </a:r>
          </a:p>
          <a:p>
            <a:endParaRPr lang="sv-SE" dirty="0"/>
          </a:p>
          <a:p>
            <a:r>
              <a:rPr lang="sv-SE" dirty="0" smtClean="0"/>
              <a:t>Kemiskt träskydd</a:t>
            </a:r>
          </a:p>
          <a:p>
            <a:pPr lvl="1"/>
            <a:r>
              <a:rPr lang="sv-SE" dirty="0" smtClean="0"/>
              <a:t>Impregnering </a:t>
            </a:r>
          </a:p>
          <a:p>
            <a:endParaRPr lang="sv-SE" dirty="0"/>
          </a:p>
          <a:p>
            <a:r>
              <a:rPr lang="sv-SE" dirty="0" smtClean="0"/>
              <a:t>Värmebehandlat trä</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sp>
        <p:nvSpPr>
          <p:cNvPr id="5" name="textruta 4"/>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36-41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4" name="Bildobjekt 3" descr="AVT-foto24-sid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187" y="2261459"/>
            <a:ext cx="3151925" cy="274783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89027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Tekniskt fuktskydd</a:t>
            </a:r>
            <a:endParaRPr lang="sv-SE" dirty="0"/>
          </a:p>
        </p:txBody>
      </p:sp>
      <p:sp>
        <p:nvSpPr>
          <p:cNvPr id="3" name="Platshållare för innehåll 2"/>
          <p:cNvSpPr>
            <a:spLocks noGrp="1"/>
          </p:cNvSpPr>
          <p:nvPr>
            <p:ph idx="1"/>
          </p:nvPr>
        </p:nvSpPr>
        <p:spPr>
          <a:xfrm>
            <a:off x="163513" y="1590675"/>
            <a:ext cx="4397375" cy="4224347"/>
          </a:xfrm>
        </p:spPr>
        <p:txBody>
          <a:bodyPr/>
          <a:lstStyle/>
          <a:p>
            <a:pPr marL="0" indent="0">
              <a:buNone/>
            </a:pPr>
            <a:r>
              <a:rPr lang="sv-SE" dirty="0" smtClean="0">
                <a:hlinkClick r:id="rId3"/>
              </a:rPr>
              <a:t>traguiden.se</a:t>
            </a:r>
            <a:r>
              <a:rPr lang="sv-SE" dirty="0" smtClean="0"/>
              <a:t> och</a:t>
            </a:r>
            <a:r>
              <a:rPr lang="sv-SE" dirty="0" smtClean="0">
                <a:hlinkClick r:id="rId4"/>
              </a:rPr>
              <a:t> traradhuset.se</a:t>
            </a:r>
            <a:endParaRPr lang="sv-SE" dirty="0" smtClean="0"/>
          </a:p>
          <a:p>
            <a:pPr lvl="1"/>
            <a:r>
              <a:rPr lang="sv-SE" dirty="0" smtClean="0"/>
              <a:t>Undvik fuktfällor</a:t>
            </a:r>
          </a:p>
          <a:p>
            <a:pPr lvl="1"/>
            <a:r>
              <a:rPr lang="sv-SE" dirty="0" smtClean="0"/>
              <a:t>Utforma för torrt bestånd</a:t>
            </a:r>
          </a:p>
          <a:p>
            <a:r>
              <a:rPr lang="sv-SE" dirty="0" smtClean="0"/>
              <a:t>Leverera torrt</a:t>
            </a:r>
          </a:p>
          <a:p>
            <a:r>
              <a:rPr lang="sv-SE" dirty="0" smtClean="0"/>
              <a:t>Hantera torrt</a:t>
            </a:r>
          </a:p>
          <a:p>
            <a:r>
              <a:rPr lang="sv-SE" dirty="0" smtClean="0"/>
              <a:t>Montera torrt</a:t>
            </a:r>
          </a:p>
          <a:p>
            <a:r>
              <a:rPr lang="sv-SE" dirty="0" smtClean="0"/>
              <a:t>Underhåll</a:t>
            </a:r>
          </a:p>
          <a:p>
            <a:endParaRPr lang="sv-SE" dirty="0"/>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165" y="1716976"/>
            <a:ext cx="3445429" cy="3903456"/>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434584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Naturlig beständighet hos kärnved</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sp>
        <p:nvSpPr>
          <p:cNvPr id="8" name="textruta 7"/>
          <p:cNvSpPr txBox="1"/>
          <p:nvPr/>
        </p:nvSpPr>
        <p:spPr>
          <a:xfrm>
            <a:off x="1425521" y="5560185"/>
            <a:ext cx="6270733" cy="646331"/>
          </a:xfrm>
          <a:prstGeom prst="rect">
            <a:avLst/>
          </a:prstGeom>
          <a:noFill/>
        </p:spPr>
        <p:txBody>
          <a:bodyPr wrap="square" rtlCol="0">
            <a:spAutoFit/>
          </a:bodyPr>
          <a:lstStyle/>
          <a:p>
            <a:pPr algn="ctr"/>
            <a:r>
              <a:rPr lang="sv-SE" dirty="0" smtClean="0"/>
              <a:t>Kärnveden är beständigare än splintveden hos många träslag. </a:t>
            </a:r>
          </a:p>
          <a:p>
            <a:endParaRPr lang="sv-SE" dirty="0"/>
          </a:p>
        </p:txBody>
      </p:sp>
      <p:pic>
        <p:nvPicPr>
          <p:cNvPr id="9" name="Bildobjekt 8" descr="Skärmavbild 2014-09-14 kl. 12.5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80" y="1459076"/>
            <a:ext cx="4290627" cy="3760192"/>
          </a:xfrm>
          <a:prstGeom prst="rect">
            <a:avLst/>
          </a:prstGeom>
        </p:spPr>
      </p:pic>
      <p:pic>
        <p:nvPicPr>
          <p:cNvPr id="10" name="Bildobjekt 9" descr="Skärmavbild 2014-09-14 kl. 12.5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318" y="1425688"/>
            <a:ext cx="4036842" cy="2701609"/>
          </a:xfrm>
          <a:prstGeom prst="rect">
            <a:avLst/>
          </a:prstGeom>
        </p:spPr>
      </p:pic>
      <p:sp>
        <p:nvSpPr>
          <p:cNvPr id="11" name="textruta 10"/>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27</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7544731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Kemiskt träskydd</a:t>
            </a:r>
            <a:endParaRPr lang="sv-SE" dirty="0"/>
          </a:p>
        </p:txBody>
      </p:sp>
      <p:sp>
        <p:nvSpPr>
          <p:cNvPr id="3" name="Platshållare för innehåll 2"/>
          <p:cNvSpPr>
            <a:spLocks noGrp="1"/>
          </p:cNvSpPr>
          <p:nvPr>
            <p:ph idx="1"/>
          </p:nvPr>
        </p:nvSpPr>
        <p:spPr>
          <a:xfrm>
            <a:off x="163513" y="1590675"/>
            <a:ext cx="4397375" cy="4224347"/>
          </a:xfrm>
        </p:spPr>
        <p:txBody>
          <a:bodyPr>
            <a:normAutofit fontScale="92500" lnSpcReduction="10000"/>
          </a:bodyPr>
          <a:lstStyle/>
          <a:p>
            <a:r>
              <a:rPr lang="sv-SE" dirty="0" smtClean="0"/>
              <a:t>Tekniker och träslag</a:t>
            </a:r>
          </a:p>
          <a:p>
            <a:endParaRPr lang="sv-SE" dirty="0"/>
          </a:p>
          <a:p>
            <a:r>
              <a:rPr lang="sv-SE" dirty="0" smtClean="0"/>
              <a:t>Kemikalier</a:t>
            </a:r>
            <a:r>
              <a:rPr lang="sv-SE" dirty="0"/>
              <a:t/>
            </a:r>
            <a:br>
              <a:rPr lang="sv-SE" dirty="0"/>
            </a:br>
            <a:r>
              <a:rPr lang="sv-SE" dirty="0" smtClean="0"/>
              <a:t>- </a:t>
            </a:r>
            <a:r>
              <a:rPr lang="sv-SE" sz="2200" dirty="0" smtClean="0"/>
              <a:t>Vatten eller oljebaserad</a:t>
            </a:r>
            <a:br>
              <a:rPr lang="sv-SE" sz="2200" dirty="0" smtClean="0"/>
            </a:br>
            <a:endParaRPr lang="sv-SE" sz="2200" dirty="0" smtClean="0"/>
          </a:p>
          <a:p>
            <a:r>
              <a:rPr lang="sv-SE" dirty="0" smtClean="0"/>
              <a:t>Mängder</a:t>
            </a:r>
            <a:r>
              <a:rPr lang="sv-SE" dirty="0"/>
              <a:t/>
            </a:r>
            <a:br>
              <a:rPr lang="sv-SE" dirty="0"/>
            </a:br>
            <a:r>
              <a:rPr lang="sv-SE" sz="2200" dirty="0" smtClean="0"/>
              <a:t>- Beror på träskyddsklass</a:t>
            </a:r>
            <a:br>
              <a:rPr lang="sv-SE" sz="2200" dirty="0" smtClean="0"/>
            </a:br>
            <a:r>
              <a:rPr lang="sv-SE" sz="2200" dirty="0" smtClean="0"/>
              <a:t>- Inträngning</a:t>
            </a:r>
            <a:endParaRPr lang="sv-SE" sz="2200" dirty="0"/>
          </a:p>
          <a:p>
            <a:endParaRPr lang="sv-SE" dirty="0"/>
          </a:p>
          <a:p>
            <a:r>
              <a:rPr lang="sv-SE" dirty="0" smtClean="0"/>
              <a:t>Träskyddsklasser</a:t>
            </a:r>
            <a:br>
              <a:rPr lang="sv-SE" dirty="0" smtClean="0"/>
            </a:br>
            <a:endParaRPr lang="sv-SE" dirty="0" smtClean="0"/>
          </a:p>
          <a:p>
            <a:r>
              <a:rPr lang="sv-SE" dirty="0" smtClean="0"/>
              <a:t>Märkningar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5" name="Bildobjekt 4" descr="AVT-tryckimp-gröna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428" y="2674423"/>
            <a:ext cx="3650013" cy="1218227"/>
          </a:xfrm>
          <a:prstGeom prst="rect">
            <a:avLst/>
          </a:prstGeom>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37-</a:t>
            </a:r>
            <a:r>
              <a:rPr lang="sv-SE" sz="1000" dirty="0" smtClean="0">
                <a:solidFill>
                  <a:srgbClr val="BFBFBF"/>
                </a:solidFill>
              </a:rPr>
              <a:t>40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9713359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Träskyddsklasser 1:3</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sp>
        <p:nvSpPr>
          <p:cNvPr id="6" name="Rektangel 5"/>
          <p:cNvSpPr/>
          <p:nvPr/>
        </p:nvSpPr>
        <p:spPr>
          <a:xfrm>
            <a:off x="3346170" y="2499020"/>
            <a:ext cx="941780" cy="11914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Bildobjekt 9" descr="AVT-tabell23-sid39-ny.jpg"/>
          <p:cNvPicPr>
            <a:picLocks noChangeAspect="1"/>
          </p:cNvPicPr>
          <p:nvPr/>
        </p:nvPicPr>
        <p:blipFill rotWithShape="1">
          <a:blip r:embed="rId3">
            <a:extLst>
              <a:ext uri="{28A0092B-C50C-407E-A947-70E740481C1C}">
                <a14:useLocalDpi xmlns:a14="http://schemas.microsoft.com/office/drawing/2010/main" val="0"/>
              </a:ext>
            </a:extLst>
          </a:blip>
          <a:srcRect t="-409" b="79732"/>
          <a:stretch/>
        </p:blipFill>
        <p:spPr>
          <a:xfrm>
            <a:off x="527407" y="1758861"/>
            <a:ext cx="4062413" cy="1914704"/>
          </a:xfrm>
          <a:prstGeom prst="rect">
            <a:avLst/>
          </a:prstGeom>
        </p:spPr>
      </p:pic>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3906148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Träskyddsklasser </a:t>
            </a:r>
            <a:r>
              <a:rPr lang="sv-SE" dirty="0" smtClean="0"/>
              <a:t>2:</a:t>
            </a:r>
            <a:r>
              <a:rPr lang="sv-SE" dirty="0"/>
              <a:t>3</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10" name="Bildobjekt 9" descr="AVT-tabell23-sid39-ny.jpg"/>
          <p:cNvPicPr>
            <a:picLocks noChangeAspect="1"/>
          </p:cNvPicPr>
          <p:nvPr/>
        </p:nvPicPr>
        <p:blipFill rotWithShape="1">
          <a:blip r:embed="rId3">
            <a:extLst>
              <a:ext uri="{28A0092B-C50C-407E-A947-70E740481C1C}">
                <a14:useLocalDpi xmlns:a14="http://schemas.microsoft.com/office/drawing/2010/main" val="0"/>
              </a:ext>
            </a:extLst>
          </a:blip>
          <a:srcRect b="92075"/>
          <a:stretch/>
        </p:blipFill>
        <p:spPr>
          <a:xfrm>
            <a:off x="473075" y="1521944"/>
            <a:ext cx="4062413" cy="733861"/>
          </a:xfrm>
          <a:prstGeom prst="rect">
            <a:avLst/>
          </a:prstGeom>
        </p:spPr>
      </p:pic>
      <p:pic>
        <p:nvPicPr>
          <p:cNvPr id="12" name="Bildobjekt 11" descr="AVT-tabell23-sid39-ny.jpg"/>
          <p:cNvPicPr>
            <a:picLocks noChangeAspect="1"/>
          </p:cNvPicPr>
          <p:nvPr/>
        </p:nvPicPr>
        <p:blipFill rotWithShape="1">
          <a:blip r:embed="rId3">
            <a:extLst>
              <a:ext uri="{28A0092B-C50C-407E-A947-70E740481C1C}">
                <a14:useLocalDpi xmlns:a14="http://schemas.microsoft.com/office/drawing/2010/main" val="0"/>
              </a:ext>
            </a:extLst>
          </a:blip>
          <a:srcRect t="20415" b="37866"/>
          <a:stretch/>
        </p:blipFill>
        <p:spPr>
          <a:xfrm>
            <a:off x="473075" y="2261661"/>
            <a:ext cx="4062413" cy="3863157"/>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55024554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Träskyddsklasser </a:t>
            </a:r>
            <a:r>
              <a:rPr lang="sv-SE" dirty="0" smtClean="0"/>
              <a:t>3:</a:t>
            </a:r>
            <a:r>
              <a:rPr lang="sv-SE" dirty="0"/>
              <a:t>3</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grpSp>
        <p:nvGrpSpPr>
          <p:cNvPr id="15" name="Grupp 14"/>
          <p:cNvGrpSpPr/>
          <p:nvPr/>
        </p:nvGrpSpPr>
        <p:grpSpPr>
          <a:xfrm>
            <a:off x="473075" y="1662113"/>
            <a:ext cx="4062413" cy="4142400"/>
            <a:chOff x="473075" y="1922659"/>
            <a:chExt cx="4062413" cy="4142400"/>
          </a:xfrm>
        </p:grpSpPr>
        <p:pic>
          <p:nvPicPr>
            <p:cNvPr id="13" name="Bildobjekt 12" descr="AVT-tabell23-sid39-ny.jpg"/>
            <p:cNvPicPr>
              <a:picLocks noChangeAspect="1"/>
            </p:cNvPicPr>
            <p:nvPr/>
          </p:nvPicPr>
          <p:blipFill rotWithShape="1">
            <a:blip r:embed="rId3">
              <a:extLst>
                <a:ext uri="{28A0092B-C50C-407E-A947-70E740481C1C}">
                  <a14:useLocalDpi xmlns:a14="http://schemas.microsoft.com/office/drawing/2010/main" val="0"/>
                </a:ext>
              </a:extLst>
            </a:blip>
            <a:srcRect b="92075"/>
            <a:stretch/>
          </p:blipFill>
          <p:spPr>
            <a:xfrm>
              <a:off x="473075" y="1922659"/>
              <a:ext cx="4062413" cy="733861"/>
            </a:xfrm>
            <a:prstGeom prst="rect">
              <a:avLst/>
            </a:prstGeom>
          </p:spPr>
        </p:pic>
        <p:pic>
          <p:nvPicPr>
            <p:cNvPr id="14" name="Bildobjekt 13" descr="AVT-tabell23-sid39-ny.jpg"/>
            <p:cNvPicPr>
              <a:picLocks noChangeAspect="1"/>
            </p:cNvPicPr>
            <p:nvPr/>
          </p:nvPicPr>
          <p:blipFill rotWithShape="1">
            <a:blip r:embed="rId3">
              <a:extLst>
                <a:ext uri="{28A0092B-C50C-407E-A947-70E740481C1C}">
                  <a14:useLocalDpi xmlns:a14="http://schemas.microsoft.com/office/drawing/2010/main" val="0"/>
                </a:ext>
              </a:extLst>
            </a:blip>
            <a:srcRect t="62220" b="962"/>
            <a:stretch/>
          </p:blipFill>
          <p:spPr>
            <a:xfrm>
              <a:off x="473075" y="2655585"/>
              <a:ext cx="4062413" cy="3409474"/>
            </a:xfrm>
            <a:prstGeom prst="rect">
              <a:avLst/>
            </a:prstGeom>
          </p:spPr>
        </p:pic>
      </p:grpSp>
      <p:sp>
        <p:nvSpPr>
          <p:cNvPr id="8" name="textruta 7"/>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39</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7299309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Dimensioner – impregnerat virke</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778" y="1649413"/>
            <a:ext cx="6037869" cy="4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chemeClr val="bg1">
                    <a:lumMod val="75000"/>
                  </a:schemeClr>
                </a:solidFill>
                <a:effectLst/>
                <a:latin typeface="+mn-lt"/>
                <a:ea typeface="+mn-ea"/>
                <a:cs typeface="+mn-cs"/>
              </a:rPr>
              <a:t>Att välja trä, sid </a:t>
            </a:r>
            <a:r>
              <a:rPr lang="sv-SE" sz="1000" dirty="0" smtClean="0">
                <a:solidFill>
                  <a:schemeClr val="bg1">
                    <a:lumMod val="75000"/>
                  </a:schemeClr>
                </a:solidFill>
              </a:rPr>
              <a:t>40</a:t>
            </a:r>
            <a:endParaRPr lang="sv-SE" sz="1000" kern="1200" dirty="0" smtClean="0">
              <a:solidFill>
                <a:schemeClr val="bg1">
                  <a:lumMod val="75000"/>
                </a:schemeClr>
              </a:solidFill>
              <a:effectLst/>
            </a:endParaRPr>
          </a:p>
          <a:p>
            <a:endParaRPr lang="sv-SE" sz="1000" dirty="0">
              <a:solidFill>
                <a:srgbClr val="BFBFBF"/>
              </a:solidFill>
            </a:endParaRPr>
          </a:p>
        </p:txBody>
      </p:sp>
      <p:pic>
        <p:nvPicPr>
          <p:cNvPr id="6" name="Bildobjekt 5" descr="AVT-tabell23-sid39-ny.jpg"/>
          <p:cNvPicPr>
            <a:picLocks noChangeAspect="1"/>
          </p:cNvPicPr>
          <p:nvPr/>
        </p:nvPicPr>
        <p:blipFill rotWithShape="1">
          <a:blip r:embed="rId4">
            <a:extLst>
              <a:ext uri="{28A0092B-C50C-407E-A947-70E740481C1C}">
                <a14:useLocalDpi xmlns:a14="http://schemas.microsoft.com/office/drawing/2010/main" val="0"/>
              </a:ext>
            </a:extLst>
          </a:blip>
          <a:srcRect l="78041" t="47163" b="40575"/>
          <a:stretch/>
        </p:blipFill>
        <p:spPr>
          <a:xfrm>
            <a:off x="1537306" y="2241193"/>
            <a:ext cx="567378" cy="722222"/>
          </a:xfrm>
          <a:prstGeom prst="rect">
            <a:avLst/>
          </a:prstGeom>
        </p:spPr>
      </p:pic>
      <p:pic>
        <p:nvPicPr>
          <p:cNvPr id="8" name="Bildobjekt 7" descr="AVT-tabell23-sid39-ny.jpg"/>
          <p:cNvPicPr>
            <a:picLocks noChangeAspect="1"/>
          </p:cNvPicPr>
          <p:nvPr/>
        </p:nvPicPr>
        <p:blipFill rotWithShape="1">
          <a:blip r:embed="rId4">
            <a:extLst>
              <a:ext uri="{28A0092B-C50C-407E-A947-70E740481C1C}">
                <a14:useLocalDpi xmlns:a14="http://schemas.microsoft.com/office/drawing/2010/main" val="0"/>
              </a:ext>
            </a:extLst>
          </a:blip>
          <a:srcRect l="77838" t="20415" b="67797"/>
          <a:stretch/>
        </p:blipFill>
        <p:spPr>
          <a:xfrm>
            <a:off x="1533386" y="3104529"/>
            <a:ext cx="600354" cy="727855"/>
          </a:xfrm>
          <a:prstGeom prst="rect">
            <a:avLst/>
          </a:prstGeom>
        </p:spPr>
      </p:pic>
    </p:spTree>
    <p:extLst>
      <p:ext uri="{BB962C8B-B14F-4D97-AF65-F5344CB8AC3E}">
        <p14:creationId xmlns:p14="http://schemas.microsoft.com/office/powerpoint/2010/main" val="724848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Plantering</a:t>
            </a:r>
            <a:endParaRPr lang="sv-SE" dirty="0"/>
          </a:p>
        </p:txBody>
      </p:sp>
      <p:sp>
        <p:nvSpPr>
          <p:cNvPr id="3" name="Platshållare för innehåll 2"/>
          <p:cNvSpPr>
            <a:spLocks noGrp="1"/>
          </p:cNvSpPr>
          <p:nvPr>
            <p:ph idx="1"/>
          </p:nvPr>
        </p:nvSpPr>
        <p:spPr>
          <a:xfrm>
            <a:off x="163512" y="1590675"/>
            <a:ext cx="4410075" cy="4265366"/>
          </a:xfrm>
        </p:spPr>
        <p:txBody>
          <a:bodyPr/>
          <a:lstStyle/>
          <a:p>
            <a:r>
              <a:rPr lang="sv-SE" dirty="0" smtClean="0"/>
              <a:t>2 500 plantor per hektar</a:t>
            </a:r>
          </a:p>
          <a:p>
            <a:pPr lvl="1"/>
            <a:r>
              <a:rPr lang="sv-SE" dirty="0" smtClean="0"/>
              <a:t>Gallringar ger massaved och eventuellt klentimmer</a:t>
            </a:r>
            <a:br>
              <a:rPr lang="sv-SE" dirty="0" smtClean="0"/>
            </a:br>
            <a:endParaRPr lang="sv-SE" dirty="0" smtClean="0"/>
          </a:p>
          <a:p>
            <a:r>
              <a:rPr lang="sv-SE" dirty="0" smtClean="0"/>
              <a:t>500 </a:t>
            </a:r>
            <a:r>
              <a:rPr lang="sv-SE" dirty="0"/>
              <a:t>–</a:t>
            </a:r>
            <a:r>
              <a:rPr lang="sv-SE" dirty="0" smtClean="0"/>
              <a:t> 600 träd </a:t>
            </a:r>
            <a:r>
              <a:rPr lang="sv-SE" dirty="0" err="1" smtClean="0"/>
              <a:t>slutavverkas</a:t>
            </a:r>
            <a:endParaRPr lang="sv-SE" dirty="0" smtClean="0"/>
          </a:p>
          <a:p>
            <a:r>
              <a:rPr lang="sv-SE" dirty="0"/>
              <a:t>Avverkningen ger:</a:t>
            </a:r>
          </a:p>
          <a:p>
            <a:pPr marL="0" lvl="1" indent="0">
              <a:buNone/>
            </a:pPr>
            <a:r>
              <a:rPr lang="sv-SE" dirty="0"/>
              <a:t>	-   I norra Sverige 	150 m</a:t>
            </a:r>
            <a:r>
              <a:rPr lang="sv-SE" baseline="30000" dirty="0"/>
              <a:t>3</a:t>
            </a:r>
            <a:r>
              <a:rPr lang="sv-SE" dirty="0"/>
              <a:t> </a:t>
            </a:r>
            <a:r>
              <a:rPr lang="sv-SE" dirty="0" err="1"/>
              <a:t>sk</a:t>
            </a:r>
            <a:r>
              <a:rPr lang="sv-SE" dirty="0"/>
              <a:t>/ha</a:t>
            </a:r>
          </a:p>
          <a:p>
            <a:pPr lvl="1">
              <a:buFontTx/>
              <a:buChar char="-"/>
            </a:pPr>
            <a:r>
              <a:rPr lang="sv-SE" dirty="0"/>
              <a:t>I Mellansverige 	240 m</a:t>
            </a:r>
            <a:r>
              <a:rPr lang="sv-SE" baseline="30000" dirty="0"/>
              <a:t>3 </a:t>
            </a:r>
            <a:r>
              <a:rPr lang="sv-SE" dirty="0" err="1"/>
              <a:t>sk</a:t>
            </a:r>
            <a:r>
              <a:rPr lang="sv-SE" dirty="0"/>
              <a:t>/ha</a:t>
            </a:r>
          </a:p>
          <a:p>
            <a:pPr lvl="1">
              <a:buFontTx/>
              <a:buChar char="-"/>
            </a:pPr>
            <a:r>
              <a:rPr lang="sv-SE" dirty="0"/>
              <a:t>I Sydsverige     	300 m</a:t>
            </a:r>
            <a:r>
              <a:rPr lang="sv-SE" baseline="30000" dirty="0"/>
              <a:t>3 </a:t>
            </a:r>
            <a:r>
              <a:rPr lang="sv-SE" dirty="0" err="1"/>
              <a:t>sk</a:t>
            </a:r>
            <a:r>
              <a:rPr lang="sv-SE" dirty="0"/>
              <a:t>/ha</a:t>
            </a:r>
          </a:p>
          <a:p>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649413"/>
            <a:ext cx="4233863" cy="2930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64476" y="6098087"/>
            <a:ext cx="1124163"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6</a:t>
            </a:r>
          </a:p>
          <a:p>
            <a:endParaRPr lang="sv-SE" sz="1000" dirty="0">
              <a:solidFill>
                <a:srgbClr val="BFBFBF"/>
              </a:solidFill>
            </a:endParaRPr>
          </a:p>
        </p:txBody>
      </p:sp>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Impregnerat virke</a:t>
            </a:r>
            <a:endParaRPr lang="sv-SE" dirty="0"/>
          </a:p>
        </p:txBody>
      </p:sp>
      <p:sp>
        <p:nvSpPr>
          <p:cNvPr id="3" name="Platshållare för innehåll 2"/>
          <p:cNvSpPr>
            <a:spLocks noGrp="1"/>
          </p:cNvSpPr>
          <p:nvPr>
            <p:ph idx="1"/>
          </p:nvPr>
        </p:nvSpPr>
        <p:spPr/>
        <p:txBody>
          <a:bodyPr/>
          <a:lstStyle/>
          <a:p>
            <a:r>
              <a:rPr lang="sv-SE" dirty="0" smtClean="0"/>
              <a:t>Lagring</a:t>
            </a:r>
          </a:p>
          <a:p>
            <a:endParaRPr lang="sv-SE" dirty="0"/>
          </a:p>
          <a:p>
            <a:r>
              <a:rPr lang="sv-SE" dirty="0" smtClean="0"/>
              <a:t>Hantering</a:t>
            </a:r>
          </a:p>
          <a:p>
            <a:endParaRPr lang="sv-SE" dirty="0"/>
          </a:p>
          <a:p>
            <a:r>
              <a:rPr lang="sv-SE" dirty="0" smtClean="0"/>
              <a:t>Underhåll</a:t>
            </a:r>
          </a:p>
          <a:p>
            <a:endParaRPr lang="sv-SE" dirty="0"/>
          </a:p>
          <a:p>
            <a:r>
              <a:rPr lang="sv-SE" dirty="0" smtClean="0"/>
              <a:t>Avfall</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5" name="Bildobjekt 4" descr="Tryckimp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521" y="1702944"/>
            <a:ext cx="2785844" cy="4176410"/>
          </a:xfrm>
          <a:prstGeom prst="rect">
            <a:avLst/>
          </a:prstGeom>
          <a:effectLst>
            <a:outerShdw blurRad="50800" dist="38100" dir="2700000" algn="tl" rotWithShape="0">
              <a:schemeClr val="tx1">
                <a:alpha val="43000"/>
              </a:schemeClr>
            </a:outerShdw>
          </a:effectLst>
        </p:spPr>
      </p:pic>
      <p:sp>
        <p:nvSpPr>
          <p:cNvPr id="8" name="textruta 7"/>
          <p:cNvSpPr txBox="1"/>
          <p:nvPr/>
        </p:nvSpPr>
        <p:spPr>
          <a:xfrm>
            <a:off x="5605939" y="6089620"/>
            <a:ext cx="2835381" cy="246221"/>
          </a:xfrm>
          <a:prstGeom prst="rect">
            <a:avLst/>
          </a:prstGeom>
          <a:noFill/>
        </p:spPr>
        <p:txBody>
          <a:bodyPr wrap="none" rtlCol="0">
            <a:spAutoFit/>
          </a:bodyPr>
          <a:lstStyle/>
          <a:p>
            <a:r>
              <a:rPr lang="sv-SE" sz="1000" dirty="0">
                <a:solidFill>
                  <a:srgbClr val="BFBFBF"/>
                </a:solidFill>
              </a:rPr>
              <a:t>Hantera virket rätt. Informationsmaterial från NTR</a:t>
            </a:r>
            <a:r>
              <a:rPr lang="sv-SE" sz="1000" dirty="0" smtClean="0">
                <a:solidFill>
                  <a:srgbClr val="BFBFBF"/>
                </a:solidFill>
              </a:rPr>
              <a:t>.</a:t>
            </a:r>
            <a:endParaRPr lang="sv-SE" sz="1000" dirty="0">
              <a:solidFill>
                <a:srgbClr val="BFBFBF"/>
              </a:solidFill>
            </a:endParaRPr>
          </a:p>
        </p:txBody>
      </p:sp>
    </p:spTree>
    <p:extLst>
      <p:ext uri="{BB962C8B-B14F-4D97-AF65-F5344CB8AC3E}">
        <p14:creationId xmlns:p14="http://schemas.microsoft.com/office/powerpoint/2010/main" val="23939822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Värmebehandlat trä</a:t>
            </a:r>
            <a:endParaRPr lang="sv-SE" dirty="0"/>
          </a:p>
        </p:txBody>
      </p:sp>
      <p:sp>
        <p:nvSpPr>
          <p:cNvPr id="3" name="Platshållare för innehåll 2"/>
          <p:cNvSpPr>
            <a:spLocks noGrp="1"/>
          </p:cNvSpPr>
          <p:nvPr>
            <p:ph idx="1"/>
          </p:nvPr>
        </p:nvSpPr>
        <p:spPr>
          <a:xfrm>
            <a:off x="163513" y="1590675"/>
            <a:ext cx="4589462" cy="4540220"/>
          </a:xfrm>
        </p:spPr>
        <p:txBody>
          <a:bodyPr>
            <a:normAutofit fontScale="92500" lnSpcReduction="20000"/>
          </a:bodyPr>
          <a:lstStyle/>
          <a:p>
            <a:r>
              <a:rPr lang="sv-SE" dirty="0" smtClean="0"/>
              <a:t>Process</a:t>
            </a:r>
          </a:p>
          <a:p>
            <a:pPr lvl="1"/>
            <a:r>
              <a:rPr lang="sv-SE" dirty="0" smtClean="0"/>
              <a:t>160 – 220 </a:t>
            </a:r>
            <a:r>
              <a:rPr lang="sv-SE" baseline="30000" dirty="0" smtClean="0"/>
              <a:t>°</a:t>
            </a:r>
            <a:r>
              <a:rPr lang="sv-SE" dirty="0" smtClean="0"/>
              <a:t>C</a:t>
            </a:r>
          </a:p>
          <a:p>
            <a:endParaRPr lang="sv-SE" dirty="0"/>
          </a:p>
          <a:p>
            <a:r>
              <a:rPr lang="sv-SE" dirty="0" smtClean="0"/>
              <a:t>Egenskaper</a:t>
            </a:r>
          </a:p>
          <a:p>
            <a:pPr lvl="1"/>
            <a:r>
              <a:rPr lang="sv-SE" dirty="0"/>
              <a:t>Förbättrad beständighet</a:t>
            </a:r>
          </a:p>
          <a:p>
            <a:pPr lvl="1"/>
            <a:r>
              <a:rPr lang="sv-SE" dirty="0"/>
              <a:t>Lägre hållfasthet </a:t>
            </a:r>
          </a:p>
          <a:p>
            <a:pPr lvl="1"/>
            <a:r>
              <a:rPr lang="sv-SE" dirty="0"/>
              <a:t>Sprött = brott utan förvarning</a:t>
            </a:r>
          </a:p>
          <a:p>
            <a:pPr lvl="1"/>
            <a:r>
              <a:rPr lang="sv-SE" dirty="0"/>
              <a:t>Mindre fuktrörligt</a:t>
            </a:r>
          </a:p>
          <a:p>
            <a:pPr lvl="1"/>
            <a:r>
              <a:rPr lang="sv-SE" dirty="0"/>
              <a:t>Doftar ”bastu” första </a:t>
            </a:r>
            <a:r>
              <a:rPr lang="sv-SE" dirty="0" smtClean="0"/>
              <a:t>tiden</a:t>
            </a:r>
            <a:br>
              <a:rPr lang="sv-SE" dirty="0" smtClean="0"/>
            </a:br>
            <a:endParaRPr lang="sv-SE" dirty="0"/>
          </a:p>
          <a:p>
            <a:r>
              <a:rPr lang="sv-SE" dirty="0" smtClean="0"/>
              <a:t>Användning</a:t>
            </a:r>
          </a:p>
          <a:p>
            <a:pPr lvl="1"/>
            <a:r>
              <a:rPr lang="sv-SE" dirty="0" smtClean="0"/>
              <a:t>Klass S = förbättrad dimensionsstabilitet</a:t>
            </a:r>
          </a:p>
          <a:p>
            <a:pPr lvl="1"/>
            <a:r>
              <a:rPr lang="sv-SE" dirty="0" smtClean="0"/>
              <a:t>Klass D = förbättrad beständighet</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1649413"/>
            <a:ext cx="4233863" cy="2086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0226139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Träskydd - brand</a:t>
            </a:r>
            <a:endParaRPr lang="sv-SE" dirty="0"/>
          </a:p>
        </p:txBody>
      </p:sp>
      <p:sp>
        <p:nvSpPr>
          <p:cNvPr id="3" name="Platshållare för innehåll 2"/>
          <p:cNvSpPr>
            <a:spLocks noGrp="1"/>
          </p:cNvSpPr>
          <p:nvPr>
            <p:ph idx="1"/>
          </p:nvPr>
        </p:nvSpPr>
        <p:spPr>
          <a:xfrm>
            <a:off x="163513" y="1590675"/>
            <a:ext cx="8266154" cy="4224347"/>
          </a:xfrm>
        </p:spPr>
        <p:txBody>
          <a:bodyPr/>
          <a:lstStyle/>
          <a:p>
            <a:r>
              <a:rPr lang="sv-SE" dirty="0" smtClean="0"/>
              <a:t>Impregnering</a:t>
            </a:r>
          </a:p>
          <a:p>
            <a:endParaRPr lang="sv-SE" dirty="0"/>
          </a:p>
          <a:p>
            <a:r>
              <a:rPr lang="sv-SE" dirty="0" smtClean="0"/>
              <a:t>Ytbehandling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5" name="Bildobjekt 4" descr="Brandskydd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628" y="1718350"/>
            <a:ext cx="4133435" cy="2755623"/>
          </a:xfrm>
          <a:prstGeom prst="rect">
            <a:avLst/>
          </a:prstGeom>
          <a:effectLst>
            <a:outerShdw blurRad="50800" dist="38100" dir="2700000" algn="tl" rotWithShape="0">
              <a:schemeClr val="tx1">
                <a:alpha val="43000"/>
              </a:schemeClr>
            </a:outerShdw>
          </a:effec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6030079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Träskydd - dimensionsstabilisering</a:t>
            </a:r>
            <a:endParaRPr lang="sv-SE" dirty="0"/>
          </a:p>
        </p:txBody>
      </p:sp>
      <p:sp>
        <p:nvSpPr>
          <p:cNvPr id="3" name="Platshållare för innehåll 2"/>
          <p:cNvSpPr>
            <a:spLocks noGrp="1"/>
          </p:cNvSpPr>
          <p:nvPr>
            <p:ph idx="1"/>
          </p:nvPr>
        </p:nvSpPr>
        <p:spPr>
          <a:xfrm>
            <a:off x="163512" y="1590675"/>
            <a:ext cx="4589463" cy="4224347"/>
          </a:xfrm>
        </p:spPr>
        <p:txBody>
          <a:bodyPr/>
          <a:lstStyle/>
          <a:p>
            <a:r>
              <a:rPr lang="sv-SE" dirty="0" smtClean="0"/>
              <a:t>Impregnering</a:t>
            </a:r>
          </a:p>
          <a:p>
            <a:endParaRPr lang="sv-SE" dirty="0"/>
          </a:p>
          <a:p>
            <a:r>
              <a:rPr lang="sv-SE" dirty="0" smtClean="0"/>
              <a:t>Värmebehandling	</a:t>
            </a:r>
          </a:p>
          <a:p>
            <a:pPr marL="0" indent="0">
              <a:buNone/>
            </a:pP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5" name="Bildobjekt 4" descr="Värmeb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914" y="1730293"/>
            <a:ext cx="4121150" cy="3103065"/>
          </a:xfrm>
          <a:prstGeom prst="rect">
            <a:avLst/>
          </a:prstGeom>
          <a:effectLst>
            <a:outerShdw blurRad="50800" dist="38100" dir="2700000" algn="tl" rotWithShape="0">
              <a:schemeClr val="tx1">
                <a:alpha val="43000"/>
              </a:schemeClr>
            </a:outerShdw>
          </a:effectLst>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8929226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Träskydd - hårdhet</a:t>
            </a:r>
            <a:endParaRPr lang="sv-SE" dirty="0"/>
          </a:p>
        </p:txBody>
      </p:sp>
      <p:sp>
        <p:nvSpPr>
          <p:cNvPr id="3" name="Platshållare för innehåll 2"/>
          <p:cNvSpPr>
            <a:spLocks noGrp="1"/>
          </p:cNvSpPr>
          <p:nvPr>
            <p:ph idx="1"/>
          </p:nvPr>
        </p:nvSpPr>
        <p:spPr>
          <a:xfrm>
            <a:off x="163513" y="1590675"/>
            <a:ext cx="8266154" cy="4224347"/>
          </a:xfrm>
        </p:spPr>
        <p:txBody>
          <a:bodyPr/>
          <a:lstStyle/>
          <a:p>
            <a:r>
              <a:rPr lang="sv-SE" dirty="0" smtClean="0"/>
              <a:t>Hårda träslag</a:t>
            </a:r>
          </a:p>
          <a:p>
            <a:endParaRPr lang="sv-SE" dirty="0"/>
          </a:p>
          <a:p>
            <a:r>
              <a:rPr lang="sv-SE" dirty="0" smtClean="0"/>
              <a:t>Komprimering</a:t>
            </a:r>
          </a:p>
          <a:p>
            <a:endParaRPr lang="sv-SE" dirty="0"/>
          </a:p>
          <a:p>
            <a:r>
              <a:rPr lang="sv-SE" dirty="0" smtClean="0"/>
              <a:t>Impregnering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pic>
        <p:nvPicPr>
          <p:cNvPr id="4" name="Bildobjekt 3" descr="tabell-hårdh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361" y="1747579"/>
            <a:ext cx="4029921" cy="3447720"/>
          </a:xfrm>
          <a:prstGeom prst="rect">
            <a:avLst/>
          </a:prstGeom>
        </p:spPr>
      </p:pic>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1340358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Frågor om Träskydd</a:t>
            </a:r>
            <a:endParaRPr lang="sv-SE" dirty="0"/>
          </a:p>
        </p:txBody>
      </p:sp>
      <p:sp>
        <p:nvSpPr>
          <p:cNvPr id="5" name="Platshållare för innehåll 2"/>
          <p:cNvSpPr>
            <a:spLocks noGrp="1"/>
          </p:cNvSpPr>
          <p:nvPr>
            <p:ph idx="1"/>
          </p:nvPr>
        </p:nvSpPr>
        <p:spPr>
          <a:xfrm>
            <a:off x="155575" y="1662113"/>
            <a:ext cx="8443140" cy="4224347"/>
          </a:xfrm>
        </p:spPr>
        <p:txBody>
          <a:bodyPr>
            <a:normAutofit/>
          </a:bodyPr>
          <a:lstStyle/>
          <a:p>
            <a:pPr marL="457200" indent="-457200">
              <a:buFont typeface="+mj-lt"/>
              <a:buAutoNum type="arabicPeriod"/>
            </a:pPr>
            <a:r>
              <a:rPr lang="sv-SE" dirty="0" smtClean="0"/>
              <a:t>Nämn </a:t>
            </a:r>
            <a:r>
              <a:rPr lang="sv-SE" dirty="0"/>
              <a:t>två-tre svenska träslag som har naturlig beständighet hos kärnvirket?</a:t>
            </a:r>
          </a:p>
          <a:p>
            <a:pPr marL="457200" indent="-457200">
              <a:buFont typeface="+mj-lt"/>
              <a:buAutoNum type="arabicPeriod"/>
            </a:pPr>
            <a:r>
              <a:rPr lang="sv-SE" dirty="0" smtClean="0"/>
              <a:t>Har </a:t>
            </a:r>
            <a:r>
              <a:rPr lang="sv-SE" dirty="0"/>
              <a:t>splintveden hos gran </a:t>
            </a:r>
            <a:r>
              <a:rPr lang="sv-SE" dirty="0" smtClean="0"/>
              <a:t>lika bra </a:t>
            </a:r>
            <a:r>
              <a:rPr lang="sv-SE" dirty="0"/>
              <a:t>beständighet som kärnveden?</a:t>
            </a:r>
          </a:p>
          <a:p>
            <a:pPr marL="457200" indent="-457200">
              <a:buFont typeface="+mj-lt"/>
              <a:buAutoNum type="arabicPeriod"/>
            </a:pPr>
            <a:r>
              <a:rPr lang="sv-SE" dirty="0" smtClean="0"/>
              <a:t>Kan </a:t>
            </a:r>
            <a:r>
              <a:rPr lang="sv-SE" dirty="0"/>
              <a:t>man få djup inträning av impregneringsvätska i hela tvärsnittet hos furu?</a:t>
            </a:r>
          </a:p>
          <a:p>
            <a:pPr marL="457200" indent="-457200">
              <a:buFont typeface="+mj-lt"/>
              <a:buAutoNum type="arabicPeriod"/>
            </a:pPr>
            <a:r>
              <a:rPr lang="sv-SE" dirty="0" smtClean="0"/>
              <a:t>Kan </a:t>
            </a:r>
            <a:r>
              <a:rPr lang="sv-SE" dirty="0"/>
              <a:t>man få djup inträning av impregneringsvätska i hela tvärsnittet hos gran</a:t>
            </a:r>
            <a:r>
              <a:rPr lang="sv-SE" dirty="0" smtClean="0"/>
              <a:t>?</a:t>
            </a:r>
          </a:p>
          <a:p>
            <a:pPr marL="457200" indent="-457200">
              <a:buFont typeface="+mj-lt"/>
              <a:buAutoNum type="arabicPeriod"/>
            </a:pPr>
            <a:r>
              <a:rPr lang="sv-SE" dirty="0" smtClean="0"/>
              <a:t>Hur </a:t>
            </a:r>
            <a:r>
              <a:rPr lang="sv-SE" dirty="0"/>
              <a:t>skiljer man på virke som impregnerats i träskyddsklass NTR/A och NTR/AB?</a:t>
            </a:r>
          </a:p>
          <a:p>
            <a:endParaRPr lang="sv-SE" dirty="0"/>
          </a:p>
        </p:txBody>
      </p:sp>
      <p:sp>
        <p:nvSpPr>
          <p:cNvPr id="4" name="textruta 3"/>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sp>
        <p:nvSpPr>
          <p:cNvPr id="6" name="textruta 5"/>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40</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2169016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55575" y="1662113"/>
            <a:ext cx="8266154" cy="4224347"/>
          </a:xfrm>
        </p:spPr>
        <p:txBody>
          <a:bodyPr>
            <a:normAutofit fontScale="85000" lnSpcReduction="10000"/>
          </a:bodyPr>
          <a:lstStyle/>
          <a:p>
            <a:pPr marL="457200" indent="-457200">
              <a:buFont typeface="+mj-lt"/>
              <a:buAutoNum type="arabicPeriod"/>
            </a:pPr>
            <a:r>
              <a:rPr lang="sv-SE" dirty="0"/>
              <a:t>Nämn två-tre svenska träslag som har naturlig beständighet hos kärnvirket?</a:t>
            </a:r>
            <a:br>
              <a:rPr lang="sv-SE" dirty="0"/>
            </a:br>
            <a:r>
              <a:rPr lang="sv-SE" dirty="0">
                <a:solidFill>
                  <a:srgbClr val="FF0000"/>
                </a:solidFill>
              </a:rPr>
              <a:t>Ek, furu, lärk med flera.</a:t>
            </a:r>
          </a:p>
          <a:p>
            <a:pPr marL="457200" indent="-457200">
              <a:buFont typeface="+mj-lt"/>
              <a:buAutoNum type="arabicPeriod"/>
            </a:pPr>
            <a:r>
              <a:rPr lang="sv-SE" dirty="0"/>
              <a:t>Har splintveden hos gran lika bra beständighet som kärnveden?</a:t>
            </a:r>
            <a:br>
              <a:rPr lang="sv-SE" dirty="0"/>
            </a:br>
            <a:r>
              <a:rPr lang="sv-SE" dirty="0">
                <a:solidFill>
                  <a:srgbClr val="FF0000"/>
                </a:solidFill>
              </a:rPr>
              <a:t>Ja.</a:t>
            </a:r>
          </a:p>
          <a:p>
            <a:pPr marL="457200" indent="-457200">
              <a:buFont typeface="+mj-lt"/>
              <a:buAutoNum type="arabicPeriod"/>
            </a:pPr>
            <a:r>
              <a:rPr lang="sv-SE" dirty="0"/>
              <a:t>Kan man få djup inträning av impregneringsvätska i hela tvärsnittet hos furu?</a:t>
            </a:r>
            <a:br>
              <a:rPr lang="sv-SE" dirty="0"/>
            </a:br>
            <a:r>
              <a:rPr lang="sv-SE" dirty="0">
                <a:solidFill>
                  <a:srgbClr val="FF0000"/>
                </a:solidFill>
              </a:rPr>
              <a:t>Nej. Det är bara splinten som tar emot impregneringsvätska.</a:t>
            </a:r>
          </a:p>
          <a:p>
            <a:pPr marL="457200" indent="-457200">
              <a:buFont typeface="+mj-lt"/>
              <a:buAutoNum type="arabicPeriod"/>
            </a:pPr>
            <a:r>
              <a:rPr lang="sv-SE" dirty="0"/>
              <a:t>Kan man få djup inträning av impregneringsvätska i hela tvärsnittet hos gran?</a:t>
            </a:r>
            <a:br>
              <a:rPr lang="sv-SE" dirty="0"/>
            </a:br>
            <a:r>
              <a:rPr lang="sv-SE" dirty="0">
                <a:solidFill>
                  <a:srgbClr val="FF0000"/>
                </a:solidFill>
              </a:rPr>
              <a:t>Nej. Impregnering av gran ger bara en ytlig inträngning.</a:t>
            </a:r>
          </a:p>
          <a:p>
            <a:pPr marL="457200" indent="-457200">
              <a:buFont typeface="+mj-lt"/>
              <a:buAutoNum type="arabicPeriod"/>
            </a:pPr>
            <a:r>
              <a:rPr lang="sv-SE" dirty="0"/>
              <a:t>Hur skiljer man på virke som impregnerats i träskyddsklass NTR/A och NTR/AB?</a:t>
            </a:r>
            <a:br>
              <a:rPr lang="sv-SE" dirty="0"/>
            </a:br>
            <a:r>
              <a:rPr lang="sv-SE" dirty="0">
                <a:solidFill>
                  <a:srgbClr val="FF0000"/>
                </a:solidFill>
              </a:rPr>
              <a:t>Mängden medel som tagits upp. Kemikalierna kan vara desamma.</a:t>
            </a:r>
          </a:p>
          <a:p>
            <a:endParaRPr lang="sv-SE" dirty="0"/>
          </a:p>
        </p:txBody>
      </p:sp>
      <p:sp>
        <p:nvSpPr>
          <p:cNvPr id="4" name="Rubrik 1"/>
          <p:cNvSpPr>
            <a:spLocks noGrp="1"/>
          </p:cNvSpPr>
          <p:nvPr>
            <p:ph type="title"/>
          </p:nvPr>
        </p:nvSpPr>
        <p:spPr>
          <a:xfrm>
            <a:off x="457200" y="274638"/>
            <a:ext cx="8229600" cy="1143000"/>
          </a:xfrm>
        </p:spPr>
        <p:txBody>
          <a:bodyPr/>
          <a:lstStyle/>
          <a:p>
            <a:r>
              <a:rPr lang="sv-SE" dirty="0" smtClean="0"/>
              <a:t>Svar om Träskydd</a:t>
            </a:r>
            <a:endParaRPr lang="sv-SE" dirty="0"/>
          </a:p>
        </p:txBody>
      </p:sp>
      <p:sp>
        <p:nvSpPr>
          <p:cNvPr id="5" name="textruta 4"/>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Träskydd</a:t>
            </a:r>
            <a:endParaRPr lang="sv-SE" sz="1200" dirty="0">
              <a:solidFill>
                <a:srgbClr val="A6A6A6"/>
              </a:solidFill>
              <a:latin typeface="Arial"/>
              <a:cs typeface="Arial"/>
            </a:endParaRPr>
          </a:p>
        </p:txBody>
      </p:sp>
    </p:spTree>
    <p:extLst>
      <p:ext uri="{BB962C8B-B14F-4D97-AF65-F5344CB8AC3E}">
        <p14:creationId xmlns:p14="http://schemas.microsoft.com/office/powerpoint/2010/main" val="1238290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Träkvalitet</a:t>
            </a:r>
            <a:endParaRPr lang="sv-SE" dirty="0"/>
          </a:p>
        </p:txBody>
      </p:sp>
      <p:sp>
        <p:nvSpPr>
          <p:cNvPr id="3" name="Underrubrik 2"/>
          <p:cNvSpPr>
            <a:spLocks noGrp="1"/>
          </p:cNvSpPr>
          <p:nvPr>
            <p:ph type="subTitle" idx="1"/>
          </p:nvPr>
        </p:nvSpPr>
        <p:spPr/>
        <p:txBody>
          <a:bodyPr/>
          <a:lstStyle/>
          <a:p>
            <a:r>
              <a:rPr lang="sv-SE" dirty="0" smtClean="0">
                <a:solidFill>
                  <a:srgbClr val="000000"/>
                </a:solidFill>
              </a:rPr>
              <a:t>Varje träslag har unika egenskaper</a:t>
            </a:r>
          </a:p>
          <a:p>
            <a:r>
              <a:rPr lang="sv-SE" dirty="0" smtClean="0">
                <a:solidFill>
                  <a:srgbClr val="000000"/>
                </a:solidFill>
              </a:rPr>
              <a:t>Varje egenskap har naturlig spridning</a:t>
            </a:r>
          </a:p>
          <a:p>
            <a:r>
              <a:rPr lang="sv-SE" dirty="0" smtClean="0">
                <a:solidFill>
                  <a:srgbClr val="000000"/>
                </a:solidFill>
              </a:rPr>
              <a:t>Vad är kvalitet?</a:t>
            </a:r>
            <a:endParaRPr lang="sv-SE" dirty="0">
              <a:solidFill>
                <a:srgbClr val="000000"/>
              </a:solidFill>
            </a:endParaRPr>
          </a:p>
        </p:txBody>
      </p:sp>
      <p:sp>
        <p:nvSpPr>
          <p:cNvPr id="4" name="textruta 3"/>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43-51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4422513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Sortering</a:t>
            </a:r>
            <a:endParaRPr lang="sv-SE" dirty="0"/>
          </a:p>
        </p:txBody>
      </p:sp>
      <p:sp>
        <p:nvSpPr>
          <p:cNvPr id="3" name="Platshållare för innehåll 2"/>
          <p:cNvSpPr>
            <a:spLocks noGrp="1"/>
          </p:cNvSpPr>
          <p:nvPr>
            <p:ph idx="1"/>
          </p:nvPr>
        </p:nvSpPr>
        <p:spPr>
          <a:xfrm>
            <a:off x="163513" y="1590675"/>
            <a:ext cx="4589462" cy="4224347"/>
          </a:xfrm>
        </p:spPr>
        <p:txBody>
          <a:bodyPr/>
          <a:lstStyle/>
          <a:p>
            <a:r>
              <a:rPr lang="sv-SE" dirty="0" smtClean="0"/>
              <a:t>Generell – oavsett användning</a:t>
            </a:r>
          </a:p>
          <a:p>
            <a:pPr marL="0" indent="0">
              <a:buNone/>
            </a:pPr>
            <a:endParaRPr lang="sv-SE" dirty="0"/>
          </a:p>
          <a:p>
            <a:r>
              <a:rPr lang="sv-SE" dirty="0" smtClean="0"/>
              <a:t>Speciella användning</a:t>
            </a:r>
            <a:endParaRPr lang="sv-SE" dirty="0"/>
          </a:p>
          <a:p>
            <a:pPr lvl="1"/>
            <a:r>
              <a:rPr lang="sv-SE" dirty="0" smtClean="0"/>
              <a:t>Bärande konstruktioner</a:t>
            </a:r>
          </a:p>
          <a:p>
            <a:pPr lvl="1"/>
            <a:r>
              <a:rPr lang="sv-SE" dirty="0" smtClean="0"/>
              <a:t>Ändamålsanpassning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734046"/>
            <a:ext cx="4130698" cy="2967179"/>
          </a:xfrm>
          <a:prstGeom prst="rect">
            <a:avLst/>
          </a:prstGeom>
          <a:noFill/>
          <a:ln>
            <a:noFill/>
          </a:ln>
          <a:effectLst>
            <a:outerShdw blurRad="50800" dist="35921" dir="2700000" algn="ctr" rotWithShape="0">
              <a:schemeClr val="tx1">
                <a:alpha val="43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43-51</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3282034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Generell kvalitetssortering</a:t>
            </a:r>
            <a:endParaRPr lang="sv-SE" dirty="0"/>
          </a:p>
        </p:txBody>
      </p:sp>
      <p:sp>
        <p:nvSpPr>
          <p:cNvPr id="3" name="Platshållare för innehåll 2"/>
          <p:cNvSpPr>
            <a:spLocks noGrp="1"/>
          </p:cNvSpPr>
          <p:nvPr>
            <p:ph idx="1"/>
          </p:nvPr>
        </p:nvSpPr>
        <p:spPr>
          <a:xfrm>
            <a:off x="163513" y="1590675"/>
            <a:ext cx="4589462" cy="4224347"/>
          </a:xfrm>
        </p:spPr>
        <p:txBody>
          <a:bodyPr>
            <a:normAutofit fontScale="92500" lnSpcReduction="10000"/>
          </a:bodyPr>
          <a:lstStyle/>
          <a:p>
            <a:r>
              <a:rPr lang="sv-SE" dirty="0" smtClean="0"/>
              <a:t>Metoder</a:t>
            </a:r>
          </a:p>
          <a:p>
            <a:pPr lvl="1"/>
            <a:r>
              <a:rPr lang="sv-SE" dirty="0" smtClean="0"/>
              <a:t>Visuellt = en person tittar på varje virkesstycke</a:t>
            </a:r>
          </a:p>
          <a:p>
            <a:pPr lvl="1"/>
            <a:r>
              <a:rPr lang="sv-SE" dirty="0" smtClean="0"/>
              <a:t>Kamera fotograferar varje virkesstycke och en dator jämför</a:t>
            </a:r>
          </a:p>
          <a:p>
            <a:pPr marL="457200" lvl="1" indent="0">
              <a:buNone/>
            </a:pPr>
            <a:endParaRPr lang="sv-SE" dirty="0" smtClean="0"/>
          </a:p>
          <a:p>
            <a:r>
              <a:rPr lang="sv-SE" dirty="0" smtClean="0"/>
              <a:t>Många parametrar (21 </a:t>
            </a:r>
            <a:r>
              <a:rPr lang="sv-SE" dirty="0" err="1" smtClean="0"/>
              <a:t>st</a:t>
            </a:r>
            <a:r>
              <a:rPr lang="sv-SE" dirty="0" smtClean="0"/>
              <a:t>)</a:t>
            </a:r>
          </a:p>
          <a:p>
            <a:pPr lvl="1"/>
            <a:r>
              <a:rPr lang="sv-SE" dirty="0" smtClean="0"/>
              <a:t>Kvistar, </a:t>
            </a:r>
            <a:r>
              <a:rPr lang="sv-SE" dirty="0" err="1" smtClean="0"/>
              <a:t>kådlåpor</a:t>
            </a:r>
            <a:r>
              <a:rPr lang="sv-SE" dirty="0" smtClean="0"/>
              <a:t>, snedfibrighet, vresved, svampangrepp, missfärgning, sprickor, barkdrag, toppbrott, </a:t>
            </a:r>
            <a:r>
              <a:rPr lang="sv-SE" dirty="0" err="1" smtClean="0"/>
              <a:t>kådved</a:t>
            </a:r>
            <a:r>
              <a:rPr lang="sv-SE" dirty="0" smtClean="0"/>
              <a:t>, deformation, hanteringsskador, vankant, lyra, tjurved, vattved, insektsskador, måttavvikelser…</a:t>
            </a:r>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4" name="Bildobjekt 3" descr="AVT-foto29-sid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575" y="1757363"/>
            <a:ext cx="2845170" cy="4045635"/>
          </a:xfrm>
          <a:prstGeom prst="rect">
            <a:avLst/>
          </a:prstGeom>
          <a:effectLst>
            <a:outerShdw blurRad="50800" dist="38100" dir="2700000" algn="tl" rotWithShape="0">
              <a:srgbClr val="000000">
                <a:alpha val="43000"/>
              </a:srgbClr>
            </a:outerShdw>
          </a:effectLst>
        </p:spPr>
      </p:pic>
      <p:sp>
        <p:nvSpPr>
          <p:cNvPr id="6" name="textruta 5"/>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43-44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536642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Naturlig föryngring</a:t>
            </a:r>
            <a:endParaRPr lang="sv-SE" dirty="0"/>
          </a:p>
        </p:txBody>
      </p:sp>
      <p:sp>
        <p:nvSpPr>
          <p:cNvPr id="3" name="Platshållare för innehåll 2"/>
          <p:cNvSpPr>
            <a:spLocks noGrp="1"/>
          </p:cNvSpPr>
          <p:nvPr>
            <p:ph idx="1"/>
          </p:nvPr>
        </p:nvSpPr>
        <p:spPr>
          <a:xfrm>
            <a:off x="163513" y="1590675"/>
            <a:ext cx="4410075" cy="4224347"/>
          </a:xfrm>
        </p:spPr>
        <p:txBody>
          <a:bodyPr/>
          <a:lstStyle/>
          <a:p>
            <a:r>
              <a:rPr lang="sv-SE" dirty="0" smtClean="0"/>
              <a:t>Fröträd lämnas efter avverkning</a:t>
            </a:r>
          </a:p>
          <a:p>
            <a:pPr lvl="1"/>
            <a:r>
              <a:rPr lang="sv-SE" dirty="0" smtClean="0"/>
              <a:t>Flera tusen frön gror</a:t>
            </a:r>
          </a:p>
          <a:p>
            <a:pPr lvl="1"/>
            <a:r>
              <a:rPr lang="sv-SE" dirty="0" smtClean="0"/>
              <a:t>Många plantor</a:t>
            </a:r>
          </a:p>
          <a:p>
            <a:pPr lvl="1"/>
            <a:r>
              <a:rPr lang="sv-SE" dirty="0" smtClean="0"/>
              <a:t>Röjningar</a:t>
            </a:r>
            <a:endParaRPr lang="sv-SE" dirty="0"/>
          </a:p>
          <a:p>
            <a:pPr lvl="1"/>
            <a:r>
              <a:rPr lang="sv-SE" dirty="0" smtClean="0"/>
              <a:t>Gallringar</a:t>
            </a:r>
          </a:p>
          <a:p>
            <a:endParaRPr lang="sv-SE" dirty="0" smtClean="0"/>
          </a:p>
          <a:p>
            <a:r>
              <a:rPr lang="sv-SE" dirty="0" smtClean="0"/>
              <a:t>Slutavverkning</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 och miljö</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1649413"/>
            <a:ext cx="4233863" cy="30711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ruta 5"/>
          <p:cNvSpPr txBox="1"/>
          <p:nvPr/>
        </p:nvSpPr>
        <p:spPr>
          <a:xfrm>
            <a:off x="7664476" y="6098087"/>
            <a:ext cx="1124163"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6</a:t>
            </a:r>
          </a:p>
          <a:p>
            <a:endParaRPr lang="sv-SE" sz="1000" dirty="0">
              <a:solidFill>
                <a:srgbClr val="BFBFBF"/>
              </a:solidFill>
            </a:endParaRPr>
          </a:p>
        </p:txBody>
      </p:sp>
    </p:spTree>
    <p:extLst>
      <p:ext uri="{BB962C8B-B14F-4D97-AF65-F5344CB8AC3E}">
        <p14:creationId xmlns:p14="http://schemas.microsoft.com/office/powerpoint/2010/main" val="10757494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Kvistar</a:t>
            </a:r>
            <a:endParaRPr lang="sv-SE" sz="1800" i="1"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5" name="Bildobjekt 4" descr="Kvist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18" y="1590675"/>
            <a:ext cx="7131714" cy="4386492"/>
          </a:xfrm>
          <a:prstGeom prst="rect">
            <a:avLst/>
          </a:prstGeom>
        </p:spPr>
      </p:pic>
      <p:sp>
        <p:nvSpPr>
          <p:cNvPr id="6" name="textruta 5"/>
          <p:cNvSpPr txBox="1"/>
          <p:nvPr/>
        </p:nvSpPr>
        <p:spPr>
          <a:xfrm>
            <a:off x="7561883" y="6098087"/>
            <a:ext cx="122675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43</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9344002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Generella kvalitetsklasser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49" y="1590675"/>
            <a:ext cx="8829478" cy="2997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8265085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Träkvaliteter till byggande</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3" name="Bildobjekt 2" descr="AVT-tabell26-sid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885" y="1594168"/>
            <a:ext cx="3922116" cy="4423003"/>
          </a:xfrm>
          <a:prstGeom prst="rect">
            <a:avLst/>
          </a:prstGeom>
        </p:spPr>
      </p:pic>
      <p:sp>
        <p:nvSpPr>
          <p:cNvPr id="5" name="textruta 4"/>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44</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9024732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Ändamålsanpassad sortering</a:t>
            </a:r>
            <a:endParaRPr lang="sv-SE" dirty="0"/>
          </a:p>
        </p:txBody>
      </p:sp>
      <p:sp>
        <p:nvSpPr>
          <p:cNvPr id="3" name="Platshållare för innehåll 2"/>
          <p:cNvSpPr>
            <a:spLocks noGrp="1"/>
          </p:cNvSpPr>
          <p:nvPr>
            <p:ph idx="1"/>
          </p:nvPr>
        </p:nvSpPr>
        <p:spPr>
          <a:xfrm>
            <a:off x="438923" y="1608667"/>
            <a:ext cx="3704452" cy="4224347"/>
          </a:xfrm>
        </p:spPr>
        <p:txBody>
          <a:bodyPr/>
          <a:lstStyle/>
          <a:p>
            <a:endParaRPr lang="sv-SE" dirty="0" smtClean="0"/>
          </a:p>
          <a:p>
            <a:r>
              <a:rPr lang="sv-SE" dirty="0" smtClean="0"/>
              <a:t>Bas</a:t>
            </a:r>
          </a:p>
          <a:p>
            <a:pPr lvl="1"/>
            <a:r>
              <a:rPr lang="sv-SE" dirty="0" err="1" smtClean="0"/>
              <a:t>Ändamålsanpassat</a:t>
            </a:r>
            <a:r>
              <a:rPr lang="sv-SE" dirty="0" smtClean="0"/>
              <a:t> </a:t>
            </a:r>
            <a:r>
              <a:rPr lang="sv-SE" dirty="0" err="1" smtClean="0"/>
              <a:t>bassortiment</a:t>
            </a:r>
            <a:endParaRPr lang="sv-SE" dirty="0"/>
          </a:p>
          <a:p>
            <a:endParaRPr lang="sv-SE" dirty="0" smtClean="0"/>
          </a:p>
          <a:p>
            <a:r>
              <a:rPr lang="sv-SE" dirty="0" smtClean="0"/>
              <a:t>Kundanpassning</a:t>
            </a:r>
          </a:p>
          <a:p>
            <a:pPr lvl="1"/>
            <a:r>
              <a:rPr lang="sv-SE" dirty="0" smtClean="0"/>
              <a:t>Utvalda parametrar</a:t>
            </a:r>
          </a:p>
          <a:p>
            <a:pPr lvl="1"/>
            <a:r>
              <a:rPr lang="sv-SE" dirty="0" smtClean="0"/>
              <a:t>Eget valda gränser</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8" name="Bildobjekt 7" descr="http://www.swedfreight.se/upload/bilder/illustrationer/label11.gif"/>
          <p:cNvPicPr/>
          <p:nvPr/>
        </p:nvPicPr>
        <p:blipFill>
          <a:blip r:embed="rId3"/>
          <a:srcRect/>
          <a:stretch>
            <a:fillRect/>
          </a:stretch>
        </p:blipFill>
        <p:spPr bwMode="auto">
          <a:xfrm>
            <a:off x="7331974" y="1755464"/>
            <a:ext cx="1067510" cy="2307162"/>
          </a:xfrm>
          <a:prstGeom prst="rect">
            <a:avLst/>
          </a:prstGeom>
          <a:noFill/>
          <a:ln w="9525">
            <a:noFill/>
            <a:miter lim="800000"/>
            <a:headEnd/>
            <a:tailEnd/>
          </a:ln>
          <a:effectLst>
            <a:outerShdw blurRad="50800" dist="38100" dir="13500000" algn="br" rotWithShape="0">
              <a:prstClr val="black">
                <a:alpha val="40000"/>
              </a:prstClr>
            </a:outerShdw>
          </a:effectLst>
        </p:spPr>
      </p:pic>
      <p:pic>
        <p:nvPicPr>
          <p:cNvPr id="9" name="Bildobjekt 8" descr="DataMatri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022" y="1729694"/>
            <a:ext cx="1790700" cy="78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Bildobjekt 9" descr="Your Label hast the URL: ./label/010102050002.jpg. If it ist not displayed here, contact the system admin."/>
          <p:cNvPicPr/>
          <p:nvPr/>
        </p:nvPicPr>
        <p:blipFill>
          <a:blip r:embed="rId5"/>
          <a:srcRect/>
          <a:stretch>
            <a:fillRect/>
          </a:stretch>
        </p:blipFill>
        <p:spPr bwMode="auto">
          <a:xfrm>
            <a:off x="5775811" y="2828757"/>
            <a:ext cx="692757" cy="825377"/>
          </a:xfrm>
          <a:prstGeom prst="rect">
            <a:avLst/>
          </a:prstGeom>
          <a:noFill/>
          <a:ln w="9525">
            <a:solidFill>
              <a:schemeClr val="bg1">
                <a:lumMod val="65000"/>
              </a:schemeClr>
            </a:solidFill>
            <a:miter lim="800000"/>
            <a:headEnd/>
            <a:tailEnd/>
          </a:ln>
          <a:effectLst>
            <a:outerShdw blurRad="50800" dist="38100" dir="13500000" algn="br" rotWithShape="0">
              <a:prstClr val="black">
                <a:alpha val="40000"/>
              </a:prstClr>
            </a:outerShdw>
          </a:effectLst>
        </p:spPr>
      </p:pic>
      <p:sp>
        <p:nvSpPr>
          <p:cNvPr id="4" name="textruta 3">
            <a:hlinkClick r:id="rId6"/>
          </p:cNvPr>
          <p:cNvSpPr txBox="1"/>
          <p:nvPr/>
        </p:nvSpPr>
        <p:spPr>
          <a:xfrm>
            <a:off x="4877669" y="5740224"/>
            <a:ext cx="1828671" cy="369332"/>
          </a:xfrm>
          <a:prstGeom prst="rect">
            <a:avLst/>
          </a:prstGeom>
          <a:noFill/>
        </p:spPr>
        <p:txBody>
          <a:bodyPr wrap="none" rtlCol="0">
            <a:spAutoFit/>
          </a:bodyPr>
          <a:lstStyle/>
          <a:p>
            <a:r>
              <a:rPr lang="sv-SE" dirty="0" err="1" smtClean="0"/>
              <a:t>www.vilmabas.se</a:t>
            </a:r>
            <a:endParaRPr lang="sv-SE" dirty="0"/>
          </a:p>
        </p:txBody>
      </p:sp>
      <p:sp>
        <p:nvSpPr>
          <p:cNvPr id="11" name="textruta 10"/>
          <p:cNvSpPr txBox="1"/>
          <p:nvPr/>
        </p:nvSpPr>
        <p:spPr>
          <a:xfrm>
            <a:off x="7600355" y="6098087"/>
            <a:ext cx="1188284"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pic>
        <p:nvPicPr>
          <p:cNvPr id="5" name="Bildobjekt 4" descr="Skärmavbild 2014-10-19 kl. 09.58.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9520" y="4079327"/>
            <a:ext cx="2766485" cy="1602406"/>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98654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Utfall SS-EN 1611-1</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pic>
        <p:nvPicPr>
          <p:cNvPr id="3" name="Bildobjekt 2" descr="AVT-foto41-sid44.jpg"/>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2330795" y="1311275"/>
            <a:ext cx="1400889" cy="4263815"/>
          </a:xfrm>
          <a:prstGeom prst="rect">
            <a:avLst/>
          </a:prstGeom>
        </p:spPr>
      </p:pic>
      <p:sp>
        <p:nvSpPr>
          <p:cNvPr id="6" name="Platshållare för innehåll 2"/>
          <p:cNvSpPr>
            <a:spLocks noGrp="1"/>
          </p:cNvSpPr>
          <p:nvPr>
            <p:ph idx="1"/>
          </p:nvPr>
        </p:nvSpPr>
        <p:spPr>
          <a:xfrm>
            <a:off x="2408238" y="5598653"/>
            <a:ext cx="1280295" cy="381460"/>
          </a:xfrm>
        </p:spPr>
        <p:txBody>
          <a:bodyPr>
            <a:normAutofit/>
          </a:bodyPr>
          <a:lstStyle/>
          <a:p>
            <a:pPr marL="0" indent="0">
              <a:buNone/>
            </a:pPr>
            <a:r>
              <a:rPr lang="sv-SE" sz="1400" dirty="0" smtClean="0"/>
              <a:t>Sort I - Furu</a:t>
            </a:r>
            <a:endParaRPr lang="sv-SE" sz="1400" dirty="0"/>
          </a:p>
        </p:txBody>
      </p:sp>
      <p:sp>
        <p:nvSpPr>
          <p:cNvPr id="9" name="Platshållare för innehåll 2"/>
          <p:cNvSpPr txBox="1">
            <a:spLocks/>
          </p:cNvSpPr>
          <p:nvPr/>
        </p:nvSpPr>
        <p:spPr>
          <a:xfrm>
            <a:off x="5537200" y="5598653"/>
            <a:ext cx="1280295" cy="3814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sz="1400" dirty="0" smtClean="0"/>
              <a:t>Sort I - Gran</a:t>
            </a:r>
            <a:endParaRPr lang="sv-SE" sz="1400" dirty="0"/>
          </a:p>
        </p:txBody>
      </p:sp>
      <p:pic>
        <p:nvPicPr>
          <p:cNvPr id="10" name="Bildobjekt 9" descr="AVT-foto41-sid44.jpg"/>
          <p:cNvPicPr>
            <a:picLocks noChangeAspect="1"/>
          </p:cNvPicPr>
          <p:nvPr/>
        </p:nvPicPr>
        <p:blipFill rotWithShape="1">
          <a:blip r:embed="rId3">
            <a:extLst>
              <a:ext uri="{28A0092B-C50C-407E-A947-70E740481C1C}">
                <a14:useLocalDpi xmlns:a14="http://schemas.microsoft.com/office/drawing/2010/main" val="0"/>
              </a:ext>
            </a:extLst>
          </a:blip>
          <a:srcRect l="51412"/>
          <a:stretch/>
        </p:blipFill>
        <p:spPr>
          <a:xfrm>
            <a:off x="5537200" y="1311275"/>
            <a:ext cx="1361316" cy="4263815"/>
          </a:xfrm>
          <a:prstGeom prst="rect">
            <a:avLst/>
          </a:prstGeom>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44-45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129317156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Utfall SS-EN 1611-1</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
        <p:nvSpPr>
          <p:cNvPr id="5" name="Platshållare för innehåll 2"/>
          <p:cNvSpPr>
            <a:spLocks noGrp="1"/>
          </p:cNvSpPr>
          <p:nvPr>
            <p:ph idx="1"/>
          </p:nvPr>
        </p:nvSpPr>
        <p:spPr>
          <a:xfrm>
            <a:off x="2408238" y="5598653"/>
            <a:ext cx="1280295" cy="381460"/>
          </a:xfrm>
        </p:spPr>
        <p:txBody>
          <a:bodyPr>
            <a:normAutofit/>
          </a:bodyPr>
          <a:lstStyle/>
          <a:p>
            <a:pPr marL="0" indent="0">
              <a:buNone/>
            </a:pPr>
            <a:r>
              <a:rPr lang="sv-SE" sz="1400" dirty="0" smtClean="0"/>
              <a:t>Sort II - Furu</a:t>
            </a:r>
            <a:endParaRPr lang="sv-SE" sz="1400" dirty="0"/>
          </a:p>
        </p:txBody>
      </p:sp>
      <p:sp>
        <p:nvSpPr>
          <p:cNvPr id="6" name="Platshållare för innehåll 2"/>
          <p:cNvSpPr txBox="1">
            <a:spLocks/>
          </p:cNvSpPr>
          <p:nvPr/>
        </p:nvSpPr>
        <p:spPr>
          <a:xfrm>
            <a:off x="5467502" y="5598653"/>
            <a:ext cx="1280295" cy="3814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sz="1400" dirty="0" smtClean="0"/>
              <a:t>Sort II - Gran</a:t>
            </a:r>
            <a:endParaRPr lang="sv-SE" sz="1400" dirty="0"/>
          </a:p>
        </p:txBody>
      </p:sp>
      <p:pic>
        <p:nvPicPr>
          <p:cNvPr id="3" name="Bildobjekt 2" descr="AVT-foto42-sid44.jpg"/>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2408238" y="1311275"/>
            <a:ext cx="1351024" cy="4308821"/>
          </a:xfrm>
          <a:prstGeom prst="rect">
            <a:avLst/>
          </a:prstGeom>
        </p:spPr>
      </p:pic>
      <p:pic>
        <p:nvPicPr>
          <p:cNvPr id="9" name="Bildobjekt 8" descr="AVT-foto42-sid44.jpg"/>
          <p:cNvPicPr>
            <a:picLocks noChangeAspect="1"/>
          </p:cNvPicPr>
          <p:nvPr/>
        </p:nvPicPr>
        <p:blipFill rotWithShape="1">
          <a:blip r:embed="rId2">
            <a:extLst>
              <a:ext uri="{28A0092B-C50C-407E-A947-70E740481C1C}">
                <a14:useLocalDpi xmlns:a14="http://schemas.microsoft.com/office/drawing/2010/main" val="0"/>
              </a:ext>
            </a:extLst>
          </a:blip>
          <a:srcRect l="2932" t="-5032" r="46716" b="1380"/>
          <a:stretch/>
        </p:blipFill>
        <p:spPr>
          <a:xfrm>
            <a:off x="5537200" y="1117028"/>
            <a:ext cx="1360549" cy="4466167"/>
          </a:xfrm>
          <a:prstGeom prst="rect">
            <a:avLst/>
          </a:prstGeom>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44-45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1336408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Utfall SS-EN 1611-1</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
        <p:nvSpPr>
          <p:cNvPr id="5" name="Platshållare för innehåll 2"/>
          <p:cNvSpPr>
            <a:spLocks noGrp="1"/>
          </p:cNvSpPr>
          <p:nvPr>
            <p:ph idx="1"/>
          </p:nvPr>
        </p:nvSpPr>
        <p:spPr>
          <a:xfrm>
            <a:off x="2336260" y="5623103"/>
            <a:ext cx="1783670" cy="714020"/>
          </a:xfrm>
        </p:spPr>
        <p:txBody>
          <a:bodyPr>
            <a:normAutofit/>
          </a:bodyPr>
          <a:lstStyle/>
          <a:p>
            <a:pPr marL="0" indent="0">
              <a:buNone/>
            </a:pPr>
            <a:r>
              <a:rPr lang="sv-SE" sz="1400" dirty="0" smtClean="0"/>
              <a:t>Sort G4-0 – Furu</a:t>
            </a:r>
          </a:p>
          <a:p>
            <a:pPr marL="0" indent="0">
              <a:buNone/>
            </a:pPr>
            <a:r>
              <a:rPr lang="sv-SE" sz="1400" dirty="0" smtClean="0"/>
              <a:t>Sort III - Furu</a:t>
            </a:r>
            <a:endParaRPr lang="sv-SE" sz="1400" dirty="0"/>
          </a:p>
        </p:txBody>
      </p:sp>
      <p:sp>
        <p:nvSpPr>
          <p:cNvPr id="9" name="Platshållare för innehåll 2"/>
          <p:cNvSpPr txBox="1">
            <a:spLocks/>
          </p:cNvSpPr>
          <p:nvPr/>
        </p:nvSpPr>
        <p:spPr>
          <a:xfrm>
            <a:off x="5537200" y="5623103"/>
            <a:ext cx="1783670" cy="7140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sz="1400" dirty="0" smtClean="0"/>
              <a:t>Sort G4-0 – Gran</a:t>
            </a:r>
          </a:p>
          <a:p>
            <a:pPr marL="0" indent="0">
              <a:buFont typeface="Arial"/>
              <a:buNone/>
            </a:pPr>
            <a:r>
              <a:rPr lang="sv-SE" sz="1400" dirty="0" smtClean="0"/>
              <a:t>Sort III - Gran</a:t>
            </a:r>
            <a:endParaRPr lang="sv-SE" sz="1400" dirty="0"/>
          </a:p>
        </p:txBody>
      </p:sp>
      <p:pic>
        <p:nvPicPr>
          <p:cNvPr id="3" name="Bildobjekt 2" descr="AVT-foto43-sid44.jpg"/>
          <p:cNvPicPr>
            <a:picLocks noChangeAspect="1"/>
          </p:cNvPicPr>
          <p:nvPr/>
        </p:nvPicPr>
        <p:blipFill rotWithShape="1">
          <a:blip r:embed="rId2">
            <a:extLst>
              <a:ext uri="{28A0092B-C50C-407E-A947-70E740481C1C}">
                <a14:useLocalDpi xmlns:a14="http://schemas.microsoft.com/office/drawing/2010/main" val="0"/>
              </a:ext>
            </a:extLst>
          </a:blip>
          <a:srcRect r="52504"/>
          <a:stretch/>
        </p:blipFill>
        <p:spPr>
          <a:xfrm>
            <a:off x="2286730" y="1184993"/>
            <a:ext cx="1353059" cy="4439587"/>
          </a:xfrm>
          <a:prstGeom prst="rect">
            <a:avLst/>
          </a:prstGeom>
        </p:spPr>
      </p:pic>
      <p:pic>
        <p:nvPicPr>
          <p:cNvPr id="10" name="Bildobjekt 9" descr="AVT-foto43-sid44.jpg"/>
          <p:cNvPicPr>
            <a:picLocks noChangeAspect="1"/>
          </p:cNvPicPr>
          <p:nvPr/>
        </p:nvPicPr>
        <p:blipFill rotWithShape="1">
          <a:blip r:embed="rId2">
            <a:extLst>
              <a:ext uri="{28A0092B-C50C-407E-A947-70E740481C1C}">
                <a14:useLocalDpi xmlns:a14="http://schemas.microsoft.com/office/drawing/2010/main" val="0"/>
              </a:ext>
            </a:extLst>
          </a:blip>
          <a:srcRect l="48127"/>
          <a:stretch/>
        </p:blipFill>
        <p:spPr>
          <a:xfrm>
            <a:off x="5537200" y="1174776"/>
            <a:ext cx="1477751" cy="4439587"/>
          </a:xfrm>
          <a:prstGeom prst="rect">
            <a:avLst/>
          </a:prstGeom>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44-45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2596904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Utfall SS-EN 1611-1</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
        <p:nvSpPr>
          <p:cNvPr id="5" name="Platshållare för innehåll 2"/>
          <p:cNvSpPr>
            <a:spLocks noGrp="1"/>
          </p:cNvSpPr>
          <p:nvPr>
            <p:ph idx="1"/>
          </p:nvPr>
        </p:nvSpPr>
        <p:spPr>
          <a:xfrm>
            <a:off x="2336260" y="5623103"/>
            <a:ext cx="1783670" cy="714020"/>
          </a:xfrm>
        </p:spPr>
        <p:txBody>
          <a:bodyPr>
            <a:normAutofit/>
          </a:bodyPr>
          <a:lstStyle/>
          <a:p>
            <a:pPr marL="0" indent="0">
              <a:buNone/>
            </a:pPr>
            <a:r>
              <a:rPr lang="sv-SE" sz="1400" dirty="0" smtClean="0"/>
              <a:t>Sort G4-1 – Furu</a:t>
            </a:r>
          </a:p>
          <a:p>
            <a:pPr marL="0" indent="0">
              <a:buNone/>
            </a:pPr>
            <a:r>
              <a:rPr lang="sv-SE" sz="1400" dirty="0" smtClean="0"/>
              <a:t>Sort IV - Furu</a:t>
            </a:r>
            <a:endParaRPr lang="sv-SE" sz="1400" dirty="0"/>
          </a:p>
        </p:txBody>
      </p:sp>
      <p:sp>
        <p:nvSpPr>
          <p:cNvPr id="6" name="Platshållare för innehåll 2"/>
          <p:cNvSpPr txBox="1">
            <a:spLocks/>
          </p:cNvSpPr>
          <p:nvPr/>
        </p:nvSpPr>
        <p:spPr>
          <a:xfrm>
            <a:off x="5537200" y="5623103"/>
            <a:ext cx="1783670" cy="7140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sz="1400" dirty="0" smtClean="0"/>
              <a:t>Sort G4-1 – Gran</a:t>
            </a:r>
          </a:p>
          <a:p>
            <a:pPr marL="0" indent="0">
              <a:buFont typeface="Arial"/>
              <a:buNone/>
            </a:pPr>
            <a:r>
              <a:rPr lang="sv-SE" sz="1400" dirty="0" smtClean="0"/>
              <a:t>Sort IV - Gran</a:t>
            </a:r>
            <a:endParaRPr lang="sv-SE" sz="1400" dirty="0"/>
          </a:p>
        </p:txBody>
      </p:sp>
      <p:pic>
        <p:nvPicPr>
          <p:cNvPr id="4" name="Bildobjekt 3" descr="AVT-foto45-sid45.jpg"/>
          <p:cNvPicPr>
            <a:picLocks noChangeAspect="1"/>
          </p:cNvPicPr>
          <p:nvPr/>
        </p:nvPicPr>
        <p:blipFill rotWithShape="1">
          <a:blip r:embed="rId2">
            <a:extLst>
              <a:ext uri="{28A0092B-C50C-407E-A947-70E740481C1C}">
                <a14:useLocalDpi xmlns:a14="http://schemas.microsoft.com/office/drawing/2010/main" val="0"/>
              </a:ext>
            </a:extLst>
          </a:blip>
          <a:srcRect r="47629"/>
          <a:stretch/>
        </p:blipFill>
        <p:spPr>
          <a:xfrm>
            <a:off x="2233484" y="1229170"/>
            <a:ext cx="1460513" cy="4395088"/>
          </a:xfrm>
          <a:prstGeom prst="rect">
            <a:avLst/>
          </a:prstGeom>
        </p:spPr>
      </p:pic>
      <p:pic>
        <p:nvPicPr>
          <p:cNvPr id="9" name="Bildobjekt 8" descr="AVT-foto45-sid45.jpg"/>
          <p:cNvPicPr>
            <a:picLocks noChangeAspect="1"/>
          </p:cNvPicPr>
          <p:nvPr/>
        </p:nvPicPr>
        <p:blipFill rotWithShape="1">
          <a:blip r:embed="rId2">
            <a:extLst>
              <a:ext uri="{28A0092B-C50C-407E-A947-70E740481C1C}">
                <a14:useLocalDpi xmlns:a14="http://schemas.microsoft.com/office/drawing/2010/main" val="0"/>
              </a:ext>
            </a:extLst>
          </a:blip>
          <a:srcRect l="52141"/>
          <a:stretch/>
        </p:blipFill>
        <p:spPr>
          <a:xfrm>
            <a:off x="5537201" y="1229170"/>
            <a:ext cx="1326898" cy="4369513"/>
          </a:xfrm>
          <a:prstGeom prst="rect">
            <a:avLst/>
          </a:prstGeom>
        </p:spPr>
      </p:pic>
      <p:sp>
        <p:nvSpPr>
          <p:cNvPr id="8" name="textruta 7"/>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44-45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40636178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Utfall SS-EN 1611-1</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
        <p:nvSpPr>
          <p:cNvPr id="5" name="Platshållare för innehåll 2"/>
          <p:cNvSpPr>
            <a:spLocks noGrp="1"/>
          </p:cNvSpPr>
          <p:nvPr>
            <p:ph idx="1"/>
          </p:nvPr>
        </p:nvSpPr>
        <p:spPr>
          <a:xfrm>
            <a:off x="2336260" y="5623103"/>
            <a:ext cx="1783670" cy="714020"/>
          </a:xfrm>
        </p:spPr>
        <p:txBody>
          <a:bodyPr>
            <a:normAutofit/>
          </a:bodyPr>
          <a:lstStyle/>
          <a:p>
            <a:pPr marL="0" indent="0">
              <a:buNone/>
            </a:pPr>
            <a:r>
              <a:rPr lang="sv-SE" sz="1400" dirty="0" smtClean="0"/>
              <a:t>Sort G4-2 – Furu</a:t>
            </a:r>
          </a:p>
          <a:p>
            <a:pPr marL="0" indent="0">
              <a:buNone/>
            </a:pPr>
            <a:r>
              <a:rPr lang="sv-SE" sz="1400" dirty="0" smtClean="0"/>
              <a:t>Sort V - Furu</a:t>
            </a:r>
            <a:endParaRPr lang="sv-SE" sz="1400" dirty="0"/>
          </a:p>
        </p:txBody>
      </p:sp>
      <p:sp>
        <p:nvSpPr>
          <p:cNvPr id="6" name="Platshållare för innehåll 2"/>
          <p:cNvSpPr txBox="1">
            <a:spLocks/>
          </p:cNvSpPr>
          <p:nvPr/>
        </p:nvSpPr>
        <p:spPr>
          <a:xfrm>
            <a:off x="5537200" y="5623103"/>
            <a:ext cx="1783670" cy="7140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sz="1400" dirty="0" smtClean="0"/>
              <a:t>Sort G4-2 – Gran</a:t>
            </a:r>
          </a:p>
          <a:p>
            <a:pPr marL="0" indent="0">
              <a:buFont typeface="Arial"/>
              <a:buNone/>
            </a:pPr>
            <a:r>
              <a:rPr lang="sv-SE" sz="1400" dirty="0" smtClean="0"/>
              <a:t>Sort V - Gran</a:t>
            </a:r>
            <a:endParaRPr lang="sv-SE" sz="1400" dirty="0"/>
          </a:p>
        </p:txBody>
      </p:sp>
      <p:pic>
        <p:nvPicPr>
          <p:cNvPr id="3" name="Bildobjekt 2" descr="AVT-foto46-sid45.jpg"/>
          <p:cNvPicPr>
            <a:picLocks noChangeAspect="1"/>
          </p:cNvPicPr>
          <p:nvPr/>
        </p:nvPicPr>
        <p:blipFill rotWithShape="1">
          <a:blip r:embed="rId2">
            <a:extLst>
              <a:ext uri="{28A0092B-C50C-407E-A947-70E740481C1C}">
                <a14:useLocalDpi xmlns:a14="http://schemas.microsoft.com/office/drawing/2010/main" val="0"/>
              </a:ext>
            </a:extLst>
          </a:blip>
          <a:srcRect r="53156"/>
          <a:stretch/>
        </p:blipFill>
        <p:spPr>
          <a:xfrm>
            <a:off x="2318811" y="1311275"/>
            <a:ext cx="1214253" cy="4271921"/>
          </a:xfrm>
          <a:prstGeom prst="rect">
            <a:avLst/>
          </a:prstGeom>
        </p:spPr>
      </p:pic>
      <p:pic>
        <p:nvPicPr>
          <p:cNvPr id="8" name="Bildobjekt 7" descr="AVT-foto46-sid45.jpg"/>
          <p:cNvPicPr>
            <a:picLocks noChangeAspect="1"/>
          </p:cNvPicPr>
          <p:nvPr/>
        </p:nvPicPr>
        <p:blipFill rotWithShape="1">
          <a:blip r:embed="rId2">
            <a:extLst>
              <a:ext uri="{28A0092B-C50C-407E-A947-70E740481C1C}">
                <a14:useLocalDpi xmlns:a14="http://schemas.microsoft.com/office/drawing/2010/main" val="0"/>
              </a:ext>
            </a:extLst>
          </a:blip>
          <a:srcRect l="48710"/>
          <a:stretch/>
        </p:blipFill>
        <p:spPr>
          <a:xfrm>
            <a:off x="5537200" y="1311275"/>
            <a:ext cx="1331932" cy="4279700"/>
          </a:xfrm>
          <a:prstGeom prst="rect">
            <a:avLst/>
          </a:prstGeom>
        </p:spPr>
      </p:pic>
      <p:sp>
        <p:nvSpPr>
          <p:cNvPr id="9" name="textruta 8"/>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44-45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29657351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Utfall SS-EN 1611-1</a:t>
            </a:r>
            <a:endParaRPr lang="sv-SE" dirty="0"/>
          </a:p>
        </p:txBody>
      </p:sp>
      <p:sp>
        <p:nvSpPr>
          <p:cNvPr id="7" name="textruta 6"/>
          <p:cNvSpPr txBox="1"/>
          <p:nvPr/>
        </p:nvSpPr>
        <p:spPr>
          <a:xfrm>
            <a:off x="6967965" y="58238"/>
            <a:ext cx="2176035" cy="276999"/>
          </a:xfrm>
          <a:prstGeom prst="rect">
            <a:avLst/>
          </a:prstGeom>
          <a:noFill/>
        </p:spPr>
        <p:txBody>
          <a:bodyPr wrap="square" rtlCol="0">
            <a:spAutoFit/>
          </a:bodyPr>
          <a:lstStyle/>
          <a:p>
            <a:pPr algn="ctr"/>
            <a:r>
              <a:rPr lang="sv-SE" sz="1200" dirty="0" smtClean="0">
                <a:solidFill>
                  <a:srgbClr val="A6A6A6"/>
                </a:solidFill>
                <a:latin typeface="Arial"/>
                <a:cs typeface="Arial"/>
              </a:rPr>
              <a:t>Träkvalitet</a:t>
            </a:r>
            <a:endParaRPr lang="sv-SE" sz="1200" dirty="0">
              <a:solidFill>
                <a:srgbClr val="A6A6A6"/>
              </a:solidFill>
              <a:latin typeface="Arial"/>
              <a:cs typeface="Arial"/>
            </a:endParaRPr>
          </a:p>
        </p:txBody>
      </p:sp>
      <p:sp>
        <p:nvSpPr>
          <p:cNvPr id="6" name="Platshållare för innehåll 2"/>
          <p:cNvSpPr>
            <a:spLocks noGrp="1"/>
          </p:cNvSpPr>
          <p:nvPr>
            <p:ph idx="1"/>
          </p:nvPr>
        </p:nvSpPr>
        <p:spPr>
          <a:xfrm>
            <a:off x="2408238" y="5623103"/>
            <a:ext cx="1783670" cy="714020"/>
          </a:xfrm>
        </p:spPr>
        <p:txBody>
          <a:bodyPr>
            <a:normAutofit/>
          </a:bodyPr>
          <a:lstStyle/>
          <a:p>
            <a:pPr marL="0" indent="0">
              <a:buNone/>
            </a:pPr>
            <a:r>
              <a:rPr lang="sv-SE" sz="1400" dirty="0" smtClean="0"/>
              <a:t>Sort G4-3 – Furu</a:t>
            </a:r>
          </a:p>
          <a:p>
            <a:pPr marL="0" indent="0">
              <a:buNone/>
            </a:pPr>
            <a:r>
              <a:rPr lang="sv-SE" sz="1400" dirty="0" smtClean="0"/>
              <a:t>Sort VI - Furu</a:t>
            </a:r>
            <a:endParaRPr lang="sv-SE" sz="1400" dirty="0"/>
          </a:p>
        </p:txBody>
      </p:sp>
      <p:sp>
        <p:nvSpPr>
          <p:cNvPr id="8" name="Platshållare för innehåll 2"/>
          <p:cNvSpPr txBox="1">
            <a:spLocks/>
          </p:cNvSpPr>
          <p:nvPr/>
        </p:nvSpPr>
        <p:spPr>
          <a:xfrm>
            <a:off x="5537200" y="5623103"/>
            <a:ext cx="1783670" cy="71402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sz="1400" dirty="0" smtClean="0"/>
              <a:t>Sort G4-3 – Gran</a:t>
            </a:r>
          </a:p>
          <a:p>
            <a:pPr marL="0" indent="0">
              <a:buFont typeface="Arial"/>
              <a:buNone/>
            </a:pPr>
            <a:r>
              <a:rPr lang="sv-SE" sz="1400" dirty="0" smtClean="0"/>
              <a:t>Sort VI - Gran</a:t>
            </a:r>
            <a:endParaRPr lang="sv-SE" sz="1400" dirty="0"/>
          </a:p>
        </p:txBody>
      </p:sp>
      <p:pic>
        <p:nvPicPr>
          <p:cNvPr id="3" name="Bildobjekt 2" descr="AVT-foto47-sid45.jpg"/>
          <p:cNvPicPr>
            <a:picLocks noChangeAspect="1"/>
          </p:cNvPicPr>
          <p:nvPr/>
        </p:nvPicPr>
        <p:blipFill rotWithShape="1">
          <a:blip r:embed="rId2">
            <a:extLst>
              <a:ext uri="{28A0092B-C50C-407E-A947-70E740481C1C}">
                <a14:useLocalDpi xmlns:a14="http://schemas.microsoft.com/office/drawing/2010/main" val="0"/>
              </a:ext>
            </a:extLst>
          </a:blip>
          <a:srcRect r="51033"/>
          <a:stretch/>
        </p:blipFill>
        <p:spPr>
          <a:xfrm>
            <a:off x="2408238" y="1311275"/>
            <a:ext cx="1347714" cy="4268274"/>
          </a:xfrm>
          <a:prstGeom prst="rect">
            <a:avLst/>
          </a:prstGeom>
        </p:spPr>
      </p:pic>
      <p:pic>
        <p:nvPicPr>
          <p:cNvPr id="9" name="Bildobjekt 8" descr="AVT-foto47-sid45.jpg"/>
          <p:cNvPicPr>
            <a:picLocks noChangeAspect="1"/>
          </p:cNvPicPr>
          <p:nvPr/>
        </p:nvPicPr>
        <p:blipFill rotWithShape="1">
          <a:blip r:embed="rId2">
            <a:extLst>
              <a:ext uri="{28A0092B-C50C-407E-A947-70E740481C1C}">
                <a14:useLocalDpi xmlns:a14="http://schemas.microsoft.com/office/drawing/2010/main" val="0"/>
              </a:ext>
            </a:extLst>
          </a:blip>
          <a:srcRect l="49078"/>
          <a:stretch/>
        </p:blipFill>
        <p:spPr>
          <a:xfrm>
            <a:off x="5537200" y="1311274"/>
            <a:ext cx="1400182" cy="4264177"/>
          </a:xfrm>
          <a:prstGeom prst="rect">
            <a:avLst/>
          </a:prstGeom>
        </p:spPr>
      </p:pic>
      <p:sp>
        <p:nvSpPr>
          <p:cNvPr id="10" name="textruta 9"/>
          <p:cNvSpPr txBox="1"/>
          <p:nvPr/>
        </p:nvSpPr>
        <p:spPr>
          <a:xfrm>
            <a:off x="7433643" y="6098087"/>
            <a:ext cx="1354996" cy="400110"/>
          </a:xfrm>
          <a:prstGeom prst="rect">
            <a:avLst/>
          </a:prstGeom>
          <a:noFill/>
        </p:spPr>
        <p:txBody>
          <a:bodyPr wrap="non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sv-SE" sz="1000" kern="1200" dirty="0" smtClean="0">
                <a:solidFill>
                  <a:srgbClr val="BFBFBF"/>
                </a:solidFill>
                <a:effectLst/>
                <a:latin typeface="+mn-lt"/>
                <a:ea typeface="+mn-ea"/>
                <a:cs typeface="+mn-cs"/>
              </a:rPr>
              <a:t>Att välja trä, sid </a:t>
            </a:r>
            <a:r>
              <a:rPr lang="sv-SE" sz="1000" dirty="0" smtClean="0">
                <a:solidFill>
                  <a:srgbClr val="BFBFBF"/>
                </a:solidFill>
              </a:rPr>
              <a:t>44-45</a:t>
            </a:r>
            <a:endParaRPr lang="sv-SE" sz="1000" kern="1200" dirty="0" smtClean="0">
              <a:solidFill>
                <a:srgbClr val="BFBFBF"/>
              </a:solidFill>
              <a:effectLst/>
              <a:latin typeface="+mn-lt"/>
              <a:ea typeface="+mn-ea"/>
              <a:cs typeface="+mn-cs"/>
            </a:endParaRPr>
          </a:p>
          <a:p>
            <a:endParaRPr lang="sv-SE" sz="1000" dirty="0">
              <a:solidFill>
                <a:srgbClr val="BFBFBF"/>
              </a:solidFill>
            </a:endParaRPr>
          </a:p>
        </p:txBody>
      </p:sp>
    </p:spTree>
    <p:extLst>
      <p:ext uri="{BB962C8B-B14F-4D97-AF65-F5344CB8AC3E}">
        <p14:creationId xmlns:p14="http://schemas.microsoft.com/office/powerpoint/2010/main" val="3922402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4149</TotalTime>
  <Words>24587</Words>
  <Application>Microsoft Office PowerPoint</Application>
  <PresentationFormat>Bildspel på skärmen (4:3)</PresentationFormat>
  <Paragraphs>2529</Paragraphs>
  <Slides>252</Slides>
  <Notes>216</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252</vt:i4>
      </vt:variant>
    </vt:vector>
  </HeadingPairs>
  <TitlesOfParts>
    <vt:vector size="255" baseType="lpstr">
      <vt:lpstr>Arial</vt:lpstr>
      <vt:lpstr>Calibri</vt:lpstr>
      <vt:lpstr>Office-tema</vt:lpstr>
      <vt:lpstr>Välkommen till träutbildningen ”Att välja trä”  </vt:lpstr>
      <vt:lpstr>Utbildningens innehåll</vt:lpstr>
      <vt:lpstr>Skrifter som ingår i utbildningen!</vt:lpstr>
      <vt:lpstr>Trä och miljö</vt:lpstr>
      <vt:lpstr>Hållbarhet</vt:lpstr>
      <vt:lpstr>Svenska trädslag</vt:lpstr>
      <vt:lpstr>Skogsbruk</vt:lpstr>
      <vt:lpstr>Plantering</vt:lpstr>
      <vt:lpstr>Naturlig föryngring</vt:lpstr>
      <vt:lpstr>Skötsel av skogen påverkar kvaliteten</vt:lpstr>
      <vt:lpstr>Miljömärkt skogsbruk</vt:lpstr>
      <vt:lpstr>Trä och miljö</vt:lpstr>
      <vt:lpstr>Växande träd tar upp CO2</vt:lpstr>
      <vt:lpstr>Beständiga trähus binder CO2</vt:lpstr>
      <vt:lpstr>Miljötrappan för trä</vt:lpstr>
      <vt:lpstr>Trä har dubbla kretslopp</vt:lpstr>
      <vt:lpstr>Energianvändning i hus</vt:lpstr>
      <vt:lpstr>Miljöcertifiering av byggnader</vt:lpstr>
      <vt:lpstr>Frågor om Trä och miljö</vt:lpstr>
      <vt:lpstr>PowerPoint-presentation</vt:lpstr>
      <vt:lpstr>Trä som material</vt:lpstr>
      <vt:lpstr>Hela trädet utnyttjas</vt:lpstr>
      <vt:lpstr>Sågverksprocessen</vt:lpstr>
      <vt:lpstr>Sågteknik</vt:lpstr>
      <vt:lpstr>Facktermer</vt:lpstr>
      <vt:lpstr>Kvisttyper 1:2</vt:lpstr>
      <vt:lpstr>Kvisttyper 2:2</vt:lpstr>
      <vt:lpstr>Var hamnar det sågade virket?</vt:lpstr>
      <vt:lpstr>Egenskaper hos trä</vt:lpstr>
      <vt:lpstr>Egenskapernas naturliga variation</vt:lpstr>
      <vt:lpstr>Växtprocessen</vt:lpstr>
      <vt:lpstr>Trädets uppbyggnad</vt:lpstr>
      <vt:lpstr>Cellstruktur</vt:lpstr>
      <vt:lpstr>Varifrån kommer virket - furu?</vt:lpstr>
      <vt:lpstr>PowerPoint-presentation</vt:lpstr>
      <vt:lpstr>Årsringar</vt:lpstr>
      <vt:lpstr>Glesa och täta årsringar</vt:lpstr>
      <vt:lpstr>Årsringsavstånd</vt:lpstr>
      <vt:lpstr>Styrka 1:3</vt:lpstr>
      <vt:lpstr>Styrka 2:3</vt:lpstr>
      <vt:lpstr>Styrka 3:3</vt:lpstr>
      <vt:lpstr>Trä som värmeisolering</vt:lpstr>
      <vt:lpstr>Brand</vt:lpstr>
      <vt:lpstr>Beständighet</vt:lpstr>
      <vt:lpstr>Naturlig beständighet hos kärnved</vt:lpstr>
      <vt:lpstr>Faktorer för röta</vt:lpstr>
      <vt:lpstr>Värmebehandlat trä</vt:lpstr>
      <vt:lpstr>Frågor om Trä som material</vt:lpstr>
      <vt:lpstr>Svar om Trä som material</vt:lpstr>
      <vt:lpstr>Trä och fukt</vt:lpstr>
      <vt:lpstr>Fuktinnehåll</vt:lpstr>
      <vt:lpstr>Cellens uppbyggnad</vt:lpstr>
      <vt:lpstr>Fuktkvot 1:2</vt:lpstr>
      <vt:lpstr>Fuktkvot 2:2</vt:lpstr>
      <vt:lpstr>Målfuktkvot</vt:lpstr>
      <vt:lpstr>Fuktinnehåll vid olika klimat</vt:lpstr>
      <vt:lpstr>Ytfuktkvot</vt:lpstr>
      <vt:lpstr>Trä rör sig beroende på fuktinnehållet</vt:lpstr>
      <vt:lpstr>Träets krympning/svällning leder till formförändringar</vt:lpstr>
      <vt:lpstr>Vattenupptagning</vt:lpstr>
      <vt:lpstr>Träets krympning/svällning leder till formförändringar</vt:lpstr>
      <vt:lpstr>Teknisk betydelse</vt:lpstr>
      <vt:lpstr>Beräkna fuktrörelsernas storlek</vt:lpstr>
      <vt:lpstr>Olika träslag krymper olika mycket</vt:lpstr>
      <vt:lpstr>Angrepp av mikroorganismer</vt:lpstr>
      <vt:lpstr>Röta</vt:lpstr>
      <vt:lpstr>Blånad</vt:lpstr>
      <vt:lpstr>Mögel</vt:lpstr>
      <vt:lpstr>Frågor om Trä och fukt</vt:lpstr>
      <vt:lpstr>Svar om Trä och fukt</vt:lpstr>
      <vt:lpstr>Träskydd</vt:lpstr>
      <vt:lpstr>Svamp och insekter</vt:lpstr>
      <vt:lpstr>Tekniskt fuktskydd</vt:lpstr>
      <vt:lpstr>Naturlig beständighet hos kärnved</vt:lpstr>
      <vt:lpstr>Kemiskt träskydd</vt:lpstr>
      <vt:lpstr>Träskyddsklasser 1:3</vt:lpstr>
      <vt:lpstr>Träskyddsklasser 2:3</vt:lpstr>
      <vt:lpstr>Träskyddsklasser 3:3</vt:lpstr>
      <vt:lpstr>Dimensioner – impregnerat virke</vt:lpstr>
      <vt:lpstr>Impregnerat virke</vt:lpstr>
      <vt:lpstr>Värmebehandlat trä</vt:lpstr>
      <vt:lpstr>Träskydd - brand</vt:lpstr>
      <vt:lpstr>Träskydd - dimensionsstabilisering</vt:lpstr>
      <vt:lpstr>Träskydd - hårdhet</vt:lpstr>
      <vt:lpstr>Frågor om Träskydd</vt:lpstr>
      <vt:lpstr>Svar om Träskydd</vt:lpstr>
      <vt:lpstr>Träkvalitet</vt:lpstr>
      <vt:lpstr>Sortering</vt:lpstr>
      <vt:lpstr>Generell kvalitetssortering</vt:lpstr>
      <vt:lpstr>Kvistar</vt:lpstr>
      <vt:lpstr>Generella kvalitetsklasser</vt:lpstr>
      <vt:lpstr>Träkvaliteter till byggande</vt:lpstr>
      <vt:lpstr>Ändamålsanpassad sortering</vt:lpstr>
      <vt:lpstr>Utfall SS-EN 1611-1</vt:lpstr>
      <vt:lpstr>Utfall SS-EN 1611-1</vt:lpstr>
      <vt:lpstr>Utfall SS-EN 1611-1</vt:lpstr>
      <vt:lpstr>Utfall SS-EN 1611-1</vt:lpstr>
      <vt:lpstr>Utfall SS-EN 1611-1</vt:lpstr>
      <vt:lpstr>Utfall SS-EN 1611-1</vt:lpstr>
      <vt:lpstr>Hållfasthetssortering</vt:lpstr>
      <vt:lpstr>T-virkessortering</vt:lpstr>
      <vt:lpstr>Maskinell hållfasthetssortering</vt:lpstr>
      <vt:lpstr>Böjhållfasthet hos furu och gran</vt:lpstr>
      <vt:lpstr>Deformationer</vt:lpstr>
      <vt:lpstr>Hållfasthetsklasser - visuellt och maskinellt</vt:lpstr>
      <vt:lpstr>Fingerskarvat konstruktionsvirke</vt:lpstr>
      <vt:lpstr>Frågor om Träkvalitet</vt:lpstr>
      <vt:lpstr>Svar om Träkvalitet</vt:lpstr>
      <vt:lpstr>Träsortiment</vt:lpstr>
      <vt:lpstr>Sortiment</vt:lpstr>
      <vt:lpstr>Sågat virke 1:2</vt:lpstr>
      <vt:lpstr>Sågat virke 2:2 Förekommer sällan i bygg- och trävaruhandeln</vt:lpstr>
      <vt:lpstr>Hyvlat virke 1:2</vt:lpstr>
      <vt:lpstr>Hyvlat virke 2:2</vt:lpstr>
      <vt:lpstr>Längder</vt:lpstr>
      <vt:lpstr>Ytstruktur 1:3</vt:lpstr>
      <vt:lpstr>Ytstruktur 2:3</vt:lpstr>
      <vt:lpstr>Ytstruktur 3:3</vt:lpstr>
      <vt:lpstr>Profiler</vt:lpstr>
      <vt:lpstr>Fallgropar - mått</vt:lpstr>
      <vt:lpstr>Sågat virke</vt:lpstr>
      <vt:lpstr>Hyvlat virke</vt:lpstr>
      <vt:lpstr>Planhyvlat virke</vt:lpstr>
      <vt:lpstr>Tralläkt</vt:lpstr>
      <vt:lpstr>Slätspont</vt:lpstr>
      <vt:lpstr>Underlagsspont</vt:lpstr>
      <vt:lpstr>Utvändiga panelbrädor</vt:lpstr>
      <vt:lpstr>Ytterpanelbräda</vt:lpstr>
      <vt:lpstr>Lockläkt</vt:lpstr>
      <vt:lpstr>Allmoge lockläkt</vt:lpstr>
      <vt:lpstr>Spontad ytterpanel</vt:lpstr>
      <vt:lpstr>Falsad spårpanel med fasade kanter</vt:lpstr>
      <vt:lpstr>Dubbelfasspont</vt:lpstr>
      <vt:lpstr>Utvändiga panelbrädor</vt:lpstr>
      <vt:lpstr>Förvandringspanel</vt:lpstr>
      <vt:lpstr>Enkelfasspont</vt:lpstr>
      <vt:lpstr>Fjällpanel</vt:lpstr>
      <vt:lpstr>Stockpanel</vt:lpstr>
      <vt:lpstr>Invändiga panelbrädor</vt:lpstr>
      <vt:lpstr>Spontad spårpanel</vt:lpstr>
      <vt:lpstr>Pärlspont och allmogepanel</vt:lpstr>
      <vt:lpstr>Gjutlister</vt:lpstr>
      <vt:lpstr>Listkvalitet</vt:lpstr>
      <vt:lpstr>Lister 1:3</vt:lpstr>
      <vt:lpstr>Lister 2:3</vt:lpstr>
      <vt:lpstr>Lister 3:3</vt:lpstr>
      <vt:lpstr>Limträ</vt:lpstr>
      <vt:lpstr>Exempel på uppbyggnad av limträ 1:2</vt:lpstr>
      <vt:lpstr>Exempel på uppbyggnad av limträ 2:2</vt:lpstr>
      <vt:lpstr>Hållfasthetsklasser för limträ 1:2</vt:lpstr>
      <vt:lpstr>Hållfasthetsklasser för limträ 2:2</vt:lpstr>
      <vt:lpstr>Limträpelare - Lagersortiment</vt:lpstr>
      <vt:lpstr>Limträbalkar - Lagersortiment</vt:lpstr>
      <vt:lpstr> Limträ - Tillverkningssortiment</vt:lpstr>
      <vt:lpstr>Limträytterpanel</vt:lpstr>
      <vt:lpstr>Limträtrall</vt:lpstr>
      <vt:lpstr>Frågor om Träsortiment</vt:lpstr>
      <vt:lpstr>Svar om Träsortiment</vt:lpstr>
      <vt:lpstr>Träprodukter</vt:lpstr>
      <vt:lpstr>Produkter</vt:lpstr>
      <vt:lpstr>Virke till byggande 1:2</vt:lpstr>
      <vt:lpstr>Virke till byggande 2:2</vt:lpstr>
      <vt:lpstr>Konstruktionsvirke 1:2</vt:lpstr>
      <vt:lpstr>Konstruktionsvirke 2:2</vt:lpstr>
      <vt:lpstr>Utvändigt beklädnadsvirke</vt:lpstr>
      <vt:lpstr>Invändigt beklädnadsvirke</vt:lpstr>
      <vt:lpstr>Formvirke</vt:lpstr>
      <vt:lpstr>Ställningsvirke</vt:lpstr>
      <vt:lpstr>Virke till snickerier</vt:lpstr>
      <vt:lpstr>Byggelement</vt:lpstr>
      <vt:lpstr>Konstruktionselement</vt:lpstr>
      <vt:lpstr>Limträ</vt:lpstr>
      <vt:lpstr>Fanerträ</vt:lpstr>
      <vt:lpstr>Lättbalk</vt:lpstr>
      <vt:lpstr>Takstolar</vt:lpstr>
      <vt:lpstr>Korslimmat trä</vt:lpstr>
      <vt:lpstr>Väggelement</vt:lpstr>
      <vt:lpstr>Bjälklagselement</vt:lpstr>
      <vt:lpstr>Takelement</vt:lpstr>
      <vt:lpstr>Skivor</vt:lpstr>
      <vt:lpstr>Träbaserad värmeisolering</vt:lpstr>
      <vt:lpstr>Frågor om Träprodukter</vt:lpstr>
      <vt:lpstr>Svar om Träprodukter</vt:lpstr>
      <vt:lpstr>PowerPoint-presentation</vt:lpstr>
      <vt:lpstr>Industriellt byggande</vt:lpstr>
      <vt:lpstr>Byggande i lösvirke</vt:lpstr>
      <vt:lpstr>Byggande med element</vt:lpstr>
      <vt:lpstr>Fukt i byggprocessen</vt:lpstr>
      <vt:lpstr>Trä i anläggningar</vt:lpstr>
      <vt:lpstr>Träbroar</vt:lpstr>
      <vt:lpstr>Bullerskärmar</vt:lpstr>
      <vt:lpstr>Frågor om Bygga i trä</vt:lpstr>
      <vt:lpstr>Svar om Bygga i trä</vt:lpstr>
      <vt:lpstr>Ytbehandling</vt:lpstr>
      <vt:lpstr>Färg på trä</vt:lpstr>
      <vt:lpstr>Kulör</vt:lpstr>
      <vt:lpstr>Täckning</vt:lpstr>
      <vt:lpstr>Väderskydd</vt:lpstr>
      <vt:lpstr>PowerPoint-presentation</vt:lpstr>
      <vt:lpstr>Täckande förmåga</vt:lpstr>
      <vt:lpstr>Bindemedel</vt:lpstr>
      <vt:lpstr>Vanliga färgtyper</vt:lpstr>
      <vt:lpstr>Akrylatfärg</vt:lpstr>
      <vt:lpstr>Alkydfärg</vt:lpstr>
      <vt:lpstr>Linoljefärg</vt:lpstr>
      <vt:lpstr>Slamfärg</vt:lpstr>
      <vt:lpstr>Ytbehandlingsmedel</vt:lpstr>
      <vt:lpstr>Systemmålning</vt:lpstr>
      <vt:lpstr>PowerPoint-presentation</vt:lpstr>
      <vt:lpstr>Rätt spik- eller skruvdjup</vt:lpstr>
      <vt:lpstr>Underhåll</vt:lpstr>
      <vt:lpstr>Guide för målning utvändigt 1:2</vt:lpstr>
      <vt:lpstr>Guide för målning utvändigt 2:2</vt:lpstr>
      <vt:lpstr>Guide för målning invändigt</vt:lpstr>
      <vt:lpstr>Frågor om Ytbehandling</vt:lpstr>
      <vt:lpstr>Svar om Ytbehandling</vt:lpstr>
      <vt:lpstr>PowerPoint-presentation</vt:lpstr>
      <vt:lpstr>Planera och förbered</vt:lpstr>
      <vt:lpstr>Ta emot och kontrollera</vt:lpstr>
      <vt:lpstr>Skydda virket</vt:lpstr>
      <vt:lpstr>Bevara fuktkvoten</vt:lpstr>
      <vt:lpstr>Avfall</vt:lpstr>
      <vt:lpstr>Avfall</vt:lpstr>
      <vt:lpstr>Viktuppgifter</vt:lpstr>
      <vt:lpstr>Flödet av virke genom byggprocessen</vt:lpstr>
      <vt:lpstr>Frågor om Hantering och lagring</vt:lpstr>
      <vt:lpstr>Svar om Hantering och lagring</vt:lpstr>
      <vt:lpstr>PowerPoint-presentation</vt:lpstr>
      <vt:lpstr>Exempel på spik 1:2</vt:lpstr>
      <vt:lpstr>Exempel på spik 2:2</vt:lpstr>
      <vt:lpstr>Exempel på skruv 1:2</vt:lpstr>
      <vt:lpstr>Exempel på skruv 2:2</vt:lpstr>
      <vt:lpstr>Spika eller skruva</vt:lpstr>
      <vt:lpstr>Rätt spik- eller skruvdjup</vt:lpstr>
      <vt:lpstr>Exempel på byggbeslag</vt:lpstr>
      <vt:lpstr>Vinkelbeslag</vt:lpstr>
      <vt:lpstr>Balksko</vt:lpstr>
      <vt:lpstr>Universalbeslag</vt:lpstr>
      <vt:lpstr>Stolpsko</vt:lpstr>
      <vt:lpstr>Dymlingsförband</vt:lpstr>
      <vt:lpstr>Spikningsplåtar</vt:lpstr>
      <vt:lpstr>Spikplåtar</vt:lpstr>
      <vt:lpstr>Gaffelankare</vt:lpstr>
      <vt:lpstr>Förband med universalskruv</vt:lpstr>
      <vt:lpstr>Korrosivitetsklass för inomhusmiljö</vt:lpstr>
      <vt:lpstr>Korrosivitetsklass för utomhusmiljö</vt:lpstr>
      <vt:lpstr>Material och ytbehandling för respektive korrosivitetsklass</vt:lpstr>
      <vt:lpstr>Frågor om Förbandstyper</vt:lpstr>
      <vt:lpstr>Svar om Förbandstyper</vt:lpstr>
      <vt:lpstr>Dina hjälpmedel</vt:lpstr>
      <vt:lpstr>En berättelse om Svenskt Trä</vt:lpstr>
      <vt:lpstr>Framtiden växer på träd!</vt:lpstr>
    </vt:vector>
  </TitlesOfParts>
  <Company>ProService Reklambyrå 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Bengt Friberg</dc:creator>
  <cp:lastModifiedBy>Brandin Englund, Christina</cp:lastModifiedBy>
  <cp:revision>317</cp:revision>
  <cp:lastPrinted>2014-12-10T11:54:52Z</cp:lastPrinted>
  <dcterms:created xsi:type="dcterms:W3CDTF">2014-03-09T13:01:13Z</dcterms:created>
  <dcterms:modified xsi:type="dcterms:W3CDTF">2015-12-30T16:10:56Z</dcterms:modified>
</cp:coreProperties>
</file>